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61"/>
  </p:notesMasterIdLst>
  <p:handoutMasterIdLst>
    <p:handoutMasterId r:id="rId62"/>
  </p:handoutMasterIdLst>
  <p:sldIdLst>
    <p:sldId id="256" r:id="rId3"/>
    <p:sldId id="405" r:id="rId4"/>
    <p:sldId id="318" r:id="rId5"/>
    <p:sldId id="321" r:id="rId6"/>
    <p:sldId id="324" r:id="rId7"/>
    <p:sldId id="359" r:id="rId8"/>
    <p:sldId id="325" r:id="rId9"/>
    <p:sldId id="326" r:id="rId10"/>
    <p:sldId id="330" r:id="rId11"/>
    <p:sldId id="331" r:id="rId12"/>
    <p:sldId id="332" r:id="rId13"/>
    <p:sldId id="364" r:id="rId14"/>
    <p:sldId id="365" r:id="rId15"/>
    <p:sldId id="366" r:id="rId16"/>
    <p:sldId id="367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415" r:id="rId31"/>
    <p:sldId id="346" r:id="rId32"/>
    <p:sldId id="347" r:id="rId33"/>
    <p:sldId id="348" r:id="rId34"/>
    <p:sldId id="368" r:id="rId35"/>
    <p:sldId id="369" r:id="rId36"/>
    <p:sldId id="416" r:id="rId37"/>
    <p:sldId id="370" r:id="rId38"/>
    <p:sldId id="371" r:id="rId39"/>
    <p:sldId id="372" r:id="rId40"/>
    <p:sldId id="373" r:id="rId41"/>
    <p:sldId id="349" r:id="rId42"/>
    <p:sldId id="350" r:id="rId43"/>
    <p:sldId id="351" r:id="rId44"/>
    <p:sldId id="352" r:id="rId45"/>
    <p:sldId id="353" r:id="rId46"/>
    <p:sldId id="417" r:id="rId47"/>
    <p:sldId id="354" r:id="rId48"/>
    <p:sldId id="363" r:id="rId49"/>
    <p:sldId id="355" r:id="rId50"/>
    <p:sldId id="356" r:id="rId51"/>
    <p:sldId id="406" r:id="rId52"/>
    <p:sldId id="407" r:id="rId53"/>
    <p:sldId id="408" r:id="rId54"/>
    <p:sldId id="409" r:id="rId55"/>
    <p:sldId id="410" r:id="rId56"/>
    <p:sldId id="411" r:id="rId57"/>
    <p:sldId id="412" r:id="rId58"/>
    <p:sldId id="413" r:id="rId59"/>
    <p:sldId id="414" r:id="rId6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9" autoAdjust="0"/>
    <p:restoredTop sz="93478" autoAdjust="0"/>
  </p:normalViewPr>
  <p:slideViewPr>
    <p:cSldViewPr>
      <p:cViewPr varScale="1">
        <p:scale>
          <a:sx n="112" d="100"/>
          <a:sy n="112" d="100"/>
        </p:scale>
        <p:origin x="-2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slide" Target="slides/slide58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0CBA34-D488-4C19-888D-6DF79BC30A27}" type="slidenum">
              <a:rPr lang="en-US"/>
              <a:pPr/>
              <a:t>15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48A46-9333-404D-B8FA-B6A39F9F0975}" type="slidenum">
              <a:rPr lang="en-US"/>
              <a:pPr/>
              <a:t>16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ABF2F-19C7-4EB7-B839-9E9AD9C82319}" type="slidenum">
              <a:rPr lang="en-US"/>
              <a:pPr/>
              <a:t>17</a:t>
            </a:fld>
            <a:endParaRPr lang="en-US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A62377-5AE6-4788-B8EA-32833609DB45}" type="slidenum">
              <a:rPr lang="en-US"/>
              <a:pPr/>
              <a:t>18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3704"/>
            <a:ext cx="5030391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E57C2F-E2A1-4D56-832D-860F2AF1A582}" type="slidenum">
              <a:rPr lang="en-US"/>
              <a:pPr/>
              <a:t>19</a:t>
            </a:fld>
            <a:endParaRPr lang="en-US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A600A5-4F2C-408D-BEB4-2725E93145E3}" type="slidenum">
              <a:rPr lang="en-US"/>
              <a:pPr/>
              <a:t>20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1A32F-9575-487E-9144-D45BCDAEF39E}" type="slidenum">
              <a:rPr lang="en-US"/>
              <a:pPr/>
              <a:t>21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E9E93-379C-46D5-AFA6-F80FF6A6C035}" type="slidenum">
              <a:rPr lang="en-US"/>
              <a:pPr/>
              <a:t>22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E00C33-9A5B-4CB8-9188-52CB79C45C5F}" type="slidenum">
              <a:rPr lang="en-US"/>
              <a:pPr/>
              <a:t>23</a:t>
            </a:fld>
            <a:endParaRPr lang="en-US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E9BB3A-39DE-4D1F-8F2F-D3877FEE250C}" type="slidenum">
              <a:rPr lang="en-US"/>
              <a:pPr/>
              <a:t>24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3E0F08-11B3-4D6A-B084-287F3C531ED9}" type="slidenum">
              <a:rPr lang="en-US"/>
              <a:pPr/>
              <a:t>7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A82DF1-F23E-42B7-B417-8D4325B7F04D}" type="slidenum">
              <a:rPr lang="en-US"/>
              <a:pPr/>
              <a:t>25</a:t>
            </a:fld>
            <a:endParaRPr lang="en-US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3A2C5B-A411-4BE8-A221-FABEAA8A09AF}" type="slidenum">
              <a:rPr lang="en-US"/>
              <a:pPr/>
              <a:t>26</a:t>
            </a:fld>
            <a:endParaRPr lang="en-US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FBEE5E-E001-4534-AEF0-0CF0629F0335}" type="slidenum">
              <a:rPr lang="en-US"/>
              <a:pPr/>
              <a:t>27</a:t>
            </a:fld>
            <a:endParaRPr lang="en-US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C8895-2634-4C93-B638-D9E8CBBF40B0}" type="slidenum">
              <a:rPr lang="en-US"/>
              <a:pPr/>
              <a:t>28</a:t>
            </a:fld>
            <a:endParaRPr lang="en-US"/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3E832-70E2-4FD2-A591-F6E511018818}" type="slidenum">
              <a:rPr lang="en-US"/>
              <a:pPr/>
              <a:t>30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5F88EB-2D8E-407A-923C-6334DEEE9BE7}" type="slidenum">
              <a:rPr lang="en-US"/>
              <a:pPr/>
              <a:t>31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DB8D9C-8466-4504-9D3F-5DBEE23C4D1D}" type="slidenum">
              <a:rPr lang="en-US"/>
              <a:pPr/>
              <a:t>40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2B0788-E981-4C66-BC47-E002E0A47FAC}" type="slidenum">
              <a:rPr lang="en-US"/>
              <a:pPr/>
              <a:t>41</a:t>
            </a:fld>
            <a:endParaRPr lang="en-US"/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E5E435-BE98-4246-B378-FC6BFC612150}" type="slidenum">
              <a:rPr lang="en-US"/>
              <a:pPr/>
              <a:t>42</a:t>
            </a:fld>
            <a:endParaRPr lang="en-US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2F535C-8E7D-4336-96BA-B82E561B42E1}" type="slidenum">
              <a:rPr lang="en-US"/>
              <a:pPr/>
              <a:t>43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BCAB4D-0EDD-4AC1-8436-25C5B1B154B4}" type="slidenum">
              <a:rPr lang="en-US"/>
              <a:pPr/>
              <a:t>8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484A6E-92BB-4F5C-8E19-AC396D7EA6CB}" type="slidenum">
              <a:rPr lang="en-US"/>
              <a:pPr/>
              <a:t>44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78C9BF-528A-4AFF-9377-62860524A83E}" type="slidenum">
              <a:rPr lang="en-US"/>
              <a:pPr/>
              <a:t>49</a:t>
            </a:fld>
            <a:endParaRPr lang="en-US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4C7314-1917-47CE-8B25-CEE3431BD6A4}" type="slidenum">
              <a:rPr lang="en-US"/>
              <a:pPr/>
              <a:t>54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A1A16B-F86F-4F87-B3A7-6AB4542AA762}" type="slidenum">
              <a:rPr lang="en-US"/>
              <a:pPr/>
              <a:t>55</a:t>
            </a:fld>
            <a:endParaRPr lang="en-US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0CBA34-D488-4C19-888D-6DF79BC30A27}" type="slidenum">
              <a:rPr lang="en-US"/>
              <a:pPr/>
              <a:t>9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4DE363-5A85-485F-B4BB-2D4652518986}" type="slidenum">
              <a:rPr lang="en-US"/>
              <a:pPr/>
              <a:t>10</a:t>
            </a:fld>
            <a:endParaRPr lang="en-US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AC2489-8253-4E68-8806-D55C207B5C9F}" type="slidenum">
              <a:rPr lang="en-US"/>
              <a:pPr/>
              <a:t>11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2D922-731C-44F4-A17B-559F73997E4B}" type="slidenum">
              <a:rPr lang="en-US"/>
              <a:pPr/>
              <a:t>12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55929-6D0B-4AAD-BCBB-A5D8339D0BD1}" type="slidenum">
              <a:rPr lang="en-US"/>
              <a:pPr/>
              <a:t>13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CC9BFB-3428-4B0A-BB11-476F15D8E3DA}" type="slidenum">
              <a:rPr lang="en-US"/>
              <a:pPr/>
              <a:t>14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Research at TTI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inclass.kaggle.com/c/2015-Spring-vt-ece-machine-learning-hw3" TargetMode="External"/><Relationship Id="rId3" Type="http://schemas.openxmlformats.org/officeDocument/2006/relationships/hyperlink" Target="https://www.kaggle.com/c/higgs-boso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2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14.emf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Microsoft_Excel_97_-_2004_Worksheet3.xls"/><Relationship Id="rId5" Type="http://schemas.openxmlformats.org/officeDocument/2006/relationships/image" Target="../media/image14.emf"/><Relationship Id="rId6" Type="http://schemas.openxmlformats.org/officeDocument/2006/relationships/image" Target="../media/image1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file://localhost/E/%5Cpedro%5Cdtrees%5Cimage7.jpg" TargetMode="External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file://localhost/E/%5Cpedro%5Cdtrees%5Cimage8.jpg" TargetMode="External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ebdocs.cs.ualberta.ca/~aixplore/learning/DecisionTrees/Applet/DecisionTreeApplet.htm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file://localhost/E/%5Cpedro%5Cdtrees%5Cimage9.jpg" TargetMode="External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file://localhost/E/%5Cpedro%5Cdtrees%5Cimage10.jpg" TargetMode="External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file://localhost/E/%5Cpedro%5Cdtrees%5Cimage11.jpg" TargetMode="External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file://localhost/E/%5Cpedro%5Cdtrees%5Cimage12.jpg" TargetMode="External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Microsoft_Excel_97_-_2004_Worksheet4.xls"/><Relationship Id="rId5" Type="http://schemas.openxmlformats.org/officeDocument/2006/relationships/image" Target="../media/image2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cs.technion.ac.il/~rani/LocBoost/" TargetMode="External"/></Relationships>
</file>

<file path=ppt/slides/_rels/slide4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" Type="http://schemas.openxmlformats.org/officeDocument/2006/relationships/tags" Target="../tags/tag12.xml"/><Relationship Id="rId2" Type="http://schemas.openxmlformats.org/officeDocument/2006/relationships/tags" Target="../tags/tag13.xml"/><Relationship Id="rId3" Type="http://schemas.openxmlformats.org/officeDocument/2006/relationships/tags" Target="../tags/tag14.xml"/><Relationship Id="rId4" Type="http://schemas.openxmlformats.org/officeDocument/2006/relationships/tags" Target="../tags/tag15.xml"/><Relationship Id="rId5" Type="http://schemas.openxmlformats.org/officeDocument/2006/relationships/tags" Target="../tags/tag16.xml"/><Relationship Id="rId6" Type="http://schemas.openxmlformats.org/officeDocument/2006/relationships/tags" Target="../tags/tag17.xml"/><Relationship Id="rId7" Type="http://schemas.openxmlformats.org/officeDocument/2006/relationships/slideLayout" Target="../slideLayouts/slideLayout13.xml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youtu.be/HNkbG3KsY84" TargetMode="External"/><Relationship Id="rId3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princeton.edu/~rkatzwer/PolynomialRegression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ise.cgu.edu/bootstrap/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file://localhost/E/%5Cpedro%5Cpart2%5Cimage1.jpg" TargetMode="External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 smtClean="0"/>
              <a:t>ECE 5984: Introduction to </a:t>
            </a:r>
            <a:br>
              <a:rPr lang="en-US" dirty="0" smtClean="0"/>
            </a:br>
            <a:r>
              <a:rPr lang="en-US" dirty="0" smtClean="0"/>
              <a:t>Machine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Dhruv Batra </a:t>
            </a:r>
          </a:p>
          <a:p>
            <a:r>
              <a:rPr lang="en-US" sz="2800" dirty="0" smtClean="0"/>
              <a:t>Virginia Tech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Decision/Classification </a:t>
            </a:r>
            <a:r>
              <a:rPr lang="en-US" sz="20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Trees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Ensemble Methods: Bagging, </a:t>
            </a:r>
            <a:r>
              <a:rPr lang="en-US" sz="20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Boosting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000" dirty="0" smtClean="0">
                <a:solidFill>
                  <a:prstClr val="black"/>
                </a:solidFill>
              </a:rPr>
              <a:t>Readings</a:t>
            </a:r>
            <a:r>
              <a:rPr lang="en-US" sz="2000" dirty="0">
                <a:solidFill>
                  <a:prstClr val="black"/>
                </a:solidFill>
              </a:rPr>
              <a:t>: Murphy 16.1-</a:t>
            </a:r>
            <a:r>
              <a:rPr lang="en-US" sz="2000" dirty="0" smtClean="0">
                <a:solidFill>
                  <a:prstClr val="black"/>
                </a:solidFill>
              </a:rPr>
              <a:t>16.2; Hastie </a:t>
            </a:r>
            <a:r>
              <a:rPr lang="en-US" sz="2000" dirty="0">
                <a:solidFill>
                  <a:prstClr val="black"/>
                </a:solidFill>
              </a:rPr>
              <a:t>9.2; Murphy </a:t>
            </a:r>
            <a:r>
              <a:rPr lang="en-US" sz="2000" dirty="0" smtClean="0">
                <a:solidFill>
                  <a:prstClr val="black"/>
                </a:solidFill>
              </a:rPr>
              <a:t>16.4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all features/attributes need to appear in the tree.</a:t>
            </a:r>
          </a:p>
          <a:p>
            <a:endParaRPr lang="en-US" dirty="0"/>
          </a:p>
          <a:p>
            <a:r>
              <a:rPr lang="en-US" dirty="0" smtClean="0"/>
              <a:t>A features/attribute X</a:t>
            </a:r>
            <a:r>
              <a:rPr lang="en-US" baseline="-25000" dirty="0" smtClean="0"/>
              <a:t>i</a:t>
            </a:r>
            <a:r>
              <a:rPr lang="en-US" dirty="0" smtClean="0"/>
              <a:t> may appear in multiple branches. </a:t>
            </a:r>
          </a:p>
          <a:p>
            <a:endParaRPr lang="en-US" dirty="0"/>
          </a:p>
          <a:p>
            <a:r>
              <a:rPr lang="en-US" dirty="0" smtClean="0"/>
              <a:t>On a path, no feature may appear more than once.</a:t>
            </a:r>
          </a:p>
          <a:p>
            <a:pPr lvl="1"/>
            <a:r>
              <a:rPr lang="en-US" dirty="0" smtClean="0"/>
              <a:t>Not true for continuous features. We’ll see later.</a:t>
            </a:r>
          </a:p>
          <a:p>
            <a:endParaRPr lang="en-US" dirty="0" smtClean="0"/>
          </a:p>
          <a:p>
            <a:r>
              <a:rPr lang="en-US" dirty="0" smtClean="0"/>
              <a:t>Many </a:t>
            </a:r>
            <a:r>
              <a:rPr lang="en-US" dirty="0"/>
              <a:t>trees can represent the same concept</a:t>
            </a:r>
          </a:p>
          <a:p>
            <a:r>
              <a:rPr lang="en-US" dirty="0"/>
              <a:t>But, not all trees will have the same size!</a:t>
            </a:r>
          </a:p>
          <a:p>
            <a:pPr lvl="1"/>
            <a:r>
              <a:rPr lang="en-US" dirty="0"/>
              <a:t>e.g.</a:t>
            </a:r>
            <a:r>
              <a:rPr lang="en-US" dirty="0" smtClean="0"/>
              <a:t>, Y = (A</a:t>
            </a:r>
            <a:r>
              <a:rPr lang="en-US" dirty="0" smtClean="0">
                <a:latin typeface="cmsy10" pitchFamily="34" charset="0"/>
              </a:rPr>
              <a:t>^</a:t>
            </a:r>
            <a:r>
              <a:rPr lang="en-US" dirty="0" smtClean="0"/>
              <a:t>B) </a:t>
            </a:r>
            <a:r>
              <a:rPr lang="en-US" dirty="0">
                <a:sym typeface="Symbol" pitchFamily="18" charset="2"/>
              </a:rPr>
              <a:t> </a:t>
            </a:r>
            <a:r>
              <a:rPr lang="en-US" dirty="0" smtClean="0">
                <a:sym typeface="Symbol" pitchFamily="18" charset="2"/>
              </a:rPr>
              <a:t>(A</a:t>
            </a:r>
            <a:r>
              <a:rPr lang="en-US" dirty="0">
                <a:latin typeface="cmsy10" pitchFamily="34" charset="0"/>
                <a:sym typeface="Symbol" pitchFamily="18" charset="2"/>
              </a:rPr>
              <a:t>^</a:t>
            </a:r>
            <a:r>
              <a:rPr lang="en-US" dirty="0" smtClean="0">
                <a:sym typeface="Symbol" pitchFamily="18" charset="2"/>
              </a:rPr>
              <a:t>C) </a:t>
            </a:r>
            <a:r>
              <a:rPr lang="en-US" dirty="0">
                <a:sym typeface="Symbol" pitchFamily="18" charset="2"/>
              </a:rPr>
              <a:t>	 </a:t>
            </a:r>
            <a:r>
              <a:rPr lang="en-US" dirty="0" smtClean="0">
                <a:sym typeface="Symbol" pitchFamily="18" charset="2"/>
              </a:rPr>
              <a:t>            (</a:t>
            </a:r>
            <a:r>
              <a:rPr lang="en-US" dirty="0">
                <a:sym typeface="Symbol" pitchFamily="18" charset="2"/>
              </a:rPr>
              <a:t>A and B) or (not A and C</a:t>
            </a:r>
            <a:r>
              <a:rPr lang="en-US" dirty="0" smtClean="0">
                <a:sym typeface="Symbol" pitchFamily="18" charset="2"/>
              </a:rPr>
              <a:t>)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93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534400" cy="1371600"/>
          </a:xfrm>
        </p:spPr>
        <p:txBody>
          <a:bodyPr/>
          <a:lstStyle/>
          <a:p>
            <a:r>
              <a:rPr lang="en-US"/>
              <a:t>Learning decision trees is hard!!!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the simplest (smallest) decision tree is an NP-complete problem [</a:t>
            </a:r>
            <a:r>
              <a:rPr lang="en-US" dirty="0" err="1"/>
              <a:t>Hyafil</a:t>
            </a:r>
            <a:r>
              <a:rPr lang="en-US" dirty="0"/>
              <a:t> &amp; </a:t>
            </a:r>
            <a:r>
              <a:rPr lang="en-US" dirty="0" err="1"/>
              <a:t>Rivest</a:t>
            </a:r>
            <a:r>
              <a:rPr lang="en-US" dirty="0"/>
              <a:t> ’76] </a:t>
            </a:r>
          </a:p>
          <a:p>
            <a:endParaRPr lang="en-US" dirty="0" smtClean="0"/>
          </a:p>
          <a:p>
            <a:r>
              <a:rPr lang="en-US" dirty="0" smtClean="0"/>
              <a:t>Resort </a:t>
            </a:r>
            <a:r>
              <a:rPr lang="en-US" dirty="0"/>
              <a:t>to a greedy heuristic:</a:t>
            </a:r>
          </a:p>
          <a:p>
            <a:pPr lvl="1"/>
            <a:r>
              <a:rPr lang="en-US" dirty="0"/>
              <a:t>Start from empty decision tree</a:t>
            </a:r>
          </a:p>
          <a:p>
            <a:pPr lvl="1"/>
            <a:r>
              <a:rPr lang="en-US" dirty="0"/>
              <a:t>Split on </a:t>
            </a:r>
            <a:r>
              <a:rPr lang="en-US" b="1" dirty="0"/>
              <a:t>next best attribute (feature)</a:t>
            </a:r>
          </a:p>
          <a:p>
            <a:pPr lvl="1"/>
            <a:r>
              <a:rPr lang="en-US" dirty="0" err="1" smtClean="0"/>
              <a:t>Recurse</a:t>
            </a:r>
            <a:endParaRPr lang="en-US" dirty="0" smtClean="0"/>
          </a:p>
          <a:p>
            <a:pPr lvl="2"/>
            <a:r>
              <a:rPr lang="en-US" dirty="0" smtClean="0"/>
              <a:t>“Iterative </a:t>
            </a:r>
            <a:r>
              <a:rPr lang="en-US" dirty="0" err="1" smtClean="0"/>
              <a:t>Dichotomizer</a:t>
            </a:r>
            <a:r>
              <a:rPr lang="en-US" dirty="0" smtClean="0"/>
              <a:t>” (ID3)</a:t>
            </a:r>
          </a:p>
          <a:p>
            <a:pPr lvl="2"/>
            <a:r>
              <a:rPr lang="en-US" dirty="0" smtClean="0"/>
              <a:t>C4.5 (ID3+improvements)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9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Recursion Step</a:t>
            </a:r>
          </a:p>
        </p:txBody>
      </p:sp>
      <p:sp>
        <p:nvSpPr>
          <p:cNvPr id="433155" name="Rectangle 3"/>
          <p:cNvSpPr>
            <a:spLocks noChangeArrowheads="1"/>
          </p:cNvSpPr>
          <p:nvPr/>
        </p:nvSpPr>
        <p:spPr bwMode="auto">
          <a:xfrm>
            <a:off x="1409700" y="3621088"/>
            <a:ext cx="1600200" cy="1752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solidFill>
                <a:srgbClr val="C0C0C0"/>
              </a:solidFill>
            </a:endParaRPr>
          </a:p>
        </p:txBody>
      </p:sp>
      <p:sp>
        <p:nvSpPr>
          <p:cNvPr id="433156" name="Text Box 4"/>
          <p:cNvSpPr txBox="1">
            <a:spLocks noChangeArrowheads="1"/>
          </p:cNvSpPr>
          <p:nvPr/>
        </p:nvSpPr>
        <p:spPr bwMode="auto">
          <a:xfrm>
            <a:off x="381000" y="3581400"/>
            <a:ext cx="1092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Take the</a:t>
            </a:r>
          </a:p>
          <a:p>
            <a:r>
              <a:rPr lang="en-US"/>
              <a:t>Original</a:t>
            </a:r>
          </a:p>
          <a:p>
            <a:r>
              <a:rPr lang="en-US"/>
              <a:t>Dataset..</a:t>
            </a:r>
          </a:p>
        </p:txBody>
      </p:sp>
      <p:sp>
        <p:nvSpPr>
          <p:cNvPr id="433157" name="Rectangle 5"/>
          <p:cNvSpPr>
            <a:spLocks noChangeArrowheads="1"/>
          </p:cNvSpPr>
          <p:nvPr/>
        </p:nvSpPr>
        <p:spPr bwMode="auto">
          <a:xfrm>
            <a:off x="5173663" y="3621088"/>
            <a:ext cx="16002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solidFill>
                <a:srgbClr val="C0C0C0"/>
              </a:solidFill>
            </a:endParaRPr>
          </a:p>
        </p:txBody>
      </p:sp>
      <p:sp>
        <p:nvSpPr>
          <p:cNvPr id="433158" name="Text Box 6"/>
          <p:cNvSpPr txBox="1">
            <a:spLocks noChangeArrowheads="1"/>
          </p:cNvSpPr>
          <p:nvPr/>
        </p:nvSpPr>
        <p:spPr bwMode="auto">
          <a:xfrm>
            <a:off x="3429000" y="3621088"/>
            <a:ext cx="17526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And partition it according</a:t>
            </a:r>
          </a:p>
          <a:p>
            <a:r>
              <a:rPr lang="en-US"/>
              <a:t>to the value of the attribute we split on</a:t>
            </a:r>
          </a:p>
        </p:txBody>
      </p:sp>
      <p:sp>
        <p:nvSpPr>
          <p:cNvPr id="433159" name="Line 7"/>
          <p:cNvSpPr>
            <a:spLocks noChangeShapeType="1"/>
          </p:cNvSpPr>
          <p:nvPr/>
        </p:nvSpPr>
        <p:spPr bwMode="auto">
          <a:xfrm>
            <a:off x="5173663" y="50863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33160" name="Rectangle 8"/>
          <p:cNvSpPr>
            <a:spLocks noChangeArrowheads="1"/>
          </p:cNvSpPr>
          <p:nvPr/>
        </p:nvSpPr>
        <p:spPr bwMode="auto">
          <a:xfrm>
            <a:off x="5173663" y="3581400"/>
            <a:ext cx="1600200" cy="1066800"/>
          </a:xfrm>
          <a:prstGeom prst="rect">
            <a:avLst/>
          </a:prstGeom>
          <a:solidFill>
            <a:srgbClr val="876A5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3161" name="Rectangle 9"/>
          <p:cNvSpPr>
            <a:spLocks noChangeArrowheads="1"/>
          </p:cNvSpPr>
          <p:nvPr/>
        </p:nvSpPr>
        <p:spPr bwMode="auto">
          <a:xfrm>
            <a:off x="5173663" y="4648200"/>
            <a:ext cx="1600200" cy="76200"/>
          </a:xfrm>
          <a:prstGeom prst="rect">
            <a:avLst/>
          </a:prstGeom>
          <a:solidFill>
            <a:srgbClr val="67895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3162" name="Rectangle 10"/>
          <p:cNvSpPr>
            <a:spLocks noChangeArrowheads="1"/>
          </p:cNvSpPr>
          <p:nvPr/>
        </p:nvSpPr>
        <p:spPr bwMode="auto">
          <a:xfrm>
            <a:off x="5173663" y="4724400"/>
            <a:ext cx="1600200" cy="276225"/>
          </a:xfrm>
          <a:prstGeom prst="rect">
            <a:avLst/>
          </a:prstGeom>
          <a:solidFill>
            <a:srgbClr val="59618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3163" name="Rectangle 11"/>
          <p:cNvSpPr>
            <a:spLocks noChangeArrowheads="1"/>
          </p:cNvSpPr>
          <p:nvPr/>
        </p:nvSpPr>
        <p:spPr bwMode="auto">
          <a:xfrm>
            <a:off x="5173663" y="5000625"/>
            <a:ext cx="1600200" cy="373063"/>
          </a:xfrm>
          <a:prstGeom prst="rect">
            <a:avLst/>
          </a:prstGeom>
          <a:solidFill>
            <a:srgbClr val="885C8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3164" name="AutoShape 12"/>
          <p:cNvSpPr>
            <a:spLocks/>
          </p:cNvSpPr>
          <p:nvPr/>
        </p:nvSpPr>
        <p:spPr bwMode="auto">
          <a:xfrm>
            <a:off x="6316663" y="1600200"/>
            <a:ext cx="1074737" cy="1143000"/>
          </a:xfrm>
          <a:prstGeom prst="borderCallout2">
            <a:avLst>
              <a:gd name="adj1" fmla="val 10000"/>
              <a:gd name="adj2" fmla="val -7088"/>
              <a:gd name="adj3" fmla="val 10000"/>
              <a:gd name="adj4" fmla="val -25259"/>
              <a:gd name="adj5" fmla="val 213750"/>
              <a:gd name="adj6" fmla="val -44019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600"/>
              <a:t>Records in which cylinders = 4 </a:t>
            </a:r>
          </a:p>
        </p:txBody>
      </p:sp>
      <p:sp>
        <p:nvSpPr>
          <p:cNvPr id="433165" name="AutoShape 13"/>
          <p:cNvSpPr>
            <a:spLocks/>
          </p:cNvSpPr>
          <p:nvPr/>
        </p:nvSpPr>
        <p:spPr bwMode="auto">
          <a:xfrm>
            <a:off x="7543800" y="2743200"/>
            <a:ext cx="1074738" cy="1143000"/>
          </a:xfrm>
          <a:prstGeom prst="borderCallout2">
            <a:avLst>
              <a:gd name="adj1" fmla="val 10000"/>
              <a:gd name="adj2" fmla="val -7088"/>
              <a:gd name="adj3" fmla="val 10000"/>
              <a:gd name="adj4" fmla="val -84194"/>
              <a:gd name="adj5" fmla="val 169583"/>
              <a:gd name="adj6" fmla="val -163958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600"/>
              <a:t>Records in which cylinders = 5</a:t>
            </a:r>
          </a:p>
        </p:txBody>
      </p:sp>
      <p:sp>
        <p:nvSpPr>
          <p:cNvPr id="433166" name="AutoShape 14"/>
          <p:cNvSpPr>
            <a:spLocks/>
          </p:cNvSpPr>
          <p:nvPr/>
        </p:nvSpPr>
        <p:spPr bwMode="auto">
          <a:xfrm>
            <a:off x="7543800" y="4076700"/>
            <a:ext cx="1074738" cy="1143000"/>
          </a:xfrm>
          <a:prstGeom prst="borderCallout2">
            <a:avLst>
              <a:gd name="adj1" fmla="val 10000"/>
              <a:gd name="adj2" fmla="val -7088"/>
              <a:gd name="adj3" fmla="val 10000"/>
              <a:gd name="adj4" fmla="val -72671"/>
              <a:gd name="adj5" fmla="val 67500"/>
              <a:gd name="adj6" fmla="val -140472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600"/>
              <a:t>Records in which cylinders = 6 </a:t>
            </a:r>
          </a:p>
        </p:txBody>
      </p:sp>
      <p:sp>
        <p:nvSpPr>
          <p:cNvPr id="433167" name="AutoShape 15"/>
          <p:cNvSpPr>
            <a:spLocks/>
          </p:cNvSpPr>
          <p:nvPr/>
        </p:nvSpPr>
        <p:spPr bwMode="auto">
          <a:xfrm>
            <a:off x="7543800" y="5373688"/>
            <a:ext cx="1074738" cy="1143000"/>
          </a:xfrm>
          <a:prstGeom prst="borderCallout2">
            <a:avLst>
              <a:gd name="adj1" fmla="val 10000"/>
              <a:gd name="adj2" fmla="val -7088"/>
              <a:gd name="adj3" fmla="val 10000"/>
              <a:gd name="adj4" fmla="val -65731"/>
              <a:gd name="adj5" fmla="val -12639"/>
              <a:gd name="adj6" fmla="val -126292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600"/>
              <a:t>Records in which cylinders = 8</a:t>
            </a:r>
          </a:p>
        </p:txBody>
      </p:sp>
      <p:pic>
        <p:nvPicPr>
          <p:cNvPr id="433168" name="Picture 16" descr="stu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19200"/>
            <a:ext cx="5105400" cy="219233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 bwMode="auto">
          <a:xfrm>
            <a:off x="2590800" y="1981200"/>
            <a:ext cx="1143000" cy="228600"/>
          </a:xfrm>
          <a:prstGeom prst="rect">
            <a:avLst/>
          </a:prstGeom>
          <a:solidFill>
            <a:srgbClr val="E9E8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1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91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202" name="Picture 2" descr="stu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19200"/>
            <a:ext cx="7015163" cy="1905000"/>
          </a:xfrm>
          <a:prstGeom prst="rect">
            <a:avLst/>
          </a:prstGeom>
          <a:noFill/>
        </p:spPr>
      </p:pic>
      <p:sp>
        <p:nvSpPr>
          <p:cNvPr id="4352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Recursion Step</a:t>
            </a:r>
          </a:p>
        </p:txBody>
      </p:sp>
      <p:sp>
        <p:nvSpPr>
          <p:cNvPr id="435205" name="Rectangle 5"/>
          <p:cNvSpPr>
            <a:spLocks noChangeArrowheads="1"/>
          </p:cNvSpPr>
          <p:nvPr/>
        </p:nvSpPr>
        <p:spPr bwMode="auto">
          <a:xfrm>
            <a:off x="1028700" y="4457700"/>
            <a:ext cx="1600200" cy="1066800"/>
          </a:xfrm>
          <a:prstGeom prst="rect">
            <a:avLst/>
          </a:prstGeom>
          <a:solidFill>
            <a:srgbClr val="876A5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5206" name="Rectangle 6"/>
          <p:cNvSpPr>
            <a:spLocks noChangeArrowheads="1"/>
          </p:cNvSpPr>
          <p:nvPr/>
        </p:nvSpPr>
        <p:spPr bwMode="auto">
          <a:xfrm>
            <a:off x="2895600" y="4535488"/>
            <a:ext cx="1600200" cy="76200"/>
          </a:xfrm>
          <a:prstGeom prst="rect">
            <a:avLst/>
          </a:prstGeom>
          <a:solidFill>
            <a:srgbClr val="67895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5207" name="Rectangle 7"/>
          <p:cNvSpPr>
            <a:spLocks noChangeArrowheads="1"/>
          </p:cNvSpPr>
          <p:nvPr/>
        </p:nvSpPr>
        <p:spPr bwMode="auto">
          <a:xfrm>
            <a:off x="4762500" y="4535488"/>
            <a:ext cx="1600200" cy="276225"/>
          </a:xfrm>
          <a:prstGeom prst="rect">
            <a:avLst/>
          </a:prstGeom>
          <a:solidFill>
            <a:srgbClr val="59618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5208" name="Rectangle 8"/>
          <p:cNvSpPr>
            <a:spLocks noChangeArrowheads="1"/>
          </p:cNvSpPr>
          <p:nvPr/>
        </p:nvSpPr>
        <p:spPr bwMode="auto">
          <a:xfrm>
            <a:off x="6705600" y="4535488"/>
            <a:ext cx="1600200" cy="373062"/>
          </a:xfrm>
          <a:prstGeom prst="rect">
            <a:avLst/>
          </a:prstGeom>
          <a:solidFill>
            <a:srgbClr val="885C8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5209" name="AutoShape 9"/>
          <p:cNvSpPr>
            <a:spLocks/>
          </p:cNvSpPr>
          <p:nvPr/>
        </p:nvSpPr>
        <p:spPr bwMode="auto">
          <a:xfrm>
            <a:off x="685800" y="5659438"/>
            <a:ext cx="1074738" cy="587375"/>
          </a:xfrm>
          <a:prstGeom prst="borderCallout2">
            <a:avLst>
              <a:gd name="adj1" fmla="val 19458"/>
              <a:gd name="adj2" fmla="val 107088"/>
              <a:gd name="adj3" fmla="val 19458"/>
              <a:gd name="adj4" fmla="val 119352"/>
              <a:gd name="adj5" fmla="val -69731"/>
              <a:gd name="adj6" fmla="val 131611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000"/>
              <a:t>Records in which cylinders = 4 </a:t>
            </a:r>
          </a:p>
        </p:txBody>
      </p:sp>
      <p:sp>
        <p:nvSpPr>
          <p:cNvPr id="435210" name="AutoShape 10"/>
          <p:cNvSpPr>
            <a:spLocks/>
          </p:cNvSpPr>
          <p:nvPr/>
        </p:nvSpPr>
        <p:spPr bwMode="auto">
          <a:xfrm>
            <a:off x="2362200" y="5583238"/>
            <a:ext cx="1074738" cy="587375"/>
          </a:xfrm>
          <a:prstGeom prst="borderCallout2">
            <a:avLst>
              <a:gd name="adj1" fmla="val 19458"/>
              <a:gd name="adj2" fmla="val 107088"/>
              <a:gd name="adj3" fmla="val 19458"/>
              <a:gd name="adj4" fmla="val 131759"/>
              <a:gd name="adj5" fmla="val -169458"/>
              <a:gd name="adj6" fmla="val 157310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000"/>
              <a:t>Records in which cylinders = 5</a:t>
            </a:r>
          </a:p>
        </p:txBody>
      </p:sp>
      <p:sp>
        <p:nvSpPr>
          <p:cNvPr id="435211" name="AutoShape 11"/>
          <p:cNvSpPr>
            <a:spLocks/>
          </p:cNvSpPr>
          <p:nvPr/>
        </p:nvSpPr>
        <p:spPr bwMode="auto">
          <a:xfrm>
            <a:off x="4419600" y="5202238"/>
            <a:ext cx="1074738" cy="587375"/>
          </a:xfrm>
          <a:prstGeom prst="borderCallout2">
            <a:avLst>
              <a:gd name="adj1" fmla="val 19458"/>
              <a:gd name="adj2" fmla="val 107088"/>
              <a:gd name="adj3" fmla="val 19458"/>
              <a:gd name="adj4" fmla="val 123931"/>
              <a:gd name="adj5" fmla="val -77569"/>
              <a:gd name="adj6" fmla="val 141361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000"/>
              <a:t>Records in which cylinders = 6 </a:t>
            </a:r>
          </a:p>
        </p:txBody>
      </p:sp>
      <p:sp>
        <p:nvSpPr>
          <p:cNvPr id="435212" name="AutoShape 12"/>
          <p:cNvSpPr>
            <a:spLocks/>
          </p:cNvSpPr>
          <p:nvPr/>
        </p:nvSpPr>
        <p:spPr bwMode="auto">
          <a:xfrm>
            <a:off x="7239000" y="5049838"/>
            <a:ext cx="1074738" cy="587375"/>
          </a:xfrm>
          <a:prstGeom prst="borderCallout2">
            <a:avLst>
              <a:gd name="adj1" fmla="val 19458"/>
              <a:gd name="adj2" fmla="val -7088"/>
              <a:gd name="adj3" fmla="val 19458"/>
              <a:gd name="adj4" fmla="val -22894"/>
              <a:gd name="adj5" fmla="val -65407"/>
              <a:gd name="adj6" fmla="val -3884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000"/>
              <a:t>Records in which cylinders = 8</a:t>
            </a:r>
          </a:p>
        </p:txBody>
      </p:sp>
      <p:sp>
        <p:nvSpPr>
          <p:cNvPr id="435213" name="Line 13"/>
          <p:cNvSpPr>
            <a:spLocks noChangeShapeType="1"/>
          </p:cNvSpPr>
          <p:nvPr/>
        </p:nvSpPr>
        <p:spPr bwMode="auto">
          <a:xfrm flipH="1">
            <a:off x="2209800" y="2895600"/>
            <a:ext cx="838200" cy="9144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35214" name="Line 14"/>
          <p:cNvSpPr>
            <a:spLocks noChangeShapeType="1"/>
          </p:cNvSpPr>
          <p:nvPr/>
        </p:nvSpPr>
        <p:spPr bwMode="auto">
          <a:xfrm flipH="1">
            <a:off x="3962400" y="2819400"/>
            <a:ext cx="381000" cy="9144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35215" name="Line 15"/>
          <p:cNvSpPr>
            <a:spLocks noChangeShapeType="1"/>
          </p:cNvSpPr>
          <p:nvPr/>
        </p:nvSpPr>
        <p:spPr bwMode="auto">
          <a:xfrm flipH="1">
            <a:off x="5638800" y="28194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35216" name="Line 16"/>
          <p:cNvSpPr>
            <a:spLocks noChangeShapeType="1"/>
          </p:cNvSpPr>
          <p:nvPr/>
        </p:nvSpPr>
        <p:spPr bwMode="auto">
          <a:xfrm>
            <a:off x="6858000" y="2819400"/>
            <a:ext cx="457200" cy="7620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35217" name="Text Box 17"/>
          <p:cNvSpPr txBox="1">
            <a:spLocks noChangeArrowheads="1"/>
          </p:cNvSpPr>
          <p:nvPr/>
        </p:nvSpPr>
        <p:spPr bwMode="auto">
          <a:xfrm>
            <a:off x="974725" y="3765550"/>
            <a:ext cx="1741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Build tree from</a:t>
            </a:r>
          </a:p>
          <a:p>
            <a:r>
              <a:rPr lang="en-US"/>
              <a:t>These records..</a:t>
            </a:r>
          </a:p>
        </p:txBody>
      </p:sp>
      <p:sp>
        <p:nvSpPr>
          <p:cNvPr id="435218" name="Text Box 18"/>
          <p:cNvSpPr txBox="1">
            <a:spLocks noChangeArrowheads="1"/>
          </p:cNvSpPr>
          <p:nvPr/>
        </p:nvSpPr>
        <p:spPr bwMode="auto">
          <a:xfrm>
            <a:off x="2819400" y="3810000"/>
            <a:ext cx="1741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Build tree from</a:t>
            </a:r>
          </a:p>
          <a:p>
            <a:r>
              <a:rPr lang="en-US"/>
              <a:t>These records..</a:t>
            </a:r>
          </a:p>
        </p:txBody>
      </p:sp>
      <p:sp>
        <p:nvSpPr>
          <p:cNvPr id="435219" name="Text Box 19"/>
          <p:cNvSpPr txBox="1">
            <a:spLocks noChangeArrowheads="1"/>
          </p:cNvSpPr>
          <p:nvPr/>
        </p:nvSpPr>
        <p:spPr bwMode="auto">
          <a:xfrm>
            <a:off x="4724400" y="3810000"/>
            <a:ext cx="1741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Build tree from</a:t>
            </a:r>
          </a:p>
          <a:p>
            <a:r>
              <a:rPr lang="en-US"/>
              <a:t>These records..</a:t>
            </a:r>
          </a:p>
        </p:txBody>
      </p:sp>
      <p:sp>
        <p:nvSpPr>
          <p:cNvPr id="435220" name="Text Box 20"/>
          <p:cNvSpPr txBox="1">
            <a:spLocks noChangeArrowheads="1"/>
          </p:cNvSpPr>
          <p:nvPr/>
        </p:nvSpPr>
        <p:spPr bwMode="auto">
          <a:xfrm>
            <a:off x="6781800" y="3810000"/>
            <a:ext cx="1741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Build tree from</a:t>
            </a:r>
          </a:p>
          <a:p>
            <a:r>
              <a:rPr lang="en-US"/>
              <a:t>These records..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783265" y="1905000"/>
            <a:ext cx="1550735" cy="181928"/>
          </a:xfrm>
          <a:prstGeom prst="rect">
            <a:avLst/>
          </a:prstGeom>
          <a:solidFill>
            <a:srgbClr val="E9E8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5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76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250" name="Picture 2" descr="2leve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19200"/>
            <a:ext cx="7829550" cy="4092575"/>
          </a:xfrm>
          <a:prstGeom prst="rect">
            <a:avLst/>
          </a:prstGeom>
          <a:noFill/>
        </p:spPr>
      </p:pic>
      <p:sp>
        <p:nvSpPr>
          <p:cNvPr id="437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 level of tree</a:t>
            </a:r>
          </a:p>
        </p:txBody>
      </p:sp>
      <p:sp>
        <p:nvSpPr>
          <p:cNvPr id="437252" name="Line 4"/>
          <p:cNvSpPr>
            <a:spLocks noChangeShapeType="1"/>
          </p:cNvSpPr>
          <p:nvPr/>
        </p:nvSpPr>
        <p:spPr bwMode="auto">
          <a:xfrm flipH="1">
            <a:off x="1676400" y="4724400"/>
            <a:ext cx="457200" cy="7620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37253" name="Text Box 5"/>
          <p:cNvSpPr txBox="1">
            <a:spLocks noChangeArrowheads="1"/>
          </p:cNvSpPr>
          <p:nvPr/>
        </p:nvSpPr>
        <p:spPr bwMode="auto">
          <a:xfrm>
            <a:off x="974725" y="5492750"/>
            <a:ext cx="38258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Recursively build a tree from the seven records in which there are four cylinders and the maker was based in Asia</a:t>
            </a:r>
          </a:p>
        </p:txBody>
      </p:sp>
      <p:sp>
        <p:nvSpPr>
          <p:cNvPr id="437254" name="Text Box 6"/>
          <p:cNvSpPr txBox="1">
            <a:spLocks noChangeArrowheads="1"/>
          </p:cNvSpPr>
          <p:nvPr/>
        </p:nvSpPr>
        <p:spPr bwMode="auto">
          <a:xfrm>
            <a:off x="6324600" y="5410200"/>
            <a:ext cx="2225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(Similar recursion in the other cases)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038600" y="2286000"/>
            <a:ext cx="1112324" cy="228600"/>
          </a:xfrm>
          <a:prstGeom prst="rect">
            <a:avLst/>
          </a:prstGeom>
          <a:solidFill>
            <a:srgbClr val="E9E8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895599" y="3581400"/>
            <a:ext cx="1180735" cy="228600"/>
          </a:xfrm>
          <a:prstGeom prst="rect">
            <a:avLst/>
          </a:prstGeom>
          <a:solidFill>
            <a:srgbClr val="E9E8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172200" y="3581400"/>
            <a:ext cx="1127902" cy="228600"/>
          </a:xfrm>
          <a:prstGeom prst="rect">
            <a:avLst/>
          </a:prstGeom>
          <a:solidFill>
            <a:srgbClr val="E9E8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5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298" name="Picture 2" descr="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788" y="490538"/>
            <a:ext cx="7464425" cy="5875337"/>
          </a:xfrm>
          <a:prstGeom prst="rect">
            <a:avLst/>
          </a:prstGeom>
          <a:noFill/>
        </p:spPr>
      </p:pic>
      <p:sp>
        <p:nvSpPr>
          <p:cNvPr id="439299" name="Rectangle 3"/>
          <p:cNvSpPr>
            <a:spLocks noChangeArrowheads="1"/>
          </p:cNvSpPr>
          <p:nvPr/>
        </p:nvSpPr>
        <p:spPr bwMode="auto">
          <a:xfrm>
            <a:off x="4876800" y="381000"/>
            <a:ext cx="4106863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400">
                <a:solidFill>
                  <a:srgbClr val="006600"/>
                </a:solidFill>
              </a:rPr>
              <a:t>The final tree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068233" y="1371600"/>
            <a:ext cx="935568" cy="228600"/>
          </a:xfrm>
          <a:prstGeom prst="rect">
            <a:avLst/>
          </a:prstGeom>
          <a:solidFill>
            <a:srgbClr val="E9E8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149598" y="2514600"/>
            <a:ext cx="935568" cy="228600"/>
          </a:xfrm>
          <a:prstGeom prst="rect">
            <a:avLst/>
          </a:prstGeom>
          <a:solidFill>
            <a:srgbClr val="E9E8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867400" y="2514600"/>
            <a:ext cx="935568" cy="228600"/>
          </a:xfrm>
          <a:prstGeom prst="rect">
            <a:avLst/>
          </a:prstGeom>
          <a:solidFill>
            <a:srgbClr val="E9E8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18266" y="3627969"/>
            <a:ext cx="935568" cy="228600"/>
          </a:xfrm>
          <a:prstGeom prst="rect">
            <a:avLst/>
          </a:prstGeom>
          <a:solidFill>
            <a:srgbClr val="E9E8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255432" y="3627969"/>
            <a:ext cx="935568" cy="228600"/>
          </a:xfrm>
          <a:prstGeom prst="rect">
            <a:avLst/>
          </a:prstGeom>
          <a:solidFill>
            <a:srgbClr val="E9E8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082798" y="4724400"/>
            <a:ext cx="935568" cy="228600"/>
          </a:xfrm>
          <a:prstGeom prst="rect">
            <a:avLst/>
          </a:prstGeom>
          <a:solidFill>
            <a:srgbClr val="E9E8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136157" y="4724400"/>
            <a:ext cx="935568" cy="228600"/>
          </a:xfrm>
          <a:prstGeom prst="rect">
            <a:avLst/>
          </a:prstGeom>
          <a:solidFill>
            <a:srgbClr val="E9E8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10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-76200"/>
            <a:ext cx="8229600" cy="1371600"/>
          </a:xfrm>
        </p:spPr>
        <p:txBody>
          <a:bodyPr/>
          <a:lstStyle/>
          <a:p>
            <a:r>
              <a:rPr lang="en-US"/>
              <a:t>Choosing a good attribute</a:t>
            </a:r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571923"/>
              </p:ext>
            </p:extLst>
          </p:nvPr>
        </p:nvGraphicFramePr>
        <p:xfrm>
          <a:off x="6705600" y="1143000"/>
          <a:ext cx="2362200" cy="4114800"/>
        </p:xfrm>
        <a:graphic>
          <a:graphicData uri="http://schemas.openxmlformats.org/drawingml/2006/table">
            <a:tbl>
              <a:tblPr/>
              <a:tblGrid>
                <a:gridCol w="787400"/>
                <a:gridCol w="787400"/>
                <a:gridCol w="787400"/>
              </a:tblGrid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uncertainty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split if we are more certain about classification after split</a:t>
            </a:r>
          </a:p>
          <a:p>
            <a:pPr lvl="1"/>
            <a:r>
              <a:rPr lang="en-US" dirty="0"/>
              <a:t>Deterministic good (all true or all false)</a:t>
            </a:r>
          </a:p>
          <a:p>
            <a:pPr lvl="1"/>
            <a:r>
              <a:rPr lang="en-US" dirty="0"/>
              <a:t>Uniform distribution bad</a:t>
            </a:r>
          </a:p>
        </p:txBody>
      </p:sp>
      <p:graphicFrame>
        <p:nvGraphicFramePr>
          <p:cNvPr id="44954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981512"/>
              </p:ext>
            </p:extLst>
          </p:nvPr>
        </p:nvGraphicFramePr>
        <p:xfrm>
          <a:off x="152400" y="5334000"/>
          <a:ext cx="4800600" cy="701040"/>
        </p:xfrm>
        <a:graphic>
          <a:graphicData uri="http://schemas.openxmlformats.org/drawingml/2006/table">
            <a:tbl>
              <a:tblPr/>
              <a:tblGrid>
                <a:gridCol w="2400300"/>
                <a:gridCol w="24003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P(Y=F | X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=F) = 1/2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P(Y=T | X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=F) = 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9552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496070"/>
              </p:ext>
            </p:extLst>
          </p:nvPr>
        </p:nvGraphicFramePr>
        <p:xfrm>
          <a:off x="152400" y="3337560"/>
          <a:ext cx="4800600" cy="701040"/>
        </p:xfrm>
        <a:graphic>
          <a:graphicData uri="http://schemas.openxmlformats.org/drawingml/2006/table">
            <a:tbl>
              <a:tblPr/>
              <a:tblGrid>
                <a:gridCol w="2400300"/>
                <a:gridCol w="24003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P(Y=F | X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T) = 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P(Y=T | X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T) = 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6951792" y="2895600"/>
            <a:ext cx="0" cy="1371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6951792" y="4267200"/>
            <a:ext cx="13716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629400" y="3018201"/>
            <a:ext cx="3985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</a:p>
          <a:p>
            <a:endParaRPr lang="en-US" dirty="0"/>
          </a:p>
          <a:p>
            <a:r>
              <a:rPr lang="en-US" dirty="0" smtClean="0"/>
              <a:t>0.5</a:t>
            </a:r>
          </a:p>
          <a:p>
            <a:endParaRPr lang="en-US" dirty="0"/>
          </a:p>
          <a:p>
            <a:r>
              <a:rPr lang="en-US" dirty="0" smtClean="0"/>
              <a:t>0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7637592" y="3124200"/>
            <a:ext cx="1524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180392" y="4267200"/>
            <a:ext cx="152400" cy="9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6951792" y="4817004"/>
            <a:ext cx="0" cy="1371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6951792" y="6188604"/>
            <a:ext cx="13716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6629400" y="4939605"/>
            <a:ext cx="3985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</a:p>
          <a:p>
            <a:endParaRPr lang="en-US" dirty="0"/>
          </a:p>
          <a:p>
            <a:r>
              <a:rPr lang="en-US" dirty="0" smtClean="0"/>
              <a:t>0.5</a:t>
            </a:r>
          </a:p>
          <a:p>
            <a:endParaRPr lang="en-US" dirty="0"/>
          </a:p>
          <a:p>
            <a:r>
              <a:rPr lang="en-US" dirty="0" smtClean="0"/>
              <a:t>0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7637592" y="5638800"/>
            <a:ext cx="152400" cy="5498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180392" y="5638800"/>
            <a:ext cx="152400" cy="5486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38149" y="4267200"/>
            <a:ext cx="71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        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138149" y="6200001"/>
            <a:ext cx="71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        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351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304800"/>
          </a:xfrm>
        </p:spPr>
        <p:txBody>
          <a:bodyPr/>
          <a:lstStyle/>
          <a:p>
            <a:r>
              <a:rPr lang="en-US" sz="4000"/>
              <a:t>Entropy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991600" cy="5486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/>
              <a:t>Entropy </a:t>
            </a:r>
            <a:r>
              <a:rPr lang="en-US" sz="2000" i="1">
                <a:latin typeface="Times New Roman" pitchFamily="18" charset="0"/>
              </a:rPr>
              <a:t>H(X)</a:t>
            </a:r>
            <a:r>
              <a:rPr lang="en-US" sz="2000"/>
              <a:t> of a random variable </a:t>
            </a:r>
            <a:r>
              <a:rPr lang="en-US" sz="2000" i="1">
                <a:latin typeface="Times New Roman" pitchFamily="18" charset="0"/>
              </a:rPr>
              <a:t>Y</a:t>
            </a:r>
          </a:p>
          <a:p>
            <a:pPr>
              <a:buFont typeface="Wingdings" pitchFamily="2" charset="2"/>
              <a:buNone/>
            </a:pPr>
            <a:endParaRPr lang="en-US" sz="2000"/>
          </a:p>
          <a:p>
            <a:pPr>
              <a:buFont typeface="Wingdings" pitchFamily="2" charset="2"/>
              <a:buNone/>
            </a:pPr>
            <a:endParaRPr lang="en-US" sz="2000"/>
          </a:p>
          <a:p>
            <a:pPr>
              <a:buFont typeface="Wingdings" pitchFamily="2" charset="2"/>
              <a:buNone/>
            </a:pPr>
            <a:endParaRPr lang="en-US" sz="2000" b="1" i="1"/>
          </a:p>
          <a:p>
            <a:pPr>
              <a:buFont typeface="Wingdings" pitchFamily="2" charset="2"/>
              <a:buNone/>
            </a:pPr>
            <a:r>
              <a:rPr lang="en-US" sz="2000" b="1" i="1"/>
              <a:t>More uncertainty, more entropy!</a:t>
            </a:r>
            <a:endParaRPr lang="en-US" sz="2000" i="1"/>
          </a:p>
          <a:p>
            <a:pPr>
              <a:buFont typeface="Wingdings" pitchFamily="2" charset="2"/>
              <a:buNone/>
            </a:pPr>
            <a:r>
              <a:rPr lang="en-US" sz="2000" i="1">
                <a:latin typeface="Times New Roman" pitchFamily="18" charset="0"/>
              </a:rPr>
              <a:t>Information Theory interpretation: H(Y)</a:t>
            </a:r>
            <a:r>
              <a:rPr lang="en-US" sz="2000"/>
              <a:t> is the expected number of bits needed  to encode a randomly drawn value of </a:t>
            </a:r>
            <a:r>
              <a:rPr lang="en-US" sz="2000" i="1">
                <a:latin typeface="Times New Roman" pitchFamily="18" charset="0"/>
              </a:rPr>
              <a:t>Y</a:t>
            </a:r>
            <a:r>
              <a:rPr lang="en-US" sz="2000" i="1"/>
              <a:t>  </a:t>
            </a:r>
            <a:r>
              <a:rPr lang="en-US" sz="2000"/>
              <a:t>(under most efficient code) </a:t>
            </a:r>
          </a:p>
          <a:p>
            <a:pPr>
              <a:buFont typeface="Wingdings" pitchFamily="2" charset="2"/>
              <a:buNone/>
            </a:pPr>
            <a:endParaRPr lang="en-US" sz="2000"/>
          </a:p>
        </p:txBody>
      </p:sp>
      <p:pic>
        <p:nvPicPr>
          <p:cNvPr id="451588" name="Picture 4"/>
          <p:cNvPicPr>
            <a:picLocks noChangeAspect="1" noChangeArrowheads="1"/>
          </p:cNvPicPr>
          <p:nvPr/>
        </p:nvPicPr>
        <p:blipFill>
          <a:blip r:embed="rId4" cstate="print"/>
          <a:srcRect l="26321" t="23907" r="22484" b="36261"/>
          <a:stretch>
            <a:fillRect/>
          </a:stretch>
        </p:blipFill>
        <p:spPr bwMode="auto">
          <a:xfrm>
            <a:off x="457200" y="4067175"/>
            <a:ext cx="28956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8200" y="1905000"/>
            <a:ext cx="6172200" cy="914400"/>
            <a:chOff x="528" y="1200"/>
            <a:chExt cx="3888" cy="576"/>
          </a:xfrm>
        </p:grpSpPr>
        <p:sp>
          <p:nvSpPr>
            <p:cNvPr id="451590" name="Rectangle 6"/>
            <p:cNvSpPr>
              <a:spLocks noChangeArrowheads="1"/>
            </p:cNvSpPr>
            <p:nvPr/>
          </p:nvSpPr>
          <p:spPr bwMode="auto">
            <a:xfrm>
              <a:off x="528" y="1200"/>
              <a:ext cx="3888" cy="576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51591" name="Picture 7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7" y="1222"/>
              <a:ext cx="353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17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 gain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915400" cy="5257800"/>
          </a:xfrm>
        </p:spPr>
        <p:txBody>
          <a:bodyPr/>
          <a:lstStyle/>
          <a:p>
            <a:r>
              <a:rPr lang="en-US" sz="2400" dirty="0"/>
              <a:t>Advantage of attribute – decrease in uncertainty</a:t>
            </a:r>
          </a:p>
          <a:p>
            <a:pPr lvl="1"/>
            <a:r>
              <a:rPr lang="en-US" sz="2000" dirty="0"/>
              <a:t>Entropy of Y before you split</a:t>
            </a:r>
          </a:p>
          <a:p>
            <a:pPr lvl="2"/>
            <a:endParaRPr lang="en-US" sz="1800" dirty="0"/>
          </a:p>
          <a:p>
            <a:pPr lvl="1"/>
            <a:r>
              <a:rPr lang="en-US" sz="2000" dirty="0"/>
              <a:t>Entropy after split</a:t>
            </a:r>
          </a:p>
          <a:p>
            <a:pPr lvl="2"/>
            <a:r>
              <a:rPr lang="en-US" sz="1800" dirty="0"/>
              <a:t>Weight by probability of following each branch, i.e., normalized number of records </a:t>
            </a:r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Information gain </a:t>
            </a:r>
            <a:r>
              <a:rPr lang="en-US" sz="2400" dirty="0"/>
              <a:t>is </a:t>
            </a:r>
            <a:r>
              <a:rPr lang="en-US" sz="2400" dirty="0" smtClean="0"/>
              <a:t>difference</a:t>
            </a:r>
          </a:p>
          <a:p>
            <a:pPr lvl="1"/>
            <a:r>
              <a:rPr lang="en-US" dirty="0" smtClean="0"/>
              <a:t>(Technically it’s mutual information; but in this context also referred to as information gain)</a:t>
            </a:r>
            <a:endParaRPr lang="en-US" sz="2000" dirty="0"/>
          </a:p>
        </p:txBody>
      </p:sp>
      <p:pic>
        <p:nvPicPr>
          <p:cNvPr id="457768" name="Picture 4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9325" y="5334000"/>
            <a:ext cx="38512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7769" name="Picture 4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3578225"/>
            <a:ext cx="7253287" cy="592138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/>
        </p:spPr>
      </p:pic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52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HW3</a:t>
            </a:r>
            <a:endParaRPr lang="en-US" dirty="0"/>
          </a:p>
          <a:p>
            <a:pPr lvl="1"/>
            <a:r>
              <a:rPr lang="en-US" dirty="0" smtClean="0"/>
              <a:t>Due: </a:t>
            </a:r>
            <a:r>
              <a:rPr lang="en-US" dirty="0" smtClean="0"/>
              <a:t>April 14, 11:55pm</a:t>
            </a:r>
            <a:endParaRPr lang="en-US" dirty="0" smtClean="0"/>
          </a:p>
          <a:p>
            <a:pPr lvl="1"/>
            <a:r>
              <a:rPr lang="en-US" dirty="0" smtClean="0"/>
              <a:t>You will implement primal &amp; dual SVMs</a:t>
            </a:r>
          </a:p>
          <a:p>
            <a:pPr lvl="1"/>
            <a:r>
              <a:rPr lang="en-US" dirty="0" err="1" smtClean="0"/>
              <a:t>Kaggle</a:t>
            </a:r>
            <a:r>
              <a:rPr lang="en-US" dirty="0" smtClean="0"/>
              <a:t> competition: Higgs Boson Signal </a:t>
            </a:r>
            <a:r>
              <a:rPr lang="en-US" dirty="0" err="1" smtClean="0"/>
              <a:t>vs</a:t>
            </a:r>
            <a:r>
              <a:rPr lang="en-US" dirty="0" smtClean="0"/>
              <a:t> Background classification</a:t>
            </a:r>
          </a:p>
          <a:p>
            <a:pPr lvl="1"/>
            <a:r>
              <a:rPr lang="en-US" dirty="0">
                <a:hlinkClick r:id="rId2"/>
              </a:rPr>
              <a:t>https://inclass.kaggle.com/c/2015-Spring-vt-ece-machine-learning-</a:t>
            </a:r>
            <a:r>
              <a:rPr lang="en-US" dirty="0" smtClean="0">
                <a:hlinkClick r:id="rId2"/>
              </a:rPr>
              <a:t>hw3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https://www.kaggle.com/c/higgs-</a:t>
            </a:r>
            <a:r>
              <a:rPr lang="en-US" dirty="0" smtClean="0">
                <a:hlinkClick r:id="rId3"/>
              </a:rPr>
              <a:t>boson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72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534400" cy="1371600"/>
          </a:xfrm>
        </p:spPr>
        <p:txBody>
          <a:bodyPr/>
          <a:lstStyle/>
          <a:p>
            <a:r>
              <a:rPr lang="en-US"/>
              <a:t>Learning decision trees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from empty decision tree</a:t>
            </a:r>
          </a:p>
          <a:p>
            <a:r>
              <a:rPr lang="en-US" dirty="0"/>
              <a:t>Split on </a:t>
            </a:r>
            <a:r>
              <a:rPr lang="en-US" b="1" dirty="0"/>
              <a:t>next best attribute (feature)</a:t>
            </a:r>
          </a:p>
          <a:p>
            <a:pPr lvl="1"/>
            <a:r>
              <a:rPr lang="en-US" dirty="0"/>
              <a:t>Use, for example, information gain to select attribute</a:t>
            </a:r>
          </a:p>
          <a:p>
            <a:pPr lvl="1"/>
            <a:r>
              <a:rPr lang="en-US" dirty="0"/>
              <a:t>Split on </a:t>
            </a:r>
          </a:p>
          <a:p>
            <a:endParaRPr lang="en-US" dirty="0" smtClean="0"/>
          </a:p>
          <a:p>
            <a:r>
              <a:rPr lang="en-US" dirty="0" err="1" smtClean="0"/>
              <a:t>Recurse</a:t>
            </a:r>
            <a:endParaRPr lang="en-US" dirty="0"/>
          </a:p>
        </p:txBody>
      </p:sp>
      <p:pic>
        <p:nvPicPr>
          <p:cNvPr id="45978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493645"/>
            <a:ext cx="5846763" cy="40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11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4343400" cy="5562600"/>
          </a:xfrm>
        </p:spPr>
        <p:txBody>
          <a:bodyPr/>
          <a:lstStyle/>
          <a:p>
            <a:r>
              <a:rPr lang="en-US"/>
              <a:t>Look at all the information gains…</a:t>
            </a:r>
          </a:p>
        </p:txBody>
      </p:sp>
      <p:sp>
        <p:nvSpPr>
          <p:cNvPr id="461827" name="Text Box 3"/>
          <p:cNvSpPr txBox="1">
            <a:spLocks noChangeArrowheads="1"/>
          </p:cNvSpPr>
          <p:nvPr/>
        </p:nvSpPr>
        <p:spPr bwMode="auto">
          <a:xfrm>
            <a:off x="685800" y="152400"/>
            <a:ext cx="292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Suppose we want to predict MPG</a:t>
            </a:r>
          </a:p>
        </p:txBody>
      </p:sp>
      <p:pic>
        <p:nvPicPr>
          <p:cNvPr id="461828" name="Picture 4" descr="igai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0"/>
            <a:ext cx="2984500" cy="6477000"/>
          </a:xfrm>
          <a:prstGeom prst="rect">
            <a:avLst/>
          </a:prstGeom>
          <a:noFill/>
        </p:spPr>
      </p:pic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40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 we stop?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78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922" name="Picture 2" descr="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788" y="490538"/>
            <a:ext cx="7464425" cy="5875337"/>
          </a:xfrm>
          <a:prstGeom prst="rect">
            <a:avLst/>
          </a:prstGeom>
          <a:noFill/>
        </p:spPr>
      </p:pic>
      <p:sp>
        <p:nvSpPr>
          <p:cNvPr id="465923" name="Rectangle 3"/>
          <p:cNvSpPr>
            <a:spLocks noChangeArrowheads="1"/>
          </p:cNvSpPr>
          <p:nvPr/>
        </p:nvSpPr>
        <p:spPr bwMode="auto">
          <a:xfrm>
            <a:off x="5486400" y="46038"/>
            <a:ext cx="3497263" cy="1441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400">
                <a:solidFill>
                  <a:srgbClr val="006600"/>
                </a:solidFill>
              </a:rPr>
              <a:t>Base Case One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068233" y="1371600"/>
            <a:ext cx="935568" cy="228600"/>
          </a:xfrm>
          <a:prstGeom prst="rect">
            <a:avLst/>
          </a:prstGeom>
          <a:solidFill>
            <a:srgbClr val="E9E8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149598" y="2514600"/>
            <a:ext cx="935568" cy="228600"/>
          </a:xfrm>
          <a:prstGeom prst="rect">
            <a:avLst/>
          </a:prstGeom>
          <a:solidFill>
            <a:srgbClr val="E9E8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867400" y="2514600"/>
            <a:ext cx="935568" cy="228600"/>
          </a:xfrm>
          <a:prstGeom prst="rect">
            <a:avLst/>
          </a:prstGeom>
          <a:solidFill>
            <a:srgbClr val="E9E8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218266" y="3627969"/>
            <a:ext cx="935568" cy="228600"/>
          </a:xfrm>
          <a:prstGeom prst="rect">
            <a:avLst/>
          </a:prstGeom>
          <a:solidFill>
            <a:srgbClr val="E9E8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255432" y="3627969"/>
            <a:ext cx="935568" cy="228600"/>
          </a:xfrm>
          <a:prstGeom prst="rect">
            <a:avLst/>
          </a:prstGeom>
          <a:solidFill>
            <a:srgbClr val="E9E8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082798" y="4724400"/>
            <a:ext cx="935568" cy="228600"/>
          </a:xfrm>
          <a:prstGeom prst="rect">
            <a:avLst/>
          </a:prstGeom>
          <a:solidFill>
            <a:srgbClr val="E9E8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136157" y="4724400"/>
            <a:ext cx="935568" cy="228600"/>
          </a:xfrm>
          <a:prstGeom prst="rect">
            <a:avLst/>
          </a:prstGeom>
          <a:solidFill>
            <a:srgbClr val="E9E8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65924" name="AutoShape 4"/>
          <p:cNvSpPr>
            <a:spLocks noChangeArrowheads="1"/>
          </p:cNvSpPr>
          <p:nvPr/>
        </p:nvSpPr>
        <p:spPr bwMode="auto">
          <a:xfrm>
            <a:off x="914400" y="3124200"/>
            <a:ext cx="1981200" cy="2514600"/>
          </a:xfrm>
          <a:prstGeom prst="wedgeRectCallout">
            <a:avLst>
              <a:gd name="adj1" fmla="val 166986"/>
              <a:gd name="adj2" fmla="val -75759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/>
              <a:t>Don’t split a node if all matching records have the same output value</a:t>
            </a:r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44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970" name="Picture 2" descr="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788" y="490538"/>
            <a:ext cx="7464425" cy="587533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 bwMode="auto">
          <a:xfrm>
            <a:off x="4068233" y="1371600"/>
            <a:ext cx="935568" cy="228600"/>
          </a:xfrm>
          <a:prstGeom prst="rect">
            <a:avLst/>
          </a:prstGeom>
          <a:solidFill>
            <a:srgbClr val="E9E8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149598" y="2514600"/>
            <a:ext cx="935568" cy="228600"/>
          </a:xfrm>
          <a:prstGeom prst="rect">
            <a:avLst/>
          </a:prstGeom>
          <a:solidFill>
            <a:srgbClr val="E9E8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867400" y="2514600"/>
            <a:ext cx="935568" cy="228600"/>
          </a:xfrm>
          <a:prstGeom prst="rect">
            <a:avLst/>
          </a:prstGeom>
          <a:solidFill>
            <a:srgbClr val="E9E8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218266" y="3627969"/>
            <a:ext cx="935568" cy="228600"/>
          </a:xfrm>
          <a:prstGeom prst="rect">
            <a:avLst/>
          </a:prstGeom>
          <a:solidFill>
            <a:srgbClr val="E9E8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255432" y="3627969"/>
            <a:ext cx="935568" cy="228600"/>
          </a:xfrm>
          <a:prstGeom prst="rect">
            <a:avLst/>
          </a:prstGeom>
          <a:solidFill>
            <a:srgbClr val="E9E8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082798" y="4724400"/>
            <a:ext cx="935568" cy="228600"/>
          </a:xfrm>
          <a:prstGeom prst="rect">
            <a:avLst/>
          </a:prstGeom>
          <a:solidFill>
            <a:srgbClr val="E9E8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136157" y="4724400"/>
            <a:ext cx="935568" cy="228600"/>
          </a:xfrm>
          <a:prstGeom prst="rect">
            <a:avLst/>
          </a:prstGeom>
          <a:solidFill>
            <a:srgbClr val="E9E8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67972" name="AutoShape 4"/>
          <p:cNvSpPr>
            <a:spLocks noChangeArrowheads="1"/>
          </p:cNvSpPr>
          <p:nvPr/>
        </p:nvSpPr>
        <p:spPr bwMode="auto">
          <a:xfrm>
            <a:off x="6096000" y="2133600"/>
            <a:ext cx="2057400" cy="3048000"/>
          </a:xfrm>
          <a:prstGeom prst="wedgeRectCallout">
            <a:avLst>
              <a:gd name="adj1" fmla="val -197764"/>
              <a:gd name="adj2" fmla="val 66718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/>
              <a:t>Don’t split a node if none of the attributes can create multiple non-empty children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28600" y="304800"/>
            <a:ext cx="4411663" cy="2111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400" dirty="0">
                <a:solidFill>
                  <a:srgbClr val="006600"/>
                </a:solidFill>
              </a:rPr>
              <a:t>Base Case Two: No attributes can distinguish</a:t>
            </a:r>
          </a:p>
        </p:txBody>
      </p:sp>
      <p:sp>
        <p:nvSpPr>
          <p:cNvPr id="16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39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 Cases</a:t>
            </a:r>
          </a:p>
        </p:txBody>
      </p:sp>
      <p:sp>
        <p:nvSpPr>
          <p:cNvPr id="4720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1860550"/>
          </a:xfrm>
        </p:spPr>
        <p:txBody>
          <a:bodyPr/>
          <a:lstStyle/>
          <a:p>
            <a:r>
              <a:rPr lang="en-US" sz="2000"/>
              <a:t>Base Case One: If all records in current data subset have the same output then </a:t>
            </a:r>
            <a:r>
              <a:rPr lang="en-US" sz="2000">
                <a:solidFill>
                  <a:srgbClr val="FF0000"/>
                </a:solidFill>
              </a:rPr>
              <a:t>don’t recurse</a:t>
            </a:r>
          </a:p>
          <a:p>
            <a:r>
              <a:rPr lang="en-US" sz="2000"/>
              <a:t>Base Case Two: If all records have exactly the same set of input attributes then </a:t>
            </a:r>
            <a:r>
              <a:rPr lang="en-US" sz="2000">
                <a:solidFill>
                  <a:srgbClr val="FF0000"/>
                </a:solidFill>
              </a:rPr>
              <a:t>don’t recurse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51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 Cases: An idea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1860550"/>
          </a:xfrm>
        </p:spPr>
        <p:txBody>
          <a:bodyPr/>
          <a:lstStyle/>
          <a:p>
            <a:r>
              <a:rPr lang="en-US" sz="2000"/>
              <a:t>Base Case One: If all records in current data subset have the same output then </a:t>
            </a:r>
            <a:r>
              <a:rPr lang="en-US" sz="2000">
                <a:solidFill>
                  <a:srgbClr val="FF0000"/>
                </a:solidFill>
              </a:rPr>
              <a:t>don’t recurse</a:t>
            </a:r>
          </a:p>
          <a:p>
            <a:r>
              <a:rPr lang="en-US" sz="2000"/>
              <a:t>Base Case Two: If all records have exactly the same set of input attributes then </a:t>
            </a:r>
            <a:r>
              <a:rPr lang="en-US" sz="2000">
                <a:solidFill>
                  <a:srgbClr val="FF0000"/>
                </a:solidFill>
              </a:rPr>
              <a:t>don’t recurse</a:t>
            </a:r>
          </a:p>
        </p:txBody>
      </p:sp>
      <p:sp>
        <p:nvSpPr>
          <p:cNvPr id="474116" name="AutoShape 4"/>
          <p:cNvSpPr>
            <a:spLocks noChangeArrowheads="1"/>
          </p:cNvSpPr>
          <p:nvPr/>
        </p:nvSpPr>
        <p:spPr bwMode="auto">
          <a:xfrm>
            <a:off x="990600" y="3048000"/>
            <a:ext cx="7315200" cy="1981200"/>
          </a:xfrm>
          <a:prstGeom prst="cloudCallout">
            <a:avLst>
              <a:gd name="adj1" fmla="val -46551"/>
              <a:gd name="adj2" fmla="val 6819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/>
              <a:t>Proposed Base Case 3:</a:t>
            </a:r>
          </a:p>
          <a:p>
            <a:pPr algn="ctr"/>
            <a:endParaRPr lang="en-US" sz="2000"/>
          </a:p>
          <a:p>
            <a:pPr algn="ctr"/>
            <a:r>
              <a:rPr lang="en-US" sz="2000"/>
              <a:t>If all attributes have zero information gain then </a:t>
            </a:r>
            <a:r>
              <a:rPr lang="en-US" sz="2000">
                <a:solidFill>
                  <a:srgbClr val="FF0000"/>
                </a:solidFill>
              </a:rPr>
              <a:t>don’t recurse</a:t>
            </a:r>
          </a:p>
          <a:p>
            <a:pPr algn="ctr"/>
            <a:endParaRPr lang="en-US" sz="2000">
              <a:solidFill>
                <a:schemeClr val="hlink"/>
              </a:solidFill>
            </a:endParaRPr>
          </a:p>
          <a:p>
            <a:pPr algn="ctr"/>
            <a:endParaRPr lang="en-US" sz="2000"/>
          </a:p>
        </p:txBody>
      </p:sp>
      <p:sp>
        <p:nvSpPr>
          <p:cNvPr id="474117" name="Text Box 5"/>
          <p:cNvSpPr txBox="1">
            <a:spLocks noChangeArrowheads="1"/>
          </p:cNvSpPr>
          <p:nvPr/>
        </p:nvSpPr>
        <p:spPr bwMode="auto">
          <a:xfrm>
            <a:off x="4954588" y="5638800"/>
            <a:ext cx="296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Tx/>
              <a:buChar char="•"/>
            </a:pPr>
            <a:r>
              <a:rPr lang="en-US" sz="2400" i="1"/>
              <a:t>Is this a good idea?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32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problem with Base Case 3</a:t>
            </a:r>
          </a:p>
        </p:txBody>
      </p:sp>
      <p:graphicFrame>
        <p:nvGraphicFramePr>
          <p:cNvPr id="476163" name="Object 3"/>
          <p:cNvGraphicFramePr>
            <a:graphicFrameLocks noChangeAspect="1"/>
          </p:cNvGraphicFramePr>
          <p:nvPr/>
        </p:nvGraphicFramePr>
        <p:xfrm>
          <a:off x="762000" y="1524000"/>
          <a:ext cx="15240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Worksheet" r:id="rId4" imgW="698500" imgH="977900" progId="Excel.Sheet.8">
                  <p:embed/>
                </p:oleObj>
              </mc:Choice>
              <mc:Fallback>
                <p:oleObj name="Worksheet" r:id="rId4" imgW="698500" imgH="9779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24000"/>
                        <a:ext cx="1524000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6164" name="Text Box 4"/>
          <p:cNvSpPr txBox="1">
            <a:spLocks noChangeArrowheads="1"/>
          </p:cNvSpPr>
          <p:nvPr/>
        </p:nvSpPr>
        <p:spPr bwMode="auto">
          <a:xfrm>
            <a:off x="2590800" y="1676400"/>
            <a:ext cx="1571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/>
              <a:t>y = a XOR b</a:t>
            </a:r>
          </a:p>
        </p:txBody>
      </p:sp>
      <p:pic>
        <p:nvPicPr>
          <p:cNvPr id="476165" name="Picture 5" descr="xor-i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886200"/>
            <a:ext cx="3886200" cy="2435225"/>
          </a:xfrm>
          <a:prstGeom prst="rect">
            <a:avLst/>
          </a:prstGeom>
          <a:noFill/>
        </p:spPr>
      </p:pic>
      <p:pic>
        <p:nvPicPr>
          <p:cNvPr id="476166" name="Picture 6" descr="xor-roo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3733800"/>
            <a:ext cx="2514600" cy="2593975"/>
          </a:xfrm>
          <a:prstGeom prst="rect">
            <a:avLst/>
          </a:prstGeom>
          <a:noFill/>
        </p:spPr>
      </p:pic>
      <p:sp>
        <p:nvSpPr>
          <p:cNvPr id="476167" name="Text Box 7"/>
          <p:cNvSpPr txBox="1">
            <a:spLocks noChangeArrowheads="1"/>
          </p:cNvSpPr>
          <p:nvPr/>
        </p:nvSpPr>
        <p:spPr bwMode="auto">
          <a:xfrm>
            <a:off x="641350" y="3200400"/>
            <a:ext cx="2722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/>
              <a:t>The information gains:</a:t>
            </a:r>
          </a:p>
        </p:txBody>
      </p:sp>
      <p:sp>
        <p:nvSpPr>
          <p:cNvPr id="476168" name="Text Box 8"/>
          <p:cNvSpPr txBox="1">
            <a:spLocks noChangeArrowheads="1"/>
          </p:cNvSpPr>
          <p:nvPr/>
        </p:nvSpPr>
        <p:spPr bwMode="auto">
          <a:xfrm>
            <a:off x="5257800" y="2971800"/>
            <a:ext cx="269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The resulting decision tree:</a:t>
            </a:r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24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If we omit Base Case 3:</a:t>
            </a:r>
          </a:p>
        </p:txBody>
      </p:sp>
      <p:graphicFrame>
        <p:nvGraphicFramePr>
          <p:cNvPr id="478211" name="Object 3"/>
          <p:cNvGraphicFramePr>
            <a:graphicFrameLocks noChangeAspect="1"/>
          </p:cNvGraphicFramePr>
          <p:nvPr/>
        </p:nvGraphicFramePr>
        <p:xfrm>
          <a:off x="762000" y="1524000"/>
          <a:ext cx="15240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Worksheet" r:id="rId4" imgW="698500" imgH="977900" progId="Excel.Sheet.8">
                  <p:embed/>
                </p:oleObj>
              </mc:Choice>
              <mc:Fallback>
                <p:oleObj name="Worksheet" r:id="rId4" imgW="698500" imgH="9779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24000"/>
                        <a:ext cx="1524000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8212" name="Text Box 4"/>
          <p:cNvSpPr txBox="1">
            <a:spLocks noChangeArrowheads="1"/>
          </p:cNvSpPr>
          <p:nvPr/>
        </p:nvSpPr>
        <p:spPr bwMode="auto">
          <a:xfrm>
            <a:off x="2590800" y="1447800"/>
            <a:ext cx="1571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/>
              <a:t>y = a XOR b</a:t>
            </a:r>
          </a:p>
        </p:txBody>
      </p:sp>
      <p:sp>
        <p:nvSpPr>
          <p:cNvPr id="478213" name="Text Box 5"/>
          <p:cNvSpPr txBox="1">
            <a:spLocks noChangeArrowheads="1"/>
          </p:cNvSpPr>
          <p:nvPr/>
        </p:nvSpPr>
        <p:spPr bwMode="auto">
          <a:xfrm>
            <a:off x="990600" y="3200400"/>
            <a:ext cx="345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The resulting decision tree:</a:t>
            </a:r>
          </a:p>
        </p:txBody>
      </p:sp>
      <p:pic>
        <p:nvPicPr>
          <p:cNvPr id="478214" name="Picture 6" descr="xor-tre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2209800"/>
            <a:ext cx="3108325" cy="39322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 bwMode="auto">
          <a:xfrm>
            <a:off x="5562599" y="3200400"/>
            <a:ext cx="1115839" cy="228600"/>
          </a:xfrm>
          <a:prstGeom prst="rect">
            <a:avLst/>
          </a:prstGeom>
          <a:solidFill>
            <a:srgbClr val="E9E8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903961" y="4495800"/>
            <a:ext cx="1143934" cy="228600"/>
          </a:xfrm>
          <a:prstGeom prst="rect">
            <a:avLst/>
          </a:prstGeom>
          <a:solidFill>
            <a:srgbClr val="E9E8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172200" y="4495800"/>
            <a:ext cx="1143934" cy="228600"/>
          </a:xfrm>
          <a:prstGeom prst="rect">
            <a:avLst/>
          </a:prstGeom>
          <a:solidFill>
            <a:srgbClr val="E9E8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6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Remember: Error </a:t>
            </a:r>
            <a:r>
              <a:rPr lang="en-US" dirty="0" smtClean="0"/>
              <a:t>Decomposition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96000" y="1371600"/>
            <a:ext cx="1094648" cy="369332"/>
            <a:chOff x="6096000" y="1371600"/>
            <a:chExt cx="1094648" cy="369332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6096000" y="1502955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00410" y="1371600"/>
              <a:ext cx="8902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Reality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52279" y="1620028"/>
            <a:ext cx="1404445" cy="1006099"/>
            <a:chOff x="4952279" y="1620028"/>
            <a:chExt cx="1404445" cy="1006099"/>
          </a:xfrm>
        </p:grpSpPr>
        <p:cxnSp>
          <p:nvCxnSpPr>
            <p:cNvPr id="29" name="Straight Arrow Connector 28"/>
            <p:cNvCxnSpPr>
              <a:stCxn id="27" idx="7"/>
              <a:endCxn id="15" idx="3"/>
            </p:cNvCxnSpPr>
            <p:nvPr/>
          </p:nvCxnSpPr>
          <p:spPr bwMode="auto">
            <a:xfrm flipV="1">
              <a:off x="5009113" y="1620028"/>
              <a:ext cx="1106974" cy="100609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 rot="19062357">
              <a:off x="4952279" y="2073172"/>
              <a:ext cx="14044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Modeling Error</a:t>
              </a:r>
              <a:endParaRPr lang="en-US" sz="1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4400" y="1813560"/>
            <a:ext cx="5334000" cy="3672840"/>
            <a:chOff x="914400" y="1813560"/>
            <a:chExt cx="5334000" cy="3672840"/>
          </a:xfrm>
        </p:grpSpPr>
        <p:sp>
          <p:nvSpPr>
            <p:cNvPr id="25" name="Oval 24"/>
            <p:cNvSpPr/>
            <p:nvPr/>
          </p:nvSpPr>
          <p:spPr bwMode="auto">
            <a:xfrm>
              <a:off x="914400" y="2438400"/>
              <a:ext cx="5334000" cy="3048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255972">
              <a:off x="3297294" y="2286000"/>
              <a:ext cx="14034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model class</a:t>
              </a:r>
              <a:endParaRPr lang="en-US" sz="1800" dirty="0"/>
            </a:p>
          </p:txBody>
        </p:sp>
        <p:grpSp>
          <p:nvGrpSpPr>
            <p:cNvPr id="23" name="Group 284"/>
            <p:cNvGrpSpPr>
              <a:grpSpLocks noChangeAspect="1"/>
            </p:cNvGrpSpPr>
            <p:nvPr/>
          </p:nvGrpSpPr>
          <p:grpSpPr>
            <a:xfrm>
              <a:off x="1587687" y="1813560"/>
              <a:ext cx="1993713" cy="1463040"/>
              <a:chOff x="4435603" y="1066800"/>
              <a:chExt cx="2742310" cy="2012381"/>
            </a:xfrm>
          </p:grpSpPr>
          <p:pic>
            <p:nvPicPr>
              <p:cNvPr id="24" name="Picture 23" descr="2007_004902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5603" y="1112945"/>
                <a:ext cx="2742310" cy="1966236"/>
              </a:xfrm>
              <a:prstGeom prst="rect">
                <a:avLst/>
              </a:prstGeom>
              <a:scene3d>
                <a:camera prst="orthographicFront">
                  <a:rot lat="954000" lon="18034448" rev="17280000"/>
                </a:camera>
                <a:lightRig rig="threePt" dir="t"/>
              </a:scene3d>
            </p:spPr>
          </p:pic>
          <p:cxnSp>
            <p:nvCxnSpPr>
              <p:cNvPr id="28" name="Straight Connector 27"/>
              <p:cNvCxnSpPr>
                <a:stCxn id="50" idx="5"/>
                <a:endCxn id="42" idx="1"/>
              </p:cNvCxnSpPr>
              <p:nvPr/>
            </p:nvCxnSpPr>
            <p:spPr>
              <a:xfrm>
                <a:off x="5789361" y="1577550"/>
                <a:ext cx="741247" cy="79378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52" idx="5"/>
                <a:endCxn id="41" idx="1"/>
              </p:cNvCxnSpPr>
              <p:nvPr/>
            </p:nvCxnSpPr>
            <p:spPr>
              <a:xfrm>
                <a:off x="4994207" y="1824117"/>
                <a:ext cx="741247" cy="79378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51" idx="5"/>
                <a:endCxn id="37" idx="1"/>
              </p:cNvCxnSpPr>
              <p:nvPr/>
            </p:nvCxnSpPr>
            <p:spPr>
              <a:xfrm>
                <a:off x="5391782" y="1700833"/>
                <a:ext cx="741247" cy="79378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53" idx="5"/>
                <a:endCxn id="45" idx="1"/>
              </p:cNvCxnSpPr>
              <p:nvPr/>
            </p:nvCxnSpPr>
            <p:spPr>
              <a:xfrm>
                <a:off x="4596635" y="1947406"/>
                <a:ext cx="741245" cy="79378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5441836" y="2411842"/>
                <a:ext cx="1192731" cy="36985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>
                <a:off x="6109572" y="2472292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5711995" y="2595567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>
                <a:off x="6507147" y="2349009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5314416" y="2718851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flipH="1">
                <a:off x="5216458" y="2199636"/>
                <a:ext cx="1192731" cy="36985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4994211" y="1974679"/>
                <a:ext cx="1192731" cy="36985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4795420" y="1744369"/>
                <a:ext cx="1192731" cy="36985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>
                <a:off x="4542728" y="1529353"/>
                <a:ext cx="1192731" cy="36985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>
                <a:off x="5652615" y="1447358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>
                <a:off x="5255038" y="1570642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>
                <a:off x="4857461" y="1693924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4459886" y="1817207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>
                <a:off x="5866250" y="1672772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>
                <a:off x="6079881" y="1898184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5468671" y="1796054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>
                <a:off x="5682305" y="2021468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>
                <a:off x="5071095" y="1919338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>
                <a:off x="5284728" y="2144745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>
                <a:off x="4673518" y="2042620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>
                <a:off x="4887151" y="2268030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>
                <a:off x="6293515" y="2123597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>
                <a:off x="5895937" y="2246877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>
                <a:off x="5498359" y="2370162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>
                <a:off x="5100783" y="2493446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cxnSp>
            <p:nvCxnSpPr>
              <p:cNvPr id="66" name="Straight Connector 65"/>
              <p:cNvCxnSpPr>
                <a:stCxn id="76" idx="4"/>
                <a:endCxn id="41" idx="0"/>
              </p:cNvCxnSpPr>
              <p:nvPr/>
            </p:nvCxnSpPr>
            <p:spPr>
              <a:xfrm flipH="1">
                <a:off x="5792101" y="1629598"/>
                <a:ext cx="477679" cy="96596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76" idx="4"/>
                <a:endCxn id="42" idx="0"/>
              </p:cNvCxnSpPr>
              <p:nvPr/>
            </p:nvCxnSpPr>
            <p:spPr>
              <a:xfrm>
                <a:off x="6269780" y="1629598"/>
                <a:ext cx="317473" cy="71941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59" idx="7"/>
                <a:endCxn id="76" idx="4"/>
              </p:cNvCxnSpPr>
              <p:nvPr/>
            </p:nvCxnSpPr>
            <p:spPr>
              <a:xfrm flipV="1">
                <a:off x="5421477" y="1629598"/>
                <a:ext cx="848303" cy="53748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76" idx="4"/>
                <a:endCxn id="62" idx="0"/>
              </p:cNvCxnSpPr>
              <p:nvPr/>
            </p:nvCxnSpPr>
            <p:spPr>
              <a:xfrm>
                <a:off x="6269780" y="1629598"/>
                <a:ext cx="103841" cy="49399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56" idx="0"/>
                <a:endCxn id="74" idx="4"/>
              </p:cNvCxnSpPr>
              <p:nvPr/>
            </p:nvCxnSpPr>
            <p:spPr>
              <a:xfrm flipH="1" flipV="1">
                <a:off x="5394522" y="1219340"/>
                <a:ext cx="154255" cy="57671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52" idx="7"/>
                <a:endCxn id="74" idx="4"/>
              </p:cNvCxnSpPr>
              <p:nvPr/>
            </p:nvCxnSpPr>
            <p:spPr>
              <a:xfrm flipV="1">
                <a:off x="4994210" y="1219340"/>
                <a:ext cx="400312" cy="49692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61" idx="0"/>
                <a:endCxn id="74" idx="4"/>
              </p:cNvCxnSpPr>
              <p:nvPr/>
            </p:nvCxnSpPr>
            <p:spPr>
              <a:xfrm flipV="1">
                <a:off x="4967257" y="1219340"/>
                <a:ext cx="427265" cy="104869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50" idx="1"/>
                <a:endCxn id="74" idx="4"/>
              </p:cNvCxnSpPr>
              <p:nvPr/>
            </p:nvCxnSpPr>
            <p:spPr>
              <a:xfrm flipH="1" flipV="1">
                <a:off x="5394522" y="1219340"/>
                <a:ext cx="281555" cy="25035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73"/>
              <p:cNvSpPr>
                <a:spLocks noChangeAspect="1"/>
              </p:cNvSpPr>
              <p:nvPr/>
            </p:nvSpPr>
            <p:spPr>
              <a:xfrm>
                <a:off x="5314416" y="1066800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 flipH="1" flipV="1">
                <a:off x="5466848" y="1150830"/>
                <a:ext cx="768105" cy="38143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>
                <a:off x="6189674" y="1477058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6248400" y="1752600"/>
            <a:ext cx="2907695" cy="914400"/>
            <a:chOff x="6248400" y="1752600"/>
            <a:chExt cx="2907695" cy="914400"/>
          </a:xfrm>
        </p:grpSpPr>
        <p:sp>
          <p:nvSpPr>
            <p:cNvPr id="19" name="Right Arrow 18"/>
            <p:cNvSpPr/>
            <p:nvPr/>
          </p:nvSpPr>
          <p:spPr bwMode="auto">
            <a:xfrm>
              <a:off x="7562850" y="2133600"/>
              <a:ext cx="285750" cy="142875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19" name="Picture 118" descr="fig1_sol1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935" y="1752600"/>
              <a:ext cx="1280160" cy="914400"/>
            </a:xfrm>
            <a:prstGeom prst="rect">
              <a:avLst/>
            </a:prstGeom>
          </p:spPr>
        </p:pic>
        <p:grpSp>
          <p:nvGrpSpPr>
            <p:cNvPr id="120" name="Group 213"/>
            <p:cNvGrpSpPr>
              <a:grpSpLocks noChangeAspect="1"/>
            </p:cNvGrpSpPr>
            <p:nvPr/>
          </p:nvGrpSpPr>
          <p:grpSpPr>
            <a:xfrm>
              <a:off x="6248400" y="1752600"/>
              <a:ext cx="1268936" cy="914400"/>
              <a:chOff x="166343" y="662259"/>
              <a:chExt cx="1819656" cy="1371600"/>
            </a:xfrm>
          </p:grpSpPr>
          <p:sp>
            <p:nvSpPr>
              <p:cNvPr id="121" name="Frame 120"/>
              <p:cNvSpPr>
                <a:spLocks/>
              </p:cNvSpPr>
              <p:nvPr/>
            </p:nvSpPr>
            <p:spPr>
              <a:xfrm>
                <a:off x="166343" y="662259"/>
                <a:ext cx="1819656" cy="1371600"/>
              </a:xfrm>
              <a:prstGeom prst="frame">
                <a:avLst>
                  <a:gd name="adj1" fmla="val 7500"/>
                </a:avLst>
              </a:prstGeom>
              <a:solidFill>
                <a:schemeClr val="tx1"/>
              </a:solidFill>
              <a:ln w="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22" name="Picture 121" descr="2007_004902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568" y="683107"/>
                <a:ext cx="1773206" cy="1329905"/>
              </a:xfrm>
              <a:prstGeom prst="rect">
                <a:avLst/>
              </a:prstGeom>
            </p:spPr>
          </p:pic>
        </p:grpSp>
      </p:grp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4892040" y="260604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3581400" y="329184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18560" y="2674620"/>
            <a:ext cx="1248523" cy="836782"/>
            <a:chOff x="3718560" y="2674620"/>
            <a:chExt cx="1248523" cy="836782"/>
          </a:xfrm>
        </p:grpSpPr>
        <p:cxnSp>
          <p:nvCxnSpPr>
            <p:cNvPr id="32" name="Straight Arrow Connector 31"/>
            <p:cNvCxnSpPr>
              <a:stCxn id="31" idx="6"/>
              <a:endCxn id="27" idx="2"/>
            </p:cNvCxnSpPr>
            <p:nvPr/>
          </p:nvCxnSpPr>
          <p:spPr bwMode="auto">
            <a:xfrm flipV="1">
              <a:off x="3718560" y="2674620"/>
              <a:ext cx="117348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 rot="19780749">
              <a:off x="3944259" y="2988182"/>
              <a:ext cx="102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Estimation</a:t>
              </a:r>
              <a:br>
                <a:rPr lang="en-US" sz="1400" dirty="0" smtClean="0"/>
              </a:br>
              <a:r>
                <a:rPr lang="en-US" sz="1400" dirty="0" smtClean="0"/>
                <a:t>Error</a:t>
              </a:r>
              <a:endParaRPr lang="en-US" sz="1400" dirty="0"/>
            </a:p>
          </p:txBody>
        </p:sp>
      </p:grp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4739640" y="413004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12169" y="3408913"/>
            <a:ext cx="1247558" cy="867476"/>
            <a:chOff x="3512169" y="3408913"/>
            <a:chExt cx="1247558" cy="867476"/>
          </a:xfrm>
        </p:grpSpPr>
        <p:cxnSp>
          <p:nvCxnSpPr>
            <p:cNvPr id="40" name="Straight Arrow Connector 39"/>
            <p:cNvCxnSpPr>
              <a:stCxn id="31" idx="5"/>
              <a:endCxn id="39" idx="1"/>
            </p:cNvCxnSpPr>
            <p:nvPr/>
          </p:nvCxnSpPr>
          <p:spPr bwMode="auto">
            <a:xfrm>
              <a:off x="3698473" y="3408913"/>
              <a:ext cx="1061254" cy="74121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 rot="2139530">
              <a:off x="3512169" y="3753169"/>
              <a:ext cx="11824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Optimization</a:t>
              </a:r>
              <a:br>
                <a:rPr lang="en-US" sz="1400" dirty="0" smtClean="0"/>
              </a:br>
              <a:r>
                <a:rPr lang="en-US" sz="1400" dirty="0" smtClean="0"/>
                <a:t>Error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35892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</a:t>
            </a:r>
            <a:r>
              <a:rPr lang="en-US" dirty="0" smtClean="0"/>
              <a:t>Mid-</a:t>
            </a:r>
            <a:r>
              <a:rPr lang="en-US" dirty="0" err="1" smtClean="0"/>
              <a:t>Sem</a:t>
            </a:r>
            <a:r>
              <a:rPr lang="en-US" dirty="0" smtClean="0"/>
              <a:t> Spotlight Presentations</a:t>
            </a:r>
            <a:endParaRPr lang="en-US" dirty="0"/>
          </a:p>
          <a:p>
            <a:pPr lvl="1"/>
            <a:r>
              <a:rPr lang="en-US" dirty="0" smtClean="0"/>
              <a:t>9 remaining</a:t>
            </a:r>
          </a:p>
          <a:p>
            <a:pPr lvl="1"/>
            <a:r>
              <a:rPr lang="en-US" dirty="0" smtClean="0"/>
              <a:t>Resume in class on April 20th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Format</a:t>
            </a:r>
            <a:endParaRPr lang="en-US" dirty="0" smtClean="0"/>
          </a:p>
          <a:p>
            <a:pPr lvl="2"/>
            <a:r>
              <a:rPr lang="en-US" dirty="0" smtClean="0"/>
              <a:t>5 slides (recommended)</a:t>
            </a:r>
            <a:endParaRPr lang="en-US" dirty="0"/>
          </a:p>
          <a:p>
            <a:pPr lvl="2"/>
            <a:r>
              <a:rPr lang="en-US" dirty="0"/>
              <a:t>4</a:t>
            </a:r>
            <a:r>
              <a:rPr lang="en-US" dirty="0" smtClean="0"/>
              <a:t> minute time (STRICT) + 1-2 min Q&amp;A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Content</a:t>
            </a:r>
            <a:endParaRPr lang="en-US" dirty="0" smtClean="0"/>
          </a:p>
          <a:p>
            <a:pPr lvl="2"/>
            <a:r>
              <a:rPr lang="en-US" dirty="0" smtClean="0"/>
              <a:t>Tell </a:t>
            </a:r>
            <a:r>
              <a:rPr lang="en-US" dirty="0"/>
              <a:t>the class what you’re working on</a:t>
            </a:r>
          </a:p>
          <a:p>
            <a:pPr lvl="2"/>
            <a:r>
              <a:rPr lang="en-US" dirty="0"/>
              <a:t>Any results yet?</a:t>
            </a:r>
          </a:p>
          <a:p>
            <a:pPr lvl="2"/>
            <a:r>
              <a:rPr lang="en-US" dirty="0"/>
              <a:t>Problems faced? </a:t>
            </a:r>
          </a:p>
          <a:p>
            <a:pPr lvl="1"/>
            <a:r>
              <a:rPr lang="en-US" dirty="0" smtClean="0"/>
              <a:t>Upload slides on Scholar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8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Decision Tree Building Summarized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sz="1800" dirty="0" smtClean="0"/>
          </a:p>
          <a:p>
            <a:pPr>
              <a:buFont typeface="Wingdings" pitchFamily="2" charset="2"/>
              <a:buNone/>
            </a:pPr>
            <a:r>
              <a:rPr lang="en-US" sz="1800" dirty="0" err="1" smtClean="0"/>
              <a:t>BuildTree</a:t>
            </a:r>
            <a:r>
              <a:rPr lang="en-US" sz="1800" dirty="0"/>
              <a:t>(</a:t>
            </a:r>
            <a:r>
              <a:rPr lang="en-US" sz="1800" i="1" dirty="0" err="1"/>
              <a:t>DataSet,Output</a:t>
            </a:r>
            <a:r>
              <a:rPr lang="en-US" sz="1800" dirty="0"/>
              <a:t>)</a:t>
            </a:r>
          </a:p>
          <a:p>
            <a:r>
              <a:rPr lang="en-US" sz="1800" dirty="0"/>
              <a:t>If all output values are the same in </a:t>
            </a:r>
            <a:r>
              <a:rPr lang="en-US" sz="1800" i="1" dirty="0" err="1"/>
              <a:t>DataSet</a:t>
            </a:r>
            <a:r>
              <a:rPr lang="en-US" sz="1800" dirty="0"/>
              <a:t>, return a leaf node that says “predict this unique output”</a:t>
            </a:r>
          </a:p>
          <a:p>
            <a:endParaRPr lang="en-US" sz="1800" dirty="0" smtClean="0"/>
          </a:p>
          <a:p>
            <a:r>
              <a:rPr lang="en-US" sz="1800" dirty="0" smtClean="0"/>
              <a:t>If </a:t>
            </a:r>
            <a:r>
              <a:rPr lang="en-US" sz="1800" dirty="0"/>
              <a:t>all input values are the same, return a leaf node that says “predict the majority output”</a:t>
            </a:r>
          </a:p>
          <a:p>
            <a:endParaRPr lang="en-US" sz="1800" dirty="0" smtClean="0"/>
          </a:p>
          <a:p>
            <a:r>
              <a:rPr lang="en-US" sz="1800" dirty="0" smtClean="0"/>
              <a:t>Else </a:t>
            </a:r>
            <a:r>
              <a:rPr lang="en-US" sz="1800" dirty="0"/>
              <a:t>find attribute </a:t>
            </a:r>
            <a:r>
              <a:rPr lang="en-US" sz="1800" i="1" dirty="0"/>
              <a:t>X</a:t>
            </a:r>
            <a:r>
              <a:rPr lang="en-US" sz="1800" dirty="0"/>
              <a:t> with highest Info Gain</a:t>
            </a:r>
          </a:p>
          <a:p>
            <a:r>
              <a:rPr lang="en-US" sz="1800" dirty="0"/>
              <a:t>Suppose </a:t>
            </a:r>
            <a:r>
              <a:rPr lang="en-US" sz="1800" i="1" dirty="0"/>
              <a:t>X</a:t>
            </a:r>
            <a:r>
              <a:rPr lang="en-US" sz="1800" dirty="0"/>
              <a:t> has </a:t>
            </a:r>
            <a:r>
              <a:rPr lang="en-US" sz="1800" i="1" dirty="0" err="1"/>
              <a:t>n</a:t>
            </a:r>
            <a:r>
              <a:rPr lang="en-US" sz="1800" i="1" baseline="-25000" dirty="0" err="1"/>
              <a:t>X</a:t>
            </a:r>
            <a:r>
              <a:rPr lang="en-US" sz="1800" dirty="0"/>
              <a:t> distinct values (i.e. X has </a:t>
            </a:r>
            <a:r>
              <a:rPr lang="en-US" sz="1800" dirty="0" err="1"/>
              <a:t>arity</a:t>
            </a:r>
            <a:r>
              <a:rPr lang="en-US" sz="1800" dirty="0"/>
              <a:t> </a:t>
            </a:r>
            <a:r>
              <a:rPr lang="en-US" sz="1800" i="1" dirty="0" err="1"/>
              <a:t>n</a:t>
            </a:r>
            <a:r>
              <a:rPr lang="en-US" sz="1800" i="1" baseline="-25000" dirty="0" err="1"/>
              <a:t>X</a:t>
            </a:r>
            <a:r>
              <a:rPr lang="en-US" sz="1800" dirty="0"/>
              <a:t>). </a:t>
            </a:r>
          </a:p>
          <a:p>
            <a:pPr lvl="1"/>
            <a:r>
              <a:rPr lang="en-US" sz="1600" dirty="0"/>
              <a:t>Create and return a non-leaf node with </a:t>
            </a:r>
            <a:r>
              <a:rPr lang="en-US" sz="1600" i="1" dirty="0" err="1"/>
              <a:t>n</a:t>
            </a:r>
            <a:r>
              <a:rPr lang="en-US" sz="1600" i="1" baseline="-25000" dirty="0" err="1"/>
              <a:t>X</a:t>
            </a:r>
            <a:r>
              <a:rPr lang="en-US" sz="1600" dirty="0"/>
              <a:t> children. </a:t>
            </a:r>
          </a:p>
          <a:p>
            <a:pPr lvl="1"/>
            <a:r>
              <a:rPr lang="en-US" sz="1600" dirty="0"/>
              <a:t>The </a:t>
            </a:r>
            <a:r>
              <a:rPr lang="en-US" sz="1600" i="1" dirty="0" err="1"/>
              <a:t>i’</a:t>
            </a:r>
            <a:r>
              <a:rPr lang="en-US" sz="1600" dirty="0" err="1"/>
              <a:t>th</a:t>
            </a:r>
            <a:r>
              <a:rPr lang="en-US" sz="1600" dirty="0"/>
              <a:t> child should be built by calling</a:t>
            </a:r>
          </a:p>
          <a:p>
            <a:pPr lvl="4">
              <a:buFont typeface="Wingdings" pitchFamily="2" charset="2"/>
              <a:buNone/>
            </a:pPr>
            <a:r>
              <a:rPr lang="en-US" sz="1600" dirty="0" err="1"/>
              <a:t>BuildTree</a:t>
            </a:r>
            <a:r>
              <a:rPr lang="en-US" sz="1600" dirty="0"/>
              <a:t>(</a:t>
            </a:r>
            <a:r>
              <a:rPr lang="en-US" sz="1600" i="1" dirty="0" err="1"/>
              <a:t>DS</a:t>
            </a:r>
            <a:r>
              <a:rPr lang="en-US" sz="1600" i="1" baseline="-25000" dirty="0" err="1"/>
              <a:t>i</a:t>
            </a:r>
            <a:r>
              <a:rPr lang="en-US" sz="1600" dirty="0" err="1"/>
              <a:t>,</a:t>
            </a:r>
            <a:r>
              <a:rPr lang="en-US" sz="1600" i="1" dirty="0" err="1"/>
              <a:t>Output</a:t>
            </a:r>
            <a:r>
              <a:rPr lang="en-US" sz="1600" dirty="0"/>
              <a:t>)</a:t>
            </a:r>
          </a:p>
          <a:p>
            <a:pPr lvl="2">
              <a:buFont typeface="Wingdings" pitchFamily="2" charset="2"/>
              <a:buNone/>
            </a:pPr>
            <a:r>
              <a:rPr lang="en-US" sz="1600" dirty="0"/>
              <a:t>Where </a:t>
            </a:r>
            <a:r>
              <a:rPr lang="en-US" sz="1600" i="1" dirty="0" err="1"/>
              <a:t>DS</a:t>
            </a:r>
            <a:r>
              <a:rPr lang="en-US" sz="1600" i="1" baseline="-25000" dirty="0" err="1"/>
              <a:t>i</a:t>
            </a:r>
            <a:r>
              <a:rPr lang="en-US" sz="1600" i="1" baseline="-25000" dirty="0"/>
              <a:t> </a:t>
            </a:r>
            <a:r>
              <a:rPr lang="en-US" sz="1600" dirty="0"/>
              <a:t>built consists of all those records in </a:t>
            </a:r>
            <a:r>
              <a:rPr lang="en-US" sz="1600" dirty="0" err="1"/>
              <a:t>DataSet</a:t>
            </a:r>
            <a:r>
              <a:rPr lang="en-US" sz="1600" dirty="0"/>
              <a:t> for which X = </a:t>
            </a:r>
            <a:r>
              <a:rPr lang="en-US" sz="1600" i="1" dirty="0" err="1"/>
              <a:t>i</a:t>
            </a:r>
            <a:r>
              <a:rPr lang="en-US" sz="1600" dirty="0" err="1"/>
              <a:t>th</a:t>
            </a:r>
            <a:r>
              <a:rPr lang="en-US" sz="1600" dirty="0"/>
              <a:t> distinct value of X.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28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5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 will </a:t>
            </a:r>
            <a:r>
              <a:rPr lang="en-US" dirty="0" err="1"/>
              <a:t>overfit</a:t>
            </a:r>
            <a:endParaRPr lang="en-US" dirty="0"/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915400" cy="5257800"/>
          </a:xfrm>
        </p:spPr>
        <p:txBody>
          <a:bodyPr/>
          <a:lstStyle/>
          <a:p>
            <a:r>
              <a:rPr lang="en-US" dirty="0"/>
              <a:t>Standard decision trees </a:t>
            </a:r>
            <a:r>
              <a:rPr lang="en-US" dirty="0" smtClean="0"/>
              <a:t>have </a:t>
            </a:r>
            <a:r>
              <a:rPr lang="en-US" dirty="0"/>
              <a:t>no </a:t>
            </a:r>
            <a:r>
              <a:rPr lang="en-US" dirty="0" smtClean="0"/>
              <a:t>prior</a:t>
            </a:r>
            <a:endParaRPr lang="en-US" dirty="0"/>
          </a:p>
          <a:p>
            <a:pPr lvl="1"/>
            <a:r>
              <a:rPr lang="en-US" dirty="0"/>
              <a:t>Training set error is always zero!</a:t>
            </a:r>
          </a:p>
          <a:p>
            <a:pPr lvl="2"/>
            <a:r>
              <a:rPr lang="en-US" dirty="0"/>
              <a:t>(If there is no label noise)</a:t>
            </a:r>
          </a:p>
          <a:p>
            <a:pPr lvl="1"/>
            <a:r>
              <a:rPr lang="en-US" dirty="0"/>
              <a:t>Lots of variance</a:t>
            </a:r>
          </a:p>
          <a:p>
            <a:pPr lvl="1"/>
            <a:r>
              <a:rPr lang="en-US" dirty="0"/>
              <a:t>Will definitely </a:t>
            </a:r>
            <a:r>
              <a:rPr lang="en-US" dirty="0" err="1"/>
              <a:t>overfit</a:t>
            </a:r>
            <a:r>
              <a:rPr lang="en-US" dirty="0"/>
              <a:t>!!!</a:t>
            </a:r>
          </a:p>
          <a:p>
            <a:pPr lvl="1"/>
            <a:r>
              <a:rPr lang="en-US" dirty="0"/>
              <a:t>Must bias towards simpler trees</a:t>
            </a:r>
          </a:p>
          <a:p>
            <a:endParaRPr lang="en-US" dirty="0" smtClean="0"/>
          </a:p>
          <a:p>
            <a:r>
              <a:rPr lang="en-US" dirty="0" smtClean="0"/>
              <a:t>Many </a:t>
            </a:r>
            <a:r>
              <a:rPr lang="en-US" dirty="0"/>
              <a:t>strategies for picking simpler trees:</a:t>
            </a:r>
          </a:p>
          <a:p>
            <a:pPr lvl="1"/>
            <a:r>
              <a:rPr lang="en-US" dirty="0"/>
              <a:t>Fixed depth</a:t>
            </a:r>
          </a:p>
          <a:p>
            <a:pPr lvl="1"/>
            <a:r>
              <a:rPr lang="en-US" dirty="0"/>
              <a:t>Fixed number of leaves</a:t>
            </a:r>
          </a:p>
          <a:p>
            <a:pPr lvl="1"/>
            <a:r>
              <a:rPr lang="en-US" dirty="0"/>
              <a:t>Or something smarter</a:t>
            </a:r>
            <a:r>
              <a:rPr lang="en-US" dirty="0" smtClean="0"/>
              <a:t>… (chi2 tests)</a:t>
            </a:r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99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49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 will </a:t>
            </a:r>
            <a:r>
              <a:rPr lang="en-US" dirty="0" err="1"/>
              <a:t>overfit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1387640"/>
            <a:ext cx="7455904" cy="4390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179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pedro\dtrees\image7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22134" y="6578469"/>
            <a:ext cx="4181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Pedro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Domingos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Tom Mitchel, Tom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Dietterich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796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pedro\dtrees\image8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22134" y="6578469"/>
            <a:ext cx="4181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Pedro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Domingos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Tom Mitchel, Tom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Dietterich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2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Pruning Decision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</a:p>
          <a:p>
            <a:pPr lvl="1"/>
            <a:r>
              <a:rPr lang="en-US" dirty="0">
                <a:hlinkClick r:id="rId2"/>
              </a:rPr>
              <a:t>http://webdocs.cs.ualberta.ca/~aixplore/learning/DecisionTrees/Applet/</a:t>
            </a:r>
            <a:r>
              <a:rPr lang="en-US" dirty="0" smtClean="0">
                <a:hlinkClick r:id="rId2"/>
              </a:rPr>
              <a:t>DecisionTreeApplet.html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00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pedro\dtrees\image9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22134" y="6578469"/>
            <a:ext cx="4181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Pedro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Domingos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Tom Mitchel, Tom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Dietterich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45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:\pedro\dtrees\image10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22134" y="6578469"/>
            <a:ext cx="4181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Pedro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Domingos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Tom Mitchel, Tom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Dietterich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36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:\pedro\dtrees\image1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22134" y="6578469"/>
            <a:ext cx="4181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Pedro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Domingos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Tom Mitchel, Tom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Dietterich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07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:\pedro\dtrees\image12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22134" y="6578469"/>
            <a:ext cx="4181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Pedro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Domingos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Tom Mitchel, Tom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Dietterich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690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</a:t>
            </a:r>
            <a:r>
              <a:rPr lang="en-US" dirty="0" smtClean="0"/>
              <a:t>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 descr="youdroppedfood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38200"/>
            <a:ext cx="60198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37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Real-Valued inputs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1447800"/>
            <a:ext cx="9525000" cy="5257800"/>
          </a:xfrm>
        </p:spPr>
        <p:txBody>
          <a:bodyPr/>
          <a:lstStyle/>
          <a:p>
            <a:r>
              <a:rPr lang="en-US" sz="2400"/>
              <a:t>What should we do if some of the inputs are real-valued?</a:t>
            </a:r>
          </a:p>
        </p:txBody>
      </p:sp>
      <p:graphicFrame>
        <p:nvGraphicFramePr>
          <p:cNvPr id="5048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843440"/>
              </p:ext>
            </p:extLst>
          </p:nvPr>
        </p:nvGraphicFramePr>
        <p:xfrm>
          <a:off x="1897062" y="1905000"/>
          <a:ext cx="4884738" cy="291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Worksheet" r:id="rId4" imgW="5715000" imgH="3479800" progId="Excel.Sheet.8">
                  <p:embed/>
                </p:oleObj>
              </mc:Choice>
              <mc:Fallback>
                <p:oleObj name="Worksheet" r:id="rId4" imgW="5715000" imgH="34798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062" y="1905000"/>
                        <a:ext cx="4884738" cy="291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4837" name="Text Box 5"/>
          <p:cNvSpPr txBox="1">
            <a:spLocks noChangeArrowheads="1"/>
          </p:cNvSpPr>
          <p:nvPr/>
        </p:nvSpPr>
        <p:spPr bwMode="auto">
          <a:xfrm>
            <a:off x="1143000" y="4876800"/>
            <a:ext cx="56388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Infinite number of possible split values!!!</a:t>
            </a:r>
          </a:p>
        </p:txBody>
      </p:sp>
      <p:sp>
        <p:nvSpPr>
          <p:cNvPr id="504838" name="Text Box 6"/>
          <p:cNvSpPr txBox="1">
            <a:spLocks noChangeArrowheads="1"/>
          </p:cNvSpPr>
          <p:nvPr/>
        </p:nvSpPr>
        <p:spPr bwMode="auto">
          <a:xfrm>
            <a:off x="838200" y="5486400"/>
            <a:ext cx="6400800" cy="854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9900"/>
                </a:solidFill>
              </a:rPr>
              <a:t>Finite dataset, only finite number of relevant splits!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009900"/>
                </a:solidFill>
              </a:rPr>
              <a:t>Idea One: Branch on each possible real value</a:t>
            </a: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57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7" grpId="0"/>
      <p:bldP spid="50483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883" name="Picture 3" descr="real-int-modelye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8839200" cy="1819275"/>
          </a:xfrm>
          <a:prstGeom prst="rect">
            <a:avLst/>
          </a:prstGeom>
          <a:noFill/>
        </p:spPr>
      </p:pic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228600" y="3657600"/>
            <a:ext cx="8686800" cy="946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/>
              <a:t>Hopeless: with such high branching factor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will </a:t>
            </a:r>
            <a:r>
              <a:rPr lang="en-US" sz="2800" dirty="0"/>
              <a:t>shatter the dataset and </a:t>
            </a:r>
            <a:r>
              <a:rPr lang="en-US" sz="2800" dirty="0" err="1"/>
              <a:t>overfit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“One branch for each numeric value” idea: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64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Threshold splits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Binary tree, split on attribute X</a:t>
            </a:r>
          </a:p>
          <a:p>
            <a:pPr lvl="1"/>
            <a:r>
              <a:rPr lang="en-US" dirty="0"/>
              <a:t>One branch: X &lt; t</a:t>
            </a:r>
          </a:p>
          <a:p>
            <a:pPr lvl="1"/>
            <a:r>
              <a:rPr lang="en-US" dirty="0"/>
              <a:t>Other branch: X </a:t>
            </a:r>
            <a:r>
              <a:rPr lang="en-US" dirty="0" smtClean="0">
                <a:latin typeface="cmsy10" pitchFamily="34" charset="0"/>
              </a:rPr>
              <a:t>&gt;=</a:t>
            </a:r>
            <a:r>
              <a:rPr lang="en-US" dirty="0" smtClean="0"/>
              <a:t> </a:t>
            </a:r>
            <a:r>
              <a:rPr lang="en-US" dirty="0"/>
              <a:t>t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58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threshold split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Binary tree, split on attribute X</a:t>
            </a:r>
          </a:p>
          <a:p>
            <a:pPr lvl="1"/>
            <a:r>
              <a:rPr lang="en-US" sz="2000" dirty="0"/>
              <a:t>One branch: X &lt; t</a:t>
            </a:r>
          </a:p>
          <a:p>
            <a:pPr lvl="1"/>
            <a:r>
              <a:rPr lang="en-US" sz="2000" dirty="0"/>
              <a:t>Other branch: X </a:t>
            </a:r>
            <a:r>
              <a:rPr lang="en-US" dirty="0" smtClean="0">
                <a:latin typeface="cmsy10" pitchFamily="34" charset="0"/>
              </a:rPr>
              <a:t>&gt;=</a:t>
            </a:r>
            <a:r>
              <a:rPr lang="en-US" sz="2000" dirty="0" smtClean="0"/>
              <a:t> </a:t>
            </a:r>
            <a:r>
              <a:rPr lang="en-US" sz="2000" dirty="0"/>
              <a:t>t</a:t>
            </a:r>
          </a:p>
          <a:p>
            <a:endParaRPr lang="en-US" sz="2400" dirty="0" smtClean="0"/>
          </a:p>
          <a:p>
            <a:r>
              <a:rPr lang="en-US" sz="2400" dirty="0" smtClean="0"/>
              <a:t>Search </a:t>
            </a:r>
            <a:r>
              <a:rPr lang="en-US" sz="2400" dirty="0"/>
              <a:t>through possible values of </a:t>
            </a:r>
            <a:r>
              <a:rPr lang="en-US" sz="2400" i="1" dirty="0"/>
              <a:t>t</a:t>
            </a:r>
          </a:p>
          <a:p>
            <a:pPr lvl="1"/>
            <a:r>
              <a:rPr lang="en-US" sz="2000" dirty="0"/>
              <a:t>Seems hard!!!</a:t>
            </a:r>
          </a:p>
          <a:p>
            <a:endParaRPr lang="en-US" sz="2400" dirty="0" smtClean="0"/>
          </a:p>
          <a:p>
            <a:r>
              <a:rPr lang="en-US" sz="2400" dirty="0" smtClean="0"/>
              <a:t>But </a:t>
            </a:r>
            <a:r>
              <a:rPr lang="en-US" sz="2400" dirty="0"/>
              <a:t>only finite number of </a:t>
            </a:r>
            <a:r>
              <a:rPr lang="en-US" sz="2400" i="1" dirty="0"/>
              <a:t>t</a:t>
            </a:r>
            <a:r>
              <a:rPr lang="en-US" sz="2400" dirty="0"/>
              <a:t>’s are important</a:t>
            </a:r>
          </a:p>
          <a:p>
            <a:pPr lvl="1"/>
            <a:r>
              <a:rPr lang="en-US" sz="2000" dirty="0"/>
              <a:t>Sort data according to X into {x</a:t>
            </a:r>
            <a:r>
              <a:rPr lang="en-US" sz="2000" baseline="-25000" dirty="0"/>
              <a:t>1</a:t>
            </a:r>
            <a:r>
              <a:rPr lang="en-US" sz="2000" dirty="0"/>
              <a:t>,…,</a:t>
            </a:r>
            <a:r>
              <a:rPr lang="en-US" sz="2000" dirty="0" err="1" smtClean="0"/>
              <a:t>x</a:t>
            </a:r>
            <a:r>
              <a:rPr lang="en-US" baseline="-25000" dirty="0" err="1"/>
              <a:t>n</a:t>
            </a:r>
            <a:r>
              <a:rPr lang="en-US" sz="2000" dirty="0" smtClean="0"/>
              <a:t>}</a:t>
            </a:r>
            <a:endParaRPr lang="en-US" sz="2000" dirty="0"/>
          </a:p>
          <a:p>
            <a:pPr lvl="1"/>
            <a:r>
              <a:rPr lang="en-US" sz="2000" dirty="0"/>
              <a:t>Consider split points of the form x</a:t>
            </a:r>
            <a:r>
              <a:rPr lang="en-US" sz="2000" baseline="-25000" dirty="0"/>
              <a:t>i</a:t>
            </a:r>
            <a:r>
              <a:rPr lang="en-US" sz="2000" dirty="0"/>
              <a:t> + (x</a:t>
            </a:r>
            <a:r>
              <a:rPr lang="en-US" sz="2000" baseline="-25000" dirty="0"/>
              <a:t>i+1</a:t>
            </a:r>
            <a:r>
              <a:rPr lang="en-US" sz="2000" dirty="0"/>
              <a:t> – x</a:t>
            </a:r>
            <a:r>
              <a:rPr lang="en-US" sz="2000" baseline="-25000" dirty="0"/>
              <a:t>i</a:t>
            </a:r>
            <a:r>
              <a:rPr lang="en-US" sz="2000" dirty="0"/>
              <a:t>)/2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23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7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better idea: thresholded splits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Suppose X is real valued</a:t>
            </a:r>
          </a:p>
          <a:p>
            <a:pPr>
              <a:lnSpc>
                <a:spcPct val="90000"/>
              </a:lnSpc>
            </a:pPr>
            <a:r>
              <a:rPr lang="en-US" dirty="0"/>
              <a:t>Define </a:t>
            </a:r>
            <a:r>
              <a:rPr lang="en-US" i="1" dirty="0"/>
              <a:t>IG(</a:t>
            </a:r>
            <a:r>
              <a:rPr lang="en-US" i="1" dirty="0" err="1"/>
              <a:t>Y|X:t</a:t>
            </a:r>
            <a:r>
              <a:rPr lang="en-US" i="1" dirty="0"/>
              <a:t>)</a:t>
            </a:r>
            <a:r>
              <a:rPr lang="en-US" dirty="0"/>
              <a:t> as </a:t>
            </a:r>
            <a:r>
              <a:rPr lang="en-US" i="1" dirty="0"/>
              <a:t>H(Y) - H(</a:t>
            </a:r>
            <a:r>
              <a:rPr lang="en-US" i="1" dirty="0" err="1"/>
              <a:t>Y|X:t</a:t>
            </a:r>
            <a:r>
              <a:rPr lang="en-US" i="1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Define </a:t>
            </a:r>
            <a:r>
              <a:rPr lang="en-US" i="1" dirty="0"/>
              <a:t>H(</a:t>
            </a:r>
            <a:r>
              <a:rPr lang="en-US" i="1" dirty="0" err="1"/>
              <a:t>Y|X:t</a:t>
            </a:r>
            <a:r>
              <a:rPr lang="en-US" i="1" dirty="0"/>
              <a:t>) =</a:t>
            </a:r>
          </a:p>
          <a:p>
            <a:pPr algn="ctr">
              <a:lnSpc>
                <a:spcPct val="70000"/>
              </a:lnSpc>
              <a:buFont typeface="Wingdings" pitchFamily="2" charset="2"/>
              <a:buNone/>
            </a:pPr>
            <a:r>
              <a:rPr lang="en-US" sz="2000" i="1" dirty="0"/>
              <a:t>H(Y|X &lt; t) P(X &lt; t) + H(Y|X &gt;= t) P(X &gt;= t)</a:t>
            </a:r>
          </a:p>
          <a:p>
            <a:pPr algn="ctr">
              <a:lnSpc>
                <a:spcPct val="30000"/>
              </a:lnSpc>
              <a:buFont typeface="Wingdings" pitchFamily="2" charset="2"/>
              <a:buNone/>
            </a:pPr>
            <a:endParaRPr lang="en-US" sz="2000" i="1" dirty="0"/>
          </a:p>
          <a:p>
            <a:pPr lvl="2">
              <a:lnSpc>
                <a:spcPct val="90000"/>
              </a:lnSpc>
            </a:pPr>
            <a:r>
              <a:rPr lang="en-US" i="1" dirty="0"/>
              <a:t>IG(</a:t>
            </a:r>
            <a:r>
              <a:rPr lang="en-US" i="1" dirty="0" err="1"/>
              <a:t>Y|X:t</a:t>
            </a:r>
            <a:r>
              <a:rPr lang="en-US" i="1" dirty="0"/>
              <a:t>)</a:t>
            </a:r>
            <a:r>
              <a:rPr lang="en-US" dirty="0"/>
              <a:t> is the information gain for predicting Y if all you know is whether X is greater than or less than </a:t>
            </a:r>
            <a:r>
              <a:rPr lang="en-US" i="1" dirty="0"/>
              <a:t>t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Then </a:t>
            </a:r>
            <a:r>
              <a:rPr lang="en-US" dirty="0"/>
              <a:t>define </a:t>
            </a:r>
            <a:r>
              <a:rPr lang="en-US" i="1" dirty="0"/>
              <a:t>IG*(Y|X) = </a:t>
            </a:r>
            <a:r>
              <a:rPr lang="en-US" i="1" dirty="0" err="1"/>
              <a:t>max</a:t>
            </a:r>
            <a:r>
              <a:rPr lang="en-US" i="1" baseline="-25000" dirty="0" err="1"/>
              <a:t>t</a:t>
            </a:r>
            <a:r>
              <a:rPr lang="en-US" i="1" dirty="0"/>
              <a:t> IG(</a:t>
            </a:r>
            <a:r>
              <a:rPr lang="en-US" i="1" dirty="0" err="1"/>
              <a:t>Y|X:t</a:t>
            </a:r>
            <a:r>
              <a:rPr lang="en-US" i="1" dirty="0"/>
              <a:t>)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For </a:t>
            </a:r>
            <a:r>
              <a:rPr lang="en-US" dirty="0"/>
              <a:t>each real-valued attribute, use </a:t>
            </a:r>
            <a:r>
              <a:rPr lang="en-US" i="1" dirty="0"/>
              <a:t>IG*(Y|X)</a:t>
            </a:r>
            <a:r>
              <a:rPr lang="en-US" dirty="0"/>
              <a:t> for assessing its suitability as a split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Note, may split on an attribute multiple times, with different thresholds 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07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2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</a:p>
          <a:p>
            <a:pPr lvl="1"/>
            <a:r>
              <a:rPr lang="pl-PL" dirty="0">
                <a:hlinkClick r:id="rId2"/>
              </a:rPr>
              <a:t>http://www.cs.technion.ac.il/~rani/LocBoost</a:t>
            </a:r>
            <a:r>
              <a:rPr lang="pl-PL" dirty="0" smtClean="0">
                <a:hlinkClick r:id="rId2"/>
              </a:rPr>
              <a:t>/</a:t>
            </a:r>
            <a:endParaRPr lang="pl-PL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6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326821" y="3402938"/>
            <a:ext cx="2545126" cy="1823541"/>
            <a:chOff x="213337" y="3177540"/>
            <a:chExt cx="2545126" cy="1823541"/>
          </a:xfrm>
        </p:grpSpPr>
        <p:sp>
          <p:nvSpPr>
            <p:cNvPr id="7" name="Rectangle 6"/>
            <p:cNvSpPr/>
            <p:nvPr/>
          </p:nvSpPr>
          <p:spPr>
            <a:xfrm>
              <a:off x="1485900" y="3177540"/>
              <a:ext cx="1272563" cy="1823541"/>
            </a:xfrm>
            <a:prstGeom prst="rect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64454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3337" y="3177540"/>
              <a:ext cx="1272563" cy="1823541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64454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64493" y="3402938"/>
            <a:ext cx="2545126" cy="1823541"/>
            <a:chOff x="213337" y="3177540"/>
            <a:chExt cx="2545126" cy="1823541"/>
          </a:xfrm>
        </p:grpSpPr>
        <p:sp>
          <p:nvSpPr>
            <p:cNvPr id="10" name="Rectangle 9"/>
            <p:cNvSpPr/>
            <p:nvPr/>
          </p:nvSpPr>
          <p:spPr>
            <a:xfrm>
              <a:off x="1485900" y="3177540"/>
              <a:ext cx="1272563" cy="1823541"/>
            </a:xfrm>
            <a:prstGeom prst="rect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64454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3337" y="3177540"/>
              <a:ext cx="1272563" cy="1823541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64454"/>
                </a:solidFill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1495936" y="5678033"/>
            <a:ext cx="2685625" cy="780205"/>
          </a:xfrm>
          <a:prstGeom prst="roundRect">
            <a:avLst>
              <a:gd name="adj" fmla="val 6370"/>
            </a:avLst>
          </a:prstGeom>
          <a:solidFill>
            <a:schemeClr val="accent6">
              <a:lumMod val="60000"/>
              <a:lumOff val="40000"/>
              <a:alpha val="10000"/>
            </a:schemeClr>
          </a:solidFill>
          <a:ln w="127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445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34976" y="5461994"/>
            <a:ext cx="2123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364454"/>
                </a:solidFill>
                <a:latin typeface="Arial Rounded MT Bold" pitchFamily="34" charset="0"/>
              </a:rPr>
              <a:t>Predictor model</a:t>
            </a:r>
            <a:r>
              <a:rPr lang="en-GB" sz="1200" dirty="0" smtClean="0">
                <a:solidFill>
                  <a:srgbClr val="364454"/>
                </a:solidFill>
                <a:latin typeface="Arial Rounded MT Bold" pitchFamily="34" charset="0"/>
              </a:rPr>
              <a:t>: constant</a:t>
            </a:r>
            <a:endParaRPr lang="en-GB" sz="1200" dirty="0">
              <a:solidFill>
                <a:srgbClr val="364454"/>
              </a:solidFill>
              <a:latin typeface="Arial Rounded MT Bold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687" y="5913120"/>
            <a:ext cx="841248" cy="16764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4263527" y="5673417"/>
            <a:ext cx="2833547" cy="773252"/>
          </a:xfrm>
          <a:prstGeom prst="roundRect">
            <a:avLst>
              <a:gd name="adj" fmla="val 6370"/>
            </a:avLst>
          </a:prstGeom>
          <a:solidFill>
            <a:schemeClr val="accent6">
              <a:lumMod val="60000"/>
              <a:lumOff val="40000"/>
              <a:alpha val="10000"/>
            </a:schemeClr>
          </a:solidFill>
          <a:ln w="127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445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35" y="5712635"/>
            <a:ext cx="1075944" cy="5562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64308" y="2555978"/>
            <a:ext cx="3314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364454"/>
                </a:solidFill>
                <a:latin typeface="Arial Rounded MT Bold" pitchFamily="34" charset="0"/>
              </a:rPr>
              <a:t>Examples of leaf (predictor) models</a:t>
            </a:r>
            <a:endParaRPr lang="en-GB" sz="1400" dirty="0">
              <a:solidFill>
                <a:srgbClr val="364454"/>
              </a:solidFill>
              <a:latin typeface="Arial Rounded MT Bold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372903" y="3131661"/>
            <a:ext cx="2775389" cy="2272394"/>
            <a:chOff x="52227" y="2906263"/>
            <a:chExt cx="2775389" cy="2272394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242229" y="2906263"/>
              <a:ext cx="1588" cy="2092692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38261" y="5001081"/>
              <a:ext cx="2589355" cy="0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304566" y="3233923"/>
              <a:ext cx="2372088" cy="1669015"/>
              <a:chOff x="372490" y="3065042"/>
              <a:chExt cx="3097806" cy="1933913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816374" y="4320710"/>
                <a:ext cx="76200" cy="762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64454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49597" y="4622594"/>
                <a:ext cx="76200" cy="762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64454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72490" y="4922755"/>
                <a:ext cx="76200" cy="762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64454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113296" y="4159540"/>
                <a:ext cx="76200" cy="762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64454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263277" y="3819315"/>
                <a:ext cx="76200" cy="762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64454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816623" y="4722709"/>
                <a:ext cx="76200" cy="762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64454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247119" y="4252830"/>
                <a:ext cx="76200" cy="762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64454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634094" y="4405466"/>
                <a:ext cx="76200" cy="762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64454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394096" y="3065042"/>
                <a:ext cx="76200" cy="762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64454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721369" y="3809120"/>
                <a:ext cx="76200" cy="762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64454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458792" y="4082483"/>
                <a:ext cx="76200" cy="762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64454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887739" y="4099850"/>
                <a:ext cx="76200" cy="762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64454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037770" y="3721092"/>
                <a:ext cx="76200" cy="762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64454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632772" y="3928535"/>
                <a:ext cx="76200" cy="762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64454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739041" y="4205464"/>
                <a:ext cx="76200" cy="762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64454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284944" y="3502889"/>
                <a:ext cx="76200" cy="762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64454"/>
                  </a:solidFill>
                  <a:latin typeface="Arial Rounded MT Bold" pitchFamily="34" charset="0"/>
                </a:endParaRPr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9174" y="5064357"/>
              <a:ext cx="125730" cy="1143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27" y="2906263"/>
              <a:ext cx="118110" cy="163830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4202567" y="5461994"/>
            <a:ext cx="2280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364454"/>
                </a:solidFill>
                <a:latin typeface="Arial Rounded MT Bold" pitchFamily="34" charset="0"/>
              </a:rPr>
              <a:t>Predictor model</a:t>
            </a:r>
            <a:r>
              <a:rPr lang="en-GB" sz="1200" dirty="0" smtClean="0">
                <a:solidFill>
                  <a:srgbClr val="364454"/>
                </a:solidFill>
                <a:latin typeface="Arial Rounded MT Bold" pitchFamily="34" charset="0"/>
              </a:rPr>
              <a:t>: polynomial</a:t>
            </a:r>
            <a:endParaRPr lang="en-GB" sz="1200" dirty="0">
              <a:solidFill>
                <a:srgbClr val="364454"/>
              </a:solidFill>
              <a:latin typeface="Arial Rounded MT Bold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150414" y="3131661"/>
            <a:ext cx="2775389" cy="2272394"/>
            <a:chOff x="52227" y="2906263"/>
            <a:chExt cx="2775389" cy="2272394"/>
          </a:xfrm>
        </p:grpSpPr>
        <p:cxnSp>
          <p:nvCxnSpPr>
            <p:cNvPr id="42" name="Straight Arrow Connector 41"/>
            <p:cNvCxnSpPr/>
            <p:nvPr/>
          </p:nvCxnSpPr>
          <p:spPr>
            <a:xfrm flipV="1">
              <a:off x="242229" y="2906263"/>
              <a:ext cx="1588" cy="2092692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38261" y="5001081"/>
              <a:ext cx="2589355" cy="0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304566" y="3233923"/>
              <a:ext cx="2372088" cy="1669015"/>
              <a:chOff x="372490" y="3065042"/>
              <a:chExt cx="3097806" cy="1933913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816374" y="4320710"/>
                <a:ext cx="76200" cy="762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64454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49597" y="4622594"/>
                <a:ext cx="76200" cy="762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64454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72490" y="4922755"/>
                <a:ext cx="76200" cy="762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64454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113296" y="4159540"/>
                <a:ext cx="76200" cy="762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64454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263277" y="3819315"/>
                <a:ext cx="76200" cy="762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64454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816623" y="4722709"/>
                <a:ext cx="76200" cy="762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64454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247119" y="4252830"/>
                <a:ext cx="76200" cy="762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64454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634094" y="4405466"/>
                <a:ext cx="76200" cy="762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64454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394096" y="3065042"/>
                <a:ext cx="76200" cy="762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64454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721369" y="3809120"/>
                <a:ext cx="76200" cy="762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64454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458792" y="4082483"/>
                <a:ext cx="76200" cy="762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64454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887739" y="4099850"/>
                <a:ext cx="76200" cy="762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64454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037770" y="3721092"/>
                <a:ext cx="76200" cy="762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64454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632772" y="3928535"/>
                <a:ext cx="76200" cy="762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64454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739041" y="4205464"/>
                <a:ext cx="76200" cy="762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64454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84944" y="3502889"/>
                <a:ext cx="76200" cy="762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64454"/>
                  </a:solidFill>
                  <a:latin typeface="Arial Rounded MT Bold" pitchFamily="34" charset="0"/>
                </a:endParaRPr>
              </a:p>
            </p:txBody>
          </p:sp>
        </p:grpSp>
        <p:pic>
          <p:nvPicPr>
            <p:cNvPr id="45" name="Picture 4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9174" y="5064357"/>
              <a:ext cx="125730" cy="11430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27" y="2906263"/>
              <a:ext cx="118110" cy="163830"/>
            </a:xfrm>
            <a:prstGeom prst="rect">
              <a:avLst/>
            </a:prstGeom>
          </p:spPr>
        </p:pic>
      </p:grpSp>
      <p:cxnSp>
        <p:nvCxnSpPr>
          <p:cNvPr id="63" name="Straight Connector 62"/>
          <p:cNvCxnSpPr/>
          <p:nvPr/>
        </p:nvCxnSpPr>
        <p:spPr>
          <a:xfrm>
            <a:off x="1564493" y="4550174"/>
            <a:ext cx="1272563" cy="0"/>
          </a:xfrm>
          <a:prstGeom prst="line">
            <a:avLst/>
          </a:prstGeom>
          <a:ln w="44450">
            <a:solidFill>
              <a:srgbClr val="A95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837056" y="4110277"/>
            <a:ext cx="1272563" cy="0"/>
          </a:xfrm>
          <a:prstGeom prst="line">
            <a:avLst/>
          </a:prstGeom>
          <a:ln w="44450">
            <a:solidFill>
              <a:srgbClr val="A95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774005" y="6215390"/>
            <a:ext cx="23887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rgbClr val="364454"/>
                </a:solidFill>
              </a:rPr>
              <a:t>(note: linear for n=1, constant for n=0)</a:t>
            </a:r>
            <a:endParaRPr lang="en-GB" sz="1100" dirty="0">
              <a:solidFill>
                <a:srgbClr val="364454"/>
              </a:solidFill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4376296" y="4245632"/>
            <a:ext cx="1203960" cy="879426"/>
          </a:xfrm>
          <a:custGeom>
            <a:avLst/>
            <a:gdLst>
              <a:gd name="connsiteX0" fmla="*/ 0 w 1203960"/>
              <a:gd name="connsiteY0" fmla="*/ 879426 h 879426"/>
              <a:gd name="connsiteX1" fmla="*/ 739140 w 1203960"/>
              <a:gd name="connsiteY1" fmla="*/ 18366 h 879426"/>
              <a:gd name="connsiteX2" fmla="*/ 1173480 w 1203960"/>
              <a:gd name="connsiteY2" fmla="*/ 269826 h 879426"/>
              <a:gd name="connsiteX3" fmla="*/ 1173480 w 1203960"/>
              <a:gd name="connsiteY3" fmla="*/ 269826 h 879426"/>
              <a:gd name="connsiteX4" fmla="*/ 1203960 w 1203960"/>
              <a:gd name="connsiteY4" fmla="*/ 300306 h 87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3960" h="879426">
                <a:moveTo>
                  <a:pt x="0" y="879426"/>
                </a:moveTo>
                <a:cubicBezTo>
                  <a:pt x="271780" y="499696"/>
                  <a:pt x="543560" y="119966"/>
                  <a:pt x="739140" y="18366"/>
                </a:cubicBezTo>
                <a:cubicBezTo>
                  <a:pt x="934720" y="-83234"/>
                  <a:pt x="1173480" y="269826"/>
                  <a:pt x="1173480" y="269826"/>
                </a:cubicBezTo>
                <a:lnTo>
                  <a:pt x="1173480" y="269826"/>
                </a:lnTo>
                <a:lnTo>
                  <a:pt x="1203960" y="300306"/>
                </a:lnTo>
              </a:path>
            </a:pathLst>
          </a:custGeom>
          <a:ln w="50800">
            <a:solidFill>
              <a:srgbClr val="A95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4454"/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5625408" y="3505991"/>
            <a:ext cx="1250566" cy="1449700"/>
          </a:xfrm>
          <a:prstGeom prst="line">
            <a:avLst/>
          </a:prstGeom>
          <a:ln w="44450">
            <a:solidFill>
              <a:srgbClr val="A95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6104067" y="961579"/>
            <a:ext cx="2201733" cy="1751400"/>
            <a:chOff x="6017090" y="1049461"/>
            <a:chExt cx="2201733" cy="1751400"/>
          </a:xfrm>
        </p:grpSpPr>
        <p:sp>
          <p:nvSpPr>
            <p:cNvPr id="69" name="Rounded Rectangle 68"/>
            <p:cNvSpPr/>
            <p:nvPr/>
          </p:nvSpPr>
          <p:spPr>
            <a:xfrm>
              <a:off x="6163812" y="1255402"/>
              <a:ext cx="1998815" cy="1545459"/>
            </a:xfrm>
            <a:prstGeom prst="roundRect">
              <a:avLst>
                <a:gd name="adj" fmla="val 6370"/>
              </a:avLst>
            </a:prstGeom>
            <a:solidFill>
              <a:schemeClr val="accent6">
                <a:lumMod val="60000"/>
                <a:lumOff val="40000"/>
                <a:alpha val="10000"/>
              </a:schemeClr>
            </a:solidFill>
            <a:ln w="127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017090" y="1049461"/>
              <a:ext cx="22017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What do we do at the leaf?</a:t>
              </a:r>
              <a:endParaRPr lang="en-GB" sz="12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288137" y="1418342"/>
              <a:ext cx="1110842" cy="1294637"/>
              <a:chOff x="5370611" y="1210979"/>
              <a:chExt cx="921831" cy="1074353"/>
            </a:xfrm>
          </p:grpSpPr>
          <p:pic>
            <p:nvPicPr>
              <p:cNvPr id="72" name="Picture 3" descr="C:\Users\antcrim\Desktop\t1.png"/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19" t="60372" r="80998" b="18618"/>
              <a:stretch/>
            </p:blipFill>
            <p:spPr bwMode="auto">
              <a:xfrm>
                <a:off x="5370611" y="1232990"/>
                <a:ext cx="921831" cy="1052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73" name="Straight Arrow Connector 72"/>
              <p:cNvCxnSpPr/>
              <p:nvPr/>
            </p:nvCxnSpPr>
            <p:spPr>
              <a:xfrm flipH="1">
                <a:off x="5889737" y="1210979"/>
                <a:ext cx="322784" cy="546985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arrow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4" name="TextBox 73"/>
          <p:cNvSpPr txBox="1"/>
          <p:nvPr/>
        </p:nvSpPr>
        <p:spPr>
          <a:xfrm>
            <a:off x="3545518" y="6578469"/>
            <a:ext cx="2134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Image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Credit: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Jamie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Shotton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296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Trees</a:t>
            </a:r>
            <a:endParaRPr lang="en-US" dirty="0"/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8200"/>
            <a:ext cx="9144000" cy="440980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457" y="914400"/>
            <a:ext cx="2456543" cy="224293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3698054" y="6578469"/>
            <a:ext cx="1829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Image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Credit: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ESL Book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8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7169" y="5050974"/>
            <a:ext cx="4138974" cy="830997"/>
            <a:chOff x="2848095" y="3012874"/>
            <a:chExt cx="4138974" cy="830997"/>
          </a:xfrm>
        </p:grpSpPr>
        <p:sp>
          <p:nvSpPr>
            <p:cNvPr id="297" name="Rectangle 296"/>
            <p:cNvSpPr/>
            <p:nvPr/>
          </p:nvSpPr>
          <p:spPr>
            <a:xfrm>
              <a:off x="3682688" y="3012874"/>
              <a:ext cx="2469779" cy="830997"/>
            </a:xfrm>
            <a:prstGeom prst="rect">
              <a:avLst/>
            </a:prstGeom>
            <a:solidFill>
              <a:schemeClr val="bg1">
                <a:lumMod val="9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848095" y="3012874"/>
              <a:ext cx="413897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Learn many trees &amp; Average Outputs</a:t>
              </a:r>
            </a:p>
            <a:p>
              <a:r>
                <a:rPr lang="en-GB" sz="1600" b="1" dirty="0" smtClean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Will formally visit this in Bagging lecture</a:t>
              </a:r>
            </a:p>
          </p:txBody>
        </p:sp>
      </p:grpSp>
      <p:pic>
        <p:nvPicPr>
          <p:cNvPr id="92" name="Picture 2" descr="C:\Users\antcrim\Desktop\treefigs\tree_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4" t="12601" r="8144" b="16237"/>
          <a:stretch/>
        </p:blipFill>
        <p:spPr bwMode="auto">
          <a:xfrm>
            <a:off x="2663785" y="2157208"/>
            <a:ext cx="2542874" cy="192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3" descr="C:\Users\antcrim\Desktop\treefigs\tree_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9" t="12483" r="8162" b="15942"/>
          <a:stretch/>
        </p:blipFill>
        <p:spPr bwMode="auto">
          <a:xfrm>
            <a:off x="5915668" y="2151577"/>
            <a:ext cx="2522967" cy="193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C:\Users\antcrim\Desktop\treefigs\tree_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2" t="11818" r="7656" b="16773"/>
          <a:stretch/>
        </p:blipFill>
        <p:spPr bwMode="auto">
          <a:xfrm>
            <a:off x="92703" y="2136016"/>
            <a:ext cx="2559570" cy="193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17411" y="2971591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…</a:t>
            </a:r>
            <a:endParaRPr lang="en-GB" sz="3600" dirty="0"/>
          </a:p>
        </p:txBody>
      </p:sp>
      <p:sp>
        <p:nvSpPr>
          <p:cNvPr id="96" name="TextBox 95"/>
          <p:cNvSpPr txBox="1"/>
          <p:nvPr/>
        </p:nvSpPr>
        <p:spPr>
          <a:xfrm>
            <a:off x="8494162" y="2971591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…</a:t>
            </a:r>
            <a:endParaRPr lang="en-GB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F</a:t>
            </a:r>
            <a:r>
              <a:rPr lang="en-US" dirty="0" smtClean="0"/>
              <a:t>orests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45518" y="6578469"/>
            <a:ext cx="2134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Image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Credit: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Jamie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Shotton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9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686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Decision trees are one of the most popular data mining tools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Easy to understand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Easy to implement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Easy to use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Computationally cheap (to solve heuristically)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Information gain to select attributes (ID3, C4.5,…)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Presented for classification, can be used for regression and density estimation </a:t>
            </a:r>
            <a:r>
              <a:rPr lang="en-US" sz="2400" dirty="0" smtClean="0"/>
              <a:t>too.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Decision </a:t>
            </a:r>
            <a:r>
              <a:rPr lang="en-US" sz="2400" dirty="0"/>
              <a:t>trees will </a:t>
            </a:r>
            <a:r>
              <a:rPr lang="en-US" sz="2400" dirty="0" err="1"/>
              <a:t>overfit</a:t>
            </a:r>
            <a:r>
              <a:rPr lang="en-US" sz="2400" dirty="0"/>
              <a:t>!!!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Zero bias classifier </a:t>
            </a:r>
            <a:r>
              <a:rPr lang="en-US" dirty="0" smtClean="0">
                <a:latin typeface="cmsy10" pitchFamily="34" charset="0"/>
                <a:sym typeface="Wingdings"/>
              </a:rPr>
              <a:t></a:t>
            </a:r>
            <a:r>
              <a:rPr lang="en-US" sz="2000" dirty="0" smtClean="0"/>
              <a:t> </a:t>
            </a:r>
            <a:r>
              <a:rPr lang="en-US" sz="2000" dirty="0"/>
              <a:t>Lots of variance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Must use tricks to find “simple trees”, e.g.,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Fixed depth/Early stopping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Pruning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Hypothesis testing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/>
          </a:bodyPr>
          <a:lstStyle/>
          <a:p>
            <a:r>
              <a:rPr lang="en-US" sz="3400" dirty="0"/>
              <a:t>What you need to know about decision trees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5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Pose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 Forests! </a:t>
            </a:r>
            <a:endParaRPr lang="en-US" dirty="0"/>
          </a:p>
          <a:p>
            <a:pPr lvl="1"/>
            <a:r>
              <a:rPr lang="en-US" dirty="0" smtClean="0"/>
              <a:t>Multiple decision trees</a:t>
            </a:r>
          </a:p>
          <a:p>
            <a:pPr lvl="1"/>
            <a:r>
              <a:rPr lang="fi-FI" dirty="0">
                <a:hlinkClick r:id="rId2"/>
              </a:rPr>
              <a:t>http://youtu.be/</a:t>
            </a:r>
            <a:r>
              <a:rPr lang="fi-FI" dirty="0" smtClean="0">
                <a:hlinkClick r:id="rId2"/>
              </a:rPr>
              <a:t>HNkbG3KsY84</a:t>
            </a:r>
            <a:endParaRPr lang="fi-FI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/>
          <a:srcRect t="2135" b="2135"/>
          <a:stretch>
            <a:fillRect/>
          </a:stretch>
        </p:blipFill>
        <p:spPr bwMode="auto">
          <a:xfrm>
            <a:off x="1981200" y="2790265"/>
            <a:ext cx="5562600" cy="376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7155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Topic: Ensemble Methods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Image Credit: Antonio </a:t>
            </a:r>
            <a:r>
              <a:rPr lang="en-US" dirty="0" err="1" smtClean="0"/>
              <a:t>Torralba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828800"/>
            <a:ext cx="2876282" cy="3063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828800"/>
            <a:ext cx="3505200" cy="3063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9893" y="5080000"/>
            <a:ext cx="112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Bagging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827614" y="5086290"/>
            <a:ext cx="1182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Boosting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2979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Ensemble Methods</a:t>
            </a:r>
          </a:p>
          <a:p>
            <a:endParaRPr lang="en-US" dirty="0" smtClean="0"/>
          </a:p>
          <a:p>
            <a:r>
              <a:rPr lang="en-US" dirty="0" smtClean="0"/>
              <a:t>Learning Mixture of Experts/Committees</a:t>
            </a:r>
          </a:p>
          <a:p>
            <a:endParaRPr lang="en-US" dirty="0" smtClean="0"/>
          </a:p>
          <a:p>
            <a:r>
              <a:rPr lang="en-US" dirty="0" smtClean="0"/>
              <a:t>Boosting types</a:t>
            </a:r>
          </a:p>
          <a:p>
            <a:pPr lvl="1"/>
            <a:r>
              <a:rPr lang="en-US" dirty="0" err="1" smtClean="0"/>
              <a:t>AdaBoost</a:t>
            </a:r>
            <a:endParaRPr lang="en-US" dirty="0" smtClean="0"/>
          </a:p>
          <a:p>
            <a:pPr lvl="1"/>
            <a:r>
              <a:rPr lang="en-US" dirty="0" smtClean="0"/>
              <a:t>L2Boost</a:t>
            </a:r>
          </a:p>
          <a:p>
            <a:pPr lvl="1"/>
            <a:r>
              <a:rPr lang="en-US" dirty="0" err="1" smtClean="0"/>
              <a:t>LogitBoost</a:t>
            </a:r>
            <a:endParaRPr lang="en-US" dirty="0" smtClean="0"/>
          </a:p>
          <a:p>
            <a:pPr lvl="1"/>
            <a:r>
              <a:rPr lang="en-US" dirty="0" smtClean="0"/>
              <a:t>&lt;Your-Favorite-keyword&gt;Boost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24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look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 far you have learnt</a:t>
            </a:r>
          </a:p>
          <a:p>
            <a:endParaRPr lang="en-US" dirty="0"/>
          </a:p>
          <a:p>
            <a:r>
              <a:rPr lang="en-US" dirty="0" smtClean="0"/>
              <a:t>Regression</a:t>
            </a:r>
            <a:endParaRPr lang="en-US" dirty="0"/>
          </a:p>
          <a:p>
            <a:pPr lvl="1"/>
            <a:r>
              <a:rPr lang="en-US" dirty="0" smtClean="0"/>
              <a:t>Least Squares</a:t>
            </a:r>
          </a:p>
          <a:p>
            <a:pPr lvl="1"/>
            <a:r>
              <a:rPr lang="en-US" dirty="0" smtClean="0"/>
              <a:t>Robust Least Squares</a:t>
            </a:r>
          </a:p>
          <a:p>
            <a:endParaRPr lang="en-US" dirty="0" smtClean="0"/>
          </a:p>
          <a:p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Linear</a:t>
            </a:r>
          </a:p>
          <a:p>
            <a:pPr lvl="2"/>
            <a:r>
              <a:rPr lang="en-US" dirty="0" smtClean="0"/>
              <a:t>Na</a:t>
            </a:r>
            <a:r>
              <a:rPr lang="fr-FR" dirty="0" err="1" smtClean="0"/>
              <a:t>ï</a:t>
            </a:r>
            <a:r>
              <a:rPr lang="en-US" dirty="0" err="1" smtClean="0"/>
              <a:t>ve</a:t>
            </a:r>
            <a:r>
              <a:rPr lang="en-US" dirty="0" smtClean="0"/>
              <a:t> Bayes</a:t>
            </a:r>
          </a:p>
          <a:p>
            <a:pPr lvl="2"/>
            <a:r>
              <a:rPr lang="en-US" dirty="0" smtClean="0"/>
              <a:t>Logistic Regression</a:t>
            </a:r>
          </a:p>
          <a:p>
            <a:pPr lvl="2"/>
            <a:r>
              <a:rPr lang="en-US" dirty="0" smtClean="0"/>
              <a:t>SVMs</a:t>
            </a:r>
          </a:p>
          <a:p>
            <a:pPr lvl="1"/>
            <a:r>
              <a:rPr lang="en-US" dirty="0" smtClean="0"/>
              <a:t>Non-linear</a:t>
            </a:r>
          </a:p>
          <a:p>
            <a:pPr lvl="2"/>
            <a:r>
              <a:rPr lang="en-US" dirty="0" smtClean="0"/>
              <a:t>Decision Trees</a:t>
            </a:r>
          </a:p>
          <a:p>
            <a:pPr lvl="2"/>
            <a:r>
              <a:rPr lang="en-US" dirty="0" smtClean="0"/>
              <a:t>Neural Networks</a:t>
            </a:r>
          </a:p>
          <a:p>
            <a:pPr lvl="2"/>
            <a:r>
              <a:rPr lang="en-US" dirty="0" smtClean="0"/>
              <a:t>K-NNs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49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Bias-Variance Tradeoff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Demo</a:t>
            </a:r>
          </a:p>
          <a:p>
            <a:pPr lvl="1"/>
            <a:r>
              <a:rPr lang="pl-PL" dirty="0" smtClean="0">
                <a:hlinkClick r:id="rId2"/>
              </a:rPr>
              <a:t>http</a:t>
            </a:r>
            <a:r>
              <a:rPr lang="pl-PL" dirty="0">
                <a:hlinkClick r:id="rId2"/>
              </a:rPr>
              <a:t>://www.princeton.edu/~rkatzwer/PolynomialRegression</a:t>
            </a:r>
            <a:r>
              <a:rPr lang="pl-PL" dirty="0" smtClean="0">
                <a:hlinkClick r:id="rId2"/>
              </a:rPr>
              <a:t>/</a:t>
            </a:r>
            <a:endParaRPr lang="pl-PL" dirty="0" smtClean="0"/>
          </a:p>
          <a:p>
            <a:pPr lvl="1"/>
            <a:endParaRPr lang="pl-PL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4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Bias-Variance Tradeoff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839200" cy="5257800"/>
          </a:xfrm>
        </p:spPr>
        <p:txBody>
          <a:bodyPr/>
          <a:lstStyle/>
          <a:p>
            <a:r>
              <a:rPr lang="en-US" dirty="0"/>
              <a:t>Choice of hypothesis class introduces learning bias</a:t>
            </a:r>
          </a:p>
          <a:p>
            <a:pPr lvl="1"/>
            <a:r>
              <a:rPr lang="en-US" dirty="0"/>
              <a:t>More complex class </a:t>
            </a:r>
            <a:r>
              <a:rPr lang="en-US" dirty="0">
                <a:latin typeface="cmsy10" pitchFamily="34" charset="0"/>
              </a:rPr>
              <a:t>→</a:t>
            </a:r>
            <a:r>
              <a:rPr lang="en-US" dirty="0"/>
              <a:t> less bias</a:t>
            </a:r>
          </a:p>
          <a:p>
            <a:pPr lvl="1"/>
            <a:r>
              <a:rPr lang="en-US" dirty="0"/>
              <a:t>More complex class </a:t>
            </a:r>
            <a:r>
              <a:rPr lang="en-US" dirty="0">
                <a:latin typeface="cmsy10" pitchFamily="34" charset="0"/>
              </a:rPr>
              <a:t>→</a:t>
            </a:r>
            <a:r>
              <a:rPr lang="en-US" dirty="0"/>
              <a:t> more variance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8" t="41905" r="70714" b="15237"/>
          <a:stretch>
            <a:fillRect/>
          </a:stretch>
        </p:blipFill>
        <p:spPr bwMode="auto">
          <a:xfrm>
            <a:off x="6248400" y="3048000"/>
            <a:ext cx="2971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 l="2142" t="41905" r="71429" b="16191"/>
          <a:stretch>
            <a:fillRect/>
          </a:stretch>
        </p:blipFill>
        <p:spPr bwMode="auto">
          <a:xfrm>
            <a:off x="0" y="3048000"/>
            <a:ext cx="2819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8" t="43306" r="70714" b="12405"/>
          <a:stretch>
            <a:fillRect/>
          </a:stretch>
        </p:blipFill>
        <p:spPr bwMode="auto">
          <a:xfrm>
            <a:off x="3581400" y="3048000"/>
            <a:ext cx="2971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63443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Fighting the bias-variance tradeoff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Simple (a.k.a. weak) learners</a:t>
            </a:r>
          </a:p>
          <a:p>
            <a:pPr lvl="1"/>
            <a:r>
              <a:rPr lang="en-US" dirty="0"/>
              <a:t>e.g., naïve Bayes, logistic regression, decision stumps (or shallow decision trees)</a:t>
            </a:r>
          </a:p>
          <a:p>
            <a:pPr lvl="1"/>
            <a:r>
              <a:rPr lang="en-US" b="1" dirty="0">
                <a:solidFill>
                  <a:srgbClr val="009900"/>
                </a:solidFill>
              </a:rPr>
              <a:t>Good: </a:t>
            </a:r>
            <a:r>
              <a:rPr lang="en-US" dirty="0"/>
              <a:t>Low variance, don’t usually </a:t>
            </a:r>
            <a:r>
              <a:rPr lang="en-US" dirty="0" err="1"/>
              <a:t>overfit</a:t>
            </a:r>
            <a:endParaRPr lang="en-US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Bad: </a:t>
            </a:r>
            <a:r>
              <a:rPr lang="en-US" dirty="0"/>
              <a:t>High bias, can’t solve hard learning problems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/>
              <a:t>Sophisticated learners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Kernel SVMs, Deep Neural Nets, Deep Decision Trees</a:t>
            </a:r>
          </a:p>
          <a:p>
            <a:pPr lvl="1"/>
            <a:r>
              <a:rPr lang="en-US" b="1" dirty="0">
                <a:solidFill>
                  <a:srgbClr val="009900"/>
                </a:solidFill>
              </a:rPr>
              <a:t>Good: </a:t>
            </a:r>
            <a:r>
              <a:rPr lang="en-US" dirty="0"/>
              <a:t>Low bias, have the potential to learn with Big Data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Bad: </a:t>
            </a:r>
            <a:r>
              <a:rPr lang="en-US" dirty="0"/>
              <a:t>High variance, difficult to generalize</a:t>
            </a:r>
          </a:p>
          <a:p>
            <a:pPr lvl="1"/>
            <a:endParaRPr lang="en-US" dirty="0"/>
          </a:p>
          <a:p>
            <a:r>
              <a:rPr lang="en-US" dirty="0"/>
              <a:t>Can we make combine these properties</a:t>
            </a:r>
          </a:p>
          <a:p>
            <a:pPr lvl="1"/>
            <a:r>
              <a:rPr lang="en-US" b="1" dirty="0"/>
              <a:t>In general, No!!</a:t>
            </a:r>
          </a:p>
          <a:p>
            <a:pPr lvl="1"/>
            <a:r>
              <a:rPr lang="en-US" b="1" dirty="0"/>
              <a:t>But often yes…</a:t>
            </a:r>
          </a:p>
          <a:p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01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</a:t>
            </a:r>
            <a:r>
              <a:rPr lang="en-US" dirty="0"/>
              <a:t>(Ensemble Methods)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Instead of learning a single classifier, learn </a:t>
            </a:r>
            <a:r>
              <a:rPr lang="en-US" b="1" dirty="0">
                <a:solidFill>
                  <a:srgbClr val="009900"/>
                </a:solidFill>
              </a:rPr>
              <a:t>many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b="1" dirty="0">
                <a:solidFill>
                  <a:srgbClr val="009900"/>
                </a:solidFill>
              </a:rPr>
              <a:t>classifiers</a:t>
            </a:r>
          </a:p>
          <a:p>
            <a:endParaRPr lang="en-US" sz="1800" b="1" dirty="0">
              <a:solidFill>
                <a:srgbClr val="009900"/>
              </a:solidFill>
            </a:endParaRPr>
          </a:p>
          <a:p>
            <a:r>
              <a:rPr lang="en-US" b="1" dirty="0">
                <a:solidFill>
                  <a:srgbClr val="009900"/>
                </a:solidFill>
              </a:rPr>
              <a:t>Output class: </a:t>
            </a:r>
            <a:r>
              <a:rPr lang="en-US" dirty="0"/>
              <a:t>(Weighted) vote of each classifier</a:t>
            </a:r>
          </a:p>
          <a:p>
            <a:pPr lvl="1"/>
            <a:r>
              <a:rPr lang="en-US" sz="2200" dirty="0"/>
              <a:t>Classifiers that are most “sure” will vote with more conviction</a:t>
            </a:r>
          </a:p>
          <a:p>
            <a:pPr lvl="1"/>
            <a:endParaRPr lang="en-US" sz="1600" dirty="0"/>
          </a:p>
          <a:p>
            <a:r>
              <a:rPr lang="en-US" dirty="0" smtClean="0"/>
              <a:t>With sophisticated learners</a:t>
            </a:r>
          </a:p>
          <a:p>
            <a:pPr lvl="1"/>
            <a:r>
              <a:rPr lang="en-US" dirty="0"/>
              <a:t>Uncorrelated errors </a:t>
            </a:r>
            <a:r>
              <a:rPr lang="en-US" dirty="0">
                <a:sym typeface="Wingdings"/>
              </a:rPr>
              <a:t> expected error goes down</a:t>
            </a:r>
          </a:p>
          <a:p>
            <a:pPr lvl="1"/>
            <a:r>
              <a:rPr lang="en-US" dirty="0" smtClean="0"/>
              <a:t>On </a:t>
            </a:r>
            <a:r>
              <a:rPr lang="en-US" dirty="0"/>
              <a:t>average, do better than single classifier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Bagging</a:t>
            </a:r>
          </a:p>
          <a:p>
            <a:pPr lvl="1"/>
            <a:endParaRPr lang="en-US" sz="1600" dirty="0"/>
          </a:p>
          <a:p>
            <a:r>
              <a:rPr lang="en-US" dirty="0" smtClean="0"/>
              <a:t>With weak learners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each one good </a:t>
            </a:r>
            <a:r>
              <a:rPr lang="en-US" dirty="0">
                <a:solidFill>
                  <a:srgbClr val="000000"/>
                </a:solidFill>
              </a:rPr>
              <a:t>at different parts of the input space</a:t>
            </a:r>
          </a:p>
          <a:p>
            <a:pPr lvl="1"/>
            <a:r>
              <a:rPr lang="en-US" dirty="0"/>
              <a:t>On average, do better than single classifier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Boosting</a:t>
            </a:r>
            <a:endParaRPr lang="en-US" dirty="0"/>
          </a:p>
          <a:p>
            <a:pPr lvl="1"/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15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Bagging = Bootstrap Averaging</a:t>
            </a:r>
          </a:p>
          <a:p>
            <a:pPr lvl="1"/>
            <a:r>
              <a:rPr lang="en-US" dirty="0"/>
              <a:t>On board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Bootstrap Demo</a:t>
            </a:r>
          </a:p>
          <a:p>
            <a:pPr lvl="2"/>
            <a:r>
              <a:rPr lang="en-US" dirty="0">
                <a:hlinkClick r:id="rId2"/>
              </a:rPr>
              <a:t>http://wise.cgu.edu/bootstrap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4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7169" y="5050974"/>
            <a:ext cx="4138974" cy="830997"/>
            <a:chOff x="2848095" y="3012874"/>
            <a:chExt cx="4138974" cy="830997"/>
          </a:xfrm>
        </p:grpSpPr>
        <p:sp>
          <p:nvSpPr>
            <p:cNvPr id="297" name="Rectangle 296"/>
            <p:cNvSpPr/>
            <p:nvPr/>
          </p:nvSpPr>
          <p:spPr>
            <a:xfrm>
              <a:off x="3682688" y="3012874"/>
              <a:ext cx="2469779" cy="830997"/>
            </a:xfrm>
            <a:prstGeom prst="rect">
              <a:avLst/>
            </a:prstGeom>
            <a:solidFill>
              <a:schemeClr val="bg1">
                <a:lumMod val="9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848095" y="3012874"/>
              <a:ext cx="413897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Learn many trees &amp; Average Outputs</a:t>
              </a:r>
            </a:p>
            <a:p>
              <a:r>
                <a:rPr lang="en-GB" sz="1600" b="1" dirty="0" smtClean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Will formally visit this in Bagging lecture</a:t>
              </a:r>
            </a:p>
          </p:txBody>
        </p:sp>
      </p:grpSp>
      <p:pic>
        <p:nvPicPr>
          <p:cNvPr id="92" name="Picture 2" descr="C:\Users\antcrim\Desktop\treefigs\tree_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4" t="12601" r="8144" b="16237"/>
          <a:stretch/>
        </p:blipFill>
        <p:spPr bwMode="auto">
          <a:xfrm>
            <a:off x="2663785" y="2157208"/>
            <a:ext cx="2542874" cy="192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3" descr="C:\Users\antcrim\Desktop\treefigs\tree_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9" t="12483" r="8162" b="15942"/>
          <a:stretch/>
        </p:blipFill>
        <p:spPr bwMode="auto">
          <a:xfrm>
            <a:off x="5915668" y="2151577"/>
            <a:ext cx="2522967" cy="193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C:\Users\antcrim\Desktop\treefigs\tree_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2" t="11818" r="7656" b="16773"/>
          <a:stretch/>
        </p:blipFill>
        <p:spPr bwMode="auto">
          <a:xfrm>
            <a:off x="92703" y="2136016"/>
            <a:ext cx="2559570" cy="193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17411" y="2971591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…</a:t>
            </a:r>
            <a:endParaRPr lang="en-GB" sz="3600" dirty="0"/>
          </a:p>
        </p:txBody>
      </p:sp>
      <p:sp>
        <p:nvSpPr>
          <p:cNvPr id="96" name="TextBox 95"/>
          <p:cNvSpPr txBox="1"/>
          <p:nvPr/>
        </p:nvSpPr>
        <p:spPr>
          <a:xfrm>
            <a:off x="8494162" y="2971591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…</a:t>
            </a:r>
            <a:endParaRPr lang="en-GB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F</a:t>
            </a:r>
            <a:r>
              <a:rPr lang="en-US" dirty="0" smtClean="0"/>
              <a:t>orests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pedro\part2\image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19"/>
          <a:stretch/>
        </p:blipFill>
        <p:spPr bwMode="auto">
          <a:xfrm>
            <a:off x="0" y="0"/>
            <a:ext cx="9144000" cy="292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22134" y="6578469"/>
            <a:ext cx="4181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Pedro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Domingos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Tom Mitchel, Tom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Dietterich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55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991600" cy="1371600"/>
          </a:xfrm>
        </p:spPr>
        <p:txBody>
          <a:bodyPr/>
          <a:lstStyle/>
          <a:p>
            <a:r>
              <a:rPr lang="en-US"/>
              <a:t>A small dataset: Miles Per Gallon</a:t>
            </a:r>
          </a:p>
        </p:txBody>
      </p:sp>
      <p:sp>
        <p:nvSpPr>
          <p:cNvPr id="429059" name="Text Box 3"/>
          <p:cNvSpPr txBox="1">
            <a:spLocks noChangeArrowheads="1"/>
          </p:cNvSpPr>
          <p:nvPr/>
        </p:nvSpPr>
        <p:spPr bwMode="auto">
          <a:xfrm>
            <a:off x="815975" y="6172200"/>
            <a:ext cx="7032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From the UCI repository (thanks to Ross Quinlan)</a:t>
            </a:r>
          </a:p>
        </p:txBody>
      </p:sp>
      <p:sp>
        <p:nvSpPr>
          <p:cNvPr id="429060" name="Text Box 4"/>
          <p:cNvSpPr txBox="1">
            <a:spLocks noChangeArrowheads="1"/>
          </p:cNvSpPr>
          <p:nvPr/>
        </p:nvSpPr>
        <p:spPr bwMode="auto">
          <a:xfrm>
            <a:off x="365125" y="2166938"/>
            <a:ext cx="123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400"/>
          </a:p>
        </p:txBody>
      </p:sp>
      <p:sp>
        <p:nvSpPr>
          <p:cNvPr id="429061" name="Text Box 5"/>
          <p:cNvSpPr txBox="1">
            <a:spLocks noChangeArrowheads="1"/>
          </p:cNvSpPr>
          <p:nvPr/>
        </p:nvSpPr>
        <p:spPr bwMode="auto">
          <a:xfrm>
            <a:off x="7223125" y="5181600"/>
            <a:ext cx="169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40 Records</a:t>
            </a:r>
          </a:p>
        </p:txBody>
      </p:sp>
      <p:graphicFrame>
        <p:nvGraphicFramePr>
          <p:cNvPr id="429062" name="Object 6"/>
          <p:cNvGraphicFramePr>
            <a:graphicFrameLocks noChangeAspect="1"/>
          </p:cNvGraphicFramePr>
          <p:nvPr/>
        </p:nvGraphicFramePr>
        <p:xfrm>
          <a:off x="3657600" y="1524000"/>
          <a:ext cx="48895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Worksheet" r:id="rId4" imgW="6159500" imgH="4432300" progId="Excel.Sheet.8">
                  <p:embed/>
                </p:oleObj>
              </mc:Choice>
              <mc:Fallback>
                <p:oleObj name="Worksheet" r:id="rId4" imgW="6159500" imgH="4432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524000"/>
                        <a:ext cx="4889500" cy="373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63" name="Text Box 7"/>
          <p:cNvSpPr txBox="1">
            <a:spLocks noChangeArrowheads="1"/>
          </p:cNvSpPr>
          <p:nvPr/>
        </p:nvSpPr>
        <p:spPr bwMode="auto">
          <a:xfrm>
            <a:off x="152400" y="1676400"/>
            <a:ext cx="292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Suppose we want to predict MPG</a:t>
            </a:r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09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Decision Stump</a:t>
            </a:r>
          </a:p>
        </p:txBody>
      </p:sp>
      <p:pic>
        <p:nvPicPr>
          <p:cNvPr id="431107" name="Picture 3" descr="stu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2038" y="1617663"/>
            <a:ext cx="7018337" cy="362267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 bwMode="auto">
          <a:xfrm>
            <a:off x="3691620" y="3048000"/>
            <a:ext cx="1600200" cy="228600"/>
          </a:xfrm>
          <a:prstGeom prst="rect">
            <a:avLst/>
          </a:prstGeom>
          <a:solidFill>
            <a:srgbClr val="E9E8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62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298" name="Picture 2" descr="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788" y="490538"/>
            <a:ext cx="7464425" cy="5875337"/>
          </a:xfrm>
          <a:prstGeom prst="rect">
            <a:avLst/>
          </a:prstGeom>
          <a:noFill/>
        </p:spPr>
      </p:pic>
      <p:sp>
        <p:nvSpPr>
          <p:cNvPr id="439299" name="Rectangle 3"/>
          <p:cNvSpPr>
            <a:spLocks noChangeArrowheads="1"/>
          </p:cNvSpPr>
          <p:nvPr/>
        </p:nvSpPr>
        <p:spPr bwMode="auto">
          <a:xfrm>
            <a:off x="4876800" y="381000"/>
            <a:ext cx="4106863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400">
                <a:solidFill>
                  <a:srgbClr val="006600"/>
                </a:solidFill>
              </a:rPr>
              <a:t>The final tree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068233" y="1371600"/>
            <a:ext cx="935568" cy="228600"/>
          </a:xfrm>
          <a:prstGeom prst="rect">
            <a:avLst/>
          </a:prstGeom>
          <a:solidFill>
            <a:srgbClr val="E9E8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149598" y="2514600"/>
            <a:ext cx="935568" cy="228600"/>
          </a:xfrm>
          <a:prstGeom prst="rect">
            <a:avLst/>
          </a:prstGeom>
          <a:solidFill>
            <a:srgbClr val="E9E8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867400" y="2514600"/>
            <a:ext cx="935568" cy="228600"/>
          </a:xfrm>
          <a:prstGeom prst="rect">
            <a:avLst/>
          </a:prstGeom>
          <a:solidFill>
            <a:srgbClr val="E9E8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18266" y="3627969"/>
            <a:ext cx="935568" cy="228600"/>
          </a:xfrm>
          <a:prstGeom prst="rect">
            <a:avLst/>
          </a:prstGeom>
          <a:solidFill>
            <a:srgbClr val="E9E8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255432" y="3627969"/>
            <a:ext cx="935568" cy="228600"/>
          </a:xfrm>
          <a:prstGeom prst="rect">
            <a:avLst/>
          </a:prstGeom>
          <a:solidFill>
            <a:srgbClr val="E9E8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082798" y="4724400"/>
            <a:ext cx="935568" cy="228600"/>
          </a:xfrm>
          <a:prstGeom prst="rect">
            <a:avLst/>
          </a:prstGeom>
          <a:solidFill>
            <a:srgbClr val="E9E8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136157" y="4724400"/>
            <a:ext cx="935568" cy="228600"/>
          </a:xfrm>
          <a:prstGeom prst="rect">
            <a:avLst/>
          </a:prstGeom>
          <a:solidFill>
            <a:srgbClr val="E9E8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43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inecolor{accolor}{rgb}{0.1,0.15,0.35}&#10;&#10;\begin{document}&#10;&#10;\textcolor{accolor}{&#10;\[&#10;y = const&#10;\]&#10;}&#10;&#10;\end{document}"/>
  <p:tag name="IGUANATEXSIZE" val="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inecolor{accolor}{rgb}{0.1,0.15,0.35}&#10;&#10;\begin{document}&#10;&#10;\textcolor{accolor}{&#10;\[&#10;y = \sum_{i=0}^n w_i x^i&#10;\]&#10;}&#10;&#10;\end{document}"/>
  <p:tag name="IGUANATEXSIZE" val="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inecolor{accolor}{rgb}{0.1,0.15,0.35}&#10;&#10;\begin{document}&#10;&#10;\textcolor{accolor}{&#10;\[&#10;x&#10;\]&#10;}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inecolor{accolor}{rgb}{0.1,0.15,0.35}&#10;&#10;\begin{document}&#10;&#10;\textcolor{accolor}{&#10;\[&#10;y&#10;\]&#10;}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inecolor{accolor}{rgb}{0.1,0.15,0.35}&#10;&#10;\begin{document}&#10;&#10;\textcolor{accolor}{&#10;\[&#10;x&#10;\]&#10;}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inecolor{accolor}{rgb}{0.1,0.15,0.35}&#10;&#10;\begin{document}&#10;&#10;\textcolor{accolor}{&#10;\[&#10;y&#10;\]&#10;}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H(Y)= - \sum_{i=1}^k P(Y=y_i) \log_2 P(Y=y_i) 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44"/>
  <p:tag name="BOXHEIGHT" val="456"/>
  <p:tag name="BOXFONT" val="10"/>
  <p:tag name="BOXWRAP" val="False"/>
  <p:tag name="WORKAROUNDTRANSPARENCYBUG" val="False"/>
  <p:tag name="ALLOWFONTSUBSTITUTION" val="False"/>
  <p:tag name="BITMAPFORMAT" val="pngmono"/>
  <p:tag name="ORIGWIDTH" val="389"/>
  <p:tag name="PICTUREFILESIZE" val="223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IG(X) = H(Y) - H(Y\mid X) 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44"/>
  <p:tag name="BOXHEIGHT" val="456"/>
  <p:tag name="BOXFONT" val="10"/>
  <p:tag name="BOXWRAP" val="False"/>
  <p:tag name="WORKAROUNDTRANSPARENCYBUG" val="False"/>
  <p:tag name="ALLOWFONTSUBSTITUTION" val="False"/>
  <p:tag name="BITMAPFORMAT" val="pngmono"/>
  <p:tag name="ORIGWIDTH" val="267"/>
  <p:tag name="PICTUREFILESIZE" val="1225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H(Y\mid X)= - \sum_{j=1}^v P(X=x_j) \sum_{i=1}^k P(Y=y_i\mid X=x_j) \log_2 P(Y=y_i\mid X=x_j) 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44"/>
  <p:tag name="BOXHEIGHT" val="456"/>
  <p:tag name="BOXFONT" val="10"/>
  <p:tag name="BOXWRAP" val="False"/>
  <p:tag name="WORKAROUNDTRANSPARENCYBUG" val="False"/>
  <p:tag name="ALLOWFONTSUBSTITUTION" val="False"/>
  <p:tag name="BITMAPFORMAT" val="pngmono"/>
  <p:tag name="ORIGWIDTH" val="748"/>
  <p:tag name="PICTUREFILESIZE" val="4149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arg\max_i IG(X_i) = \arg\max_i H(Y) - H(Y\mid X_i) 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44"/>
  <p:tag name="BOXHEIGHT" val="456"/>
  <p:tag name="BOXFONT" val="10"/>
  <p:tag name="BOXWRAP" val="False"/>
  <p:tag name="WORKAROUNDTRANSPARENCYBUG" val="False"/>
  <p:tag name="ALLOWFONTSUBSTITUTION" val="False"/>
  <p:tag name="BITMAPFORMAT" val="pngmono"/>
  <p:tag name="ORIGWIDTH" val="437"/>
  <p:tag name="PICTUREFILESIZE" val="2287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47629</TotalTime>
  <Words>2472</Words>
  <Application>Microsoft Macintosh PowerPoint</Application>
  <PresentationFormat>On-screen Show (4:3)</PresentationFormat>
  <Paragraphs>533</Paragraphs>
  <Slides>58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pictures</vt:lpstr>
      <vt:lpstr>Blank Presentation</vt:lpstr>
      <vt:lpstr>Worksheet</vt:lpstr>
      <vt:lpstr>ECE 5984: Introduction to  Machine Learning</vt:lpstr>
      <vt:lpstr>Administrativia</vt:lpstr>
      <vt:lpstr>Administrativia</vt:lpstr>
      <vt:lpstr>Decision Trees</vt:lpstr>
      <vt:lpstr>Pose Estimation</vt:lpstr>
      <vt:lpstr>PowerPoint Presentation</vt:lpstr>
      <vt:lpstr>A small dataset: Miles Per Gallon</vt:lpstr>
      <vt:lpstr>A Decision Stump</vt:lpstr>
      <vt:lpstr>PowerPoint Presentation</vt:lpstr>
      <vt:lpstr>Comments</vt:lpstr>
      <vt:lpstr>Learning decision trees is hard!!!</vt:lpstr>
      <vt:lpstr>Recursion Step</vt:lpstr>
      <vt:lpstr>Recursion Step</vt:lpstr>
      <vt:lpstr>Second level of tree</vt:lpstr>
      <vt:lpstr>PowerPoint Presentation</vt:lpstr>
      <vt:lpstr>Choosing a good attribute</vt:lpstr>
      <vt:lpstr>Measuring uncertainty</vt:lpstr>
      <vt:lpstr>Entropy</vt:lpstr>
      <vt:lpstr>Information gain</vt:lpstr>
      <vt:lpstr>Learning decision trees</vt:lpstr>
      <vt:lpstr>Look at all the information gains…</vt:lpstr>
      <vt:lpstr>When do we stop?</vt:lpstr>
      <vt:lpstr>PowerPoint Presentation</vt:lpstr>
      <vt:lpstr>PowerPoint Presentation</vt:lpstr>
      <vt:lpstr>Base Cases</vt:lpstr>
      <vt:lpstr>Base Cases: An idea</vt:lpstr>
      <vt:lpstr>The problem with Base Case 3</vt:lpstr>
      <vt:lpstr>If we omit Base Case 3:</vt:lpstr>
      <vt:lpstr>Remember: Error Decomposition</vt:lpstr>
      <vt:lpstr>Basic Decision Tree Building Summarized</vt:lpstr>
      <vt:lpstr>Decision trees will overfit</vt:lpstr>
      <vt:lpstr>Decision trees will overfit</vt:lpstr>
      <vt:lpstr>PowerPoint Presentation</vt:lpstr>
      <vt:lpstr>PowerPoint Presentation</vt:lpstr>
      <vt:lpstr>Pruning Decision Trees</vt:lpstr>
      <vt:lpstr>PowerPoint Presentation</vt:lpstr>
      <vt:lpstr>PowerPoint Presentation</vt:lpstr>
      <vt:lpstr>PowerPoint Presentation</vt:lpstr>
      <vt:lpstr>PowerPoint Presentation</vt:lpstr>
      <vt:lpstr>Real-Valued inputs</vt:lpstr>
      <vt:lpstr>“One branch for each numeric value” idea:</vt:lpstr>
      <vt:lpstr>Threshold splits</vt:lpstr>
      <vt:lpstr>Choosing threshold split</vt:lpstr>
      <vt:lpstr>A better idea: thresholded splits</vt:lpstr>
      <vt:lpstr>Decision Trees</vt:lpstr>
      <vt:lpstr>Regression Trees</vt:lpstr>
      <vt:lpstr>Regression Trees</vt:lpstr>
      <vt:lpstr>Decision Forests</vt:lpstr>
      <vt:lpstr>What you need to know about decision trees</vt:lpstr>
      <vt:lpstr>New Topic: Ensemble Methods</vt:lpstr>
      <vt:lpstr>Synonyms</vt:lpstr>
      <vt:lpstr>A quick look back</vt:lpstr>
      <vt:lpstr>Recall Bias-Variance Tradeoff</vt:lpstr>
      <vt:lpstr>Bias-Variance Tradeoff</vt:lpstr>
      <vt:lpstr>Fighting the bias-variance tradeoff</vt:lpstr>
      <vt:lpstr>Voting (Ensemble Methods)</vt:lpstr>
      <vt:lpstr>Bagging</vt:lpstr>
      <vt:lpstr>Decision Forests</vt:lpstr>
    </vt:vector>
  </TitlesOfParts>
  <Manager/>
  <Company>Virginia Tech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2590</cp:revision>
  <cp:lastPrinted>2015-04-01T17:45:43Z</cp:lastPrinted>
  <dcterms:created xsi:type="dcterms:W3CDTF">2013-03-06T19:31:42Z</dcterms:created>
  <dcterms:modified xsi:type="dcterms:W3CDTF">2015-04-13T19:46:26Z</dcterms:modified>
  <cp:category/>
</cp:coreProperties>
</file>