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  <p:sldMasterId id="2147483687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8FF"/>
    <a:srgbClr val="5B5B6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9" autoAdjust="0"/>
    <p:restoredTop sz="93478" autoAdjust="0"/>
  </p:normalViewPr>
  <p:slideViewPr>
    <p:cSldViewPr>
      <p:cViewPr varScale="1">
        <p:scale>
          <a:sx n="109" d="100"/>
          <a:sy n="109" d="100"/>
        </p:scale>
        <p:origin x="-5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16"/>
    </p:cViewPr>
  </p:sorterViewPr>
  <p:notesViewPr>
    <p:cSldViewPr>
      <p:cViewPr varScale="1">
        <p:scale>
          <a:sx n="88" d="100"/>
          <a:sy n="88" d="100"/>
        </p:scale>
        <p:origin x="-207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E4735-A5D0-044D-BE7E-3A4B3C0A561F}" type="datetimeFigureOut">
              <a:rPr lang="en-US" smtClean="0"/>
              <a:pPr/>
              <a:t>3/19/15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C03F-7434-D740-BBB1-1637C88A1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3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07DD8A4E-80D5-E442-8CCA-D5A1F77B1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D8A4E-80D5-E442-8CCA-D5A1F77B1F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16738-1842-40BE-ABAF-D2055CF33B19}" type="slidenum">
              <a:rPr lang="en-US"/>
              <a:pPr/>
              <a:t>4</a:t>
            </a:fld>
            <a:endParaRPr lang="en-US"/>
          </a:p>
        </p:txBody>
      </p:sp>
      <p:sp>
        <p:nvSpPr>
          <p:cNvPr id="90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BB0E1-301F-484E-A48C-B6E560256C41}" type="slidenum">
              <a:rPr lang="en-US"/>
              <a:pPr/>
              <a:t>5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7DEA3-7F67-44EC-A4EE-CF63E4F623D7}" type="slidenum">
              <a:rPr lang="en-US"/>
              <a:pPr/>
              <a:t>6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515DE-F9C6-416B-BB39-7E4539123B62}" type="slidenum">
              <a:rPr lang="en-US"/>
              <a:pPr/>
              <a:t>7</a:t>
            </a:fld>
            <a:endParaRPr lang="en-US"/>
          </a:p>
        </p:txBody>
      </p:sp>
      <p:sp>
        <p:nvSpPr>
          <p:cNvPr id="92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24A4-2BBF-4B6F-8FBE-241F5E598F38}" type="slidenum">
              <a:rPr lang="en-US"/>
              <a:pPr/>
              <a:t>8</a:t>
            </a:fld>
            <a:endParaRPr lang="en-US"/>
          </a:p>
        </p:txBody>
      </p:sp>
      <p:sp>
        <p:nvSpPr>
          <p:cNvPr id="92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9C971-3525-462F-BAA0-1DA03EE471BE}" type="slidenum">
              <a:rPr lang="en-US"/>
              <a:pPr/>
              <a:t>9</a:t>
            </a:fld>
            <a:endParaRPr lang="en-US"/>
          </a:p>
        </p:txBody>
      </p:sp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3AC2C-60FF-4812-95B5-95AA849FC0F6}" type="slidenum">
              <a:rPr lang="en-US"/>
              <a:pPr/>
              <a:t>11</a:t>
            </a:fld>
            <a:endParaRPr lang="en-US"/>
          </a:p>
        </p:txBody>
      </p:sp>
      <p:sp>
        <p:nvSpPr>
          <p:cNvPr id="93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B1766-868B-46EA-8A7A-EA7A5BD69C6D}" type="slidenum">
              <a:rPr lang="en-US"/>
              <a:pPr/>
              <a:t>17</a:t>
            </a:fld>
            <a:endParaRPr lang="en-US"/>
          </a:p>
        </p:txBody>
      </p:sp>
      <p:sp>
        <p:nvSpPr>
          <p:cNvPr id="95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6FF14-906B-8C43-8206-00F0F407B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AFEEC-C182-2D4A-848B-6A0ED98C1F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168A2-5B33-FA46-93E8-3B51497323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6FF14-906B-8C43-8206-00F0F407B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Research at TTI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4A590-6033-DE48-865B-A0558AEFC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4A4B-0330-AF4E-991D-7D58C0870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9279-66D6-F54A-8DF6-8569F0E44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D396-FCC9-5D4C-A19A-0D227FF65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718F-682B-7343-BB3C-8AD70332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50E6-1DFF-B84C-BFE3-E4371400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5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8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E281-1F8F-6944-BFC1-D0DAE21D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FAE8-AF25-AC44-B97D-AB359B59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FEEC-C182-2D4A-848B-6A0ED98C1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68A2-5B33-FA46-93E8-3B5149732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D4A4B-0330-AF4E-991D-7D58C0870B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89279-66D6-F54A-8DF6-8569F0E44D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DD396-FCC9-5D4C-A19A-0D227FF654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D718F-682B-7343-BB3C-8AD7033243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550E6-1DFF-B84C-BFE3-E4371400D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1E281-1F8F-6944-BFC1-D0DAE21D9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FAE8-AF25-AC44-B97D-AB359B592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(C) Dhruv Batra 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" pitchFamily="6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8.xml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9.png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3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7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8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9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dirty="0" smtClean="0"/>
              <a:t>ECE 5984: Introduction to </a:t>
            </a:r>
            <a:br>
              <a:rPr lang="en-US" dirty="0" smtClean="0"/>
            </a:br>
            <a:r>
              <a:rPr lang="en-US" dirty="0" smtClean="0"/>
              <a:t>Machine Learning</a:t>
            </a:r>
            <a:endParaRPr lang="en-US" sz="3200" dirty="0"/>
          </a:p>
        </p:txBody>
      </p:sp>
      <p:sp>
        <p:nvSpPr>
          <p:cNvPr id="16" name="Subtitle 3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Dhruv Batra </a:t>
            </a:r>
          </a:p>
          <a:p>
            <a:r>
              <a:rPr lang="en-US" sz="2800" dirty="0" smtClean="0"/>
              <a:t>Virginia Tech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307610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</a:pPr>
            <a:r>
              <a:rPr lang="en-US" sz="2400" kern="0" dirty="0">
                <a:solidFill>
                  <a:prstClr val="black"/>
                </a:solidFill>
                <a:latin typeface="Arial"/>
                <a:ea typeface="Osaka"/>
                <a:cs typeface="Osaka"/>
              </a:rPr>
              <a:t>Topics: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>
                <a:solidFill>
                  <a:prstClr val="black"/>
                </a:solidFill>
                <a:latin typeface="Arial"/>
                <a:ea typeface="Osaka"/>
                <a:cs typeface="Osaka"/>
              </a:rPr>
              <a:t>SVM</a:t>
            </a:r>
          </a:p>
          <a:p>
            <a:pPr marL="1200150" lvl="2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>
                <a:solidFill>
                  <a:prstClr val="black"/>
                </a:solidFill>
                <a:latin typeface="Arial"/>
                <a:ea typeface="Osaka"/>
                <a:cs typeface="Osaka"/>
              </a:rPr>
              <a:t>soft &amp; hard </a:t>
            </a:r>
            <a:r>
              <a:rPr lang="en-US" sz="2000" kern="0" dirty="0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margin</a:t>
            </a:r>
          </a:p>
          <a:p>
            <a:pPr marL="1200150" lvl="2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comparison to Logistic </a:t>
            </a:r>
            <a:r>
              <a:rPr lang="en-US" sz="2000" kern="0" dirty="0" err="1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Regresion</a:t>
            </a:r>
            <a:endParaRPr lang="en-US" sz="2000" kern="0" dirty="0">
              <a:solidFill>
                <a:prstClr val="black"/>
              </a:solidFill>
              <a:latin typeface="Arial"/>
              <a:ea typeface="Osaka"/>
              <a:cs typeface="Osaka"/>
            </a:endParaRPr>
          </a:p>
          <a:p>
            <a:pPr algn="l"/>
            <a:r>
              <a:rPr lang="en-US" sz="2000" dirty="0" smtClean="0"/>
              <a:t>Readings</a:t>
            </a:r>
            <a:r>
              <a:rPr lang="en-US" sz="2000" dirty="0"/>
              <a:t>: Barber </a:t>
            </a:r>
            <a:r>
              <a:rPr lang="en-US" sz="2000" dirty="0" smtClean="0"/>
              <a:t>17.5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Margin SVM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of C</a:t>
            </a:r>
          </a:p>
          <a:p>
            <a:pPr lvl="1"/>
            <a:r>
              <a:rPr lang="en-US" dirty="0" err="1" smtClean="0"/>
              <a:t>Matlab</a:t>
            </a:r>
            <a:r>
              <a:rPr lang="en-US" dirty="0" smtClean="0"/>
              <a:t> demo by Andrea </a:t>
            </a:r>
            <a:r>
              <a:rPr lang="en-US" dirty="0" err="1" smtClean="0"/>
              <a:t>Vedaldi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1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7" name="Text Box 3"/>
          <p:cNvSpPr txBox="1">
            <a:spLocks noChangeArrowheads="1"/>
          </p:cNvSpPr>
          <p:nvPr/>
        </p:nvSpPr>
        <p:spPr bwMode="auto">
          <a:xfrm>
            <a:off x="457200" y="143986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SVM: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1447800"/>
            <a:ext cx="3517900" cy="946150"/>
            <a:chOff x="3216" y="912"/>
            <a:chExt cx="2216" cy="596"/>
          </a:xfrm>
        </p:grpSpPr>
        <p:sp>
          <p:nvSpPr>
            <p:cNvPr id="932869" name="Text Box 5"/>
            <p:cNvSpPr txBox="1">
              <a:spLocks noChangeArrowheads="1"/>
            </p:cNvSpPr>
            <p:nvPr/>
          </p:nvSpPr>
          <p:spPr bwMode="auto">
            <a:xfrm>
              <a:off x="3312" y="912"/>
              <a:ext cx="19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/>
                <a:t>Logistic regression:</a:t>
              </a:r>
            </a:p>
          </p:txBody>
        </p:sp>
        <p:pic>
          <p:nvPicPr>
            <p:cNvPr id="932870" name="Picture 6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6" y="1200"/>
              <a:ext cx="221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91050" y="2474913"/>
            <a:ext cx="4075113" cy="728662"/>
            <a:chOff x="2892" y="1559"/>
            <a:chExt cx="2567" cy="459"/>
          </a:xfrm>
        </p:grpSpPr>
        <p:sp>
          <p:nvSpPr>
            <p:cNvPr id="932872" name="Text Box 8"/>
            <p:cNvSpPr txBox="1">
              <a:spLocks noChangeArrowheads="1"/>
            </p:cNvSpPr>
            <p:nvPr/>
          </p:nvSpPr>
          <p:spPr bwMode="auto">
            <a:xfrm>
              <a:off x="2918" y="1559"/>
              <a:ext cx="7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Log loss:</a:t>
              </a:r>
            </a:p>
          </p:txBody>
        </p:sp>
        <p:pic>
          <p:nvPicPr>
            <p:cNvPr id="932873" name="Picture 9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92" y="1821"/>
              <a:ext cx="2567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932874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8804" t="19456" r="6676" b="4662"/>
          <a:stretch>
            <a:fillRect/>
          </a:stretch>
        </p:blipFill>
        <p:spPr bwMode="auto">
          <a:xfrm>
            <a:off x="1447800" y="3733800"/>
            <a:ext cx="5715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2875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9713" y="1935163"/>
            <a:ext cx="3082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3519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>
            <a:noAutofit/>
          </a:bodyPr>
          <a:lstStyle/>
          <a:p>
            <a:r>
              <a:rPr lang="en-US" sz="3200" i="1" dirty="0"/>
              <a:t>Side note</a:t>
            </a:r>
            <a:r>
              <a:rPr lang="en-US" sz="3200" dirty="0"/>
              <a:t>: What’s the difference between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SVMs </a:t>
            </a:r>
            <a:r>
              <a:rPr lang="en-US" sz="3200" dirty="0"/>
              <a:t>and logistic regression?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752600" y="4267200"/>
            <a:ext cx="2607733" cy="22394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V="1">
            <a:off x="4343659" y="6506013"/>
            <a:ext cx="2595152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9000" y="5105400"/>
            <a:ext cx="1377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SVM: Hinge Loss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5638800"/>
            <a:ext cx="1356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LR: Logistic Loss</a:t>
            </a:r>
            <a:endParaRPr lang="en-US" dirty="0"/>
          </a:p>
        </p:txBody>
      </p:sp>
      <p:cxnSp>
        <p:nvCxnSpPr>
          <p:cNvPr id="21" name="Curved Connector 20"/>
          <p:cNvCxnSpPr>
            <a:stCxn id="17" idx="1"/>
          </p:cNvCxnSpPr>
          <p:nvPr/>
        </p:nvCxnSpPr>
        <p:spPr bwMode="auto">
          <a:xfrm rot="10800000" flipV="1">
            <a:off x="2971800" y="5243900"/>
            <a:ext cx="457200" cy="13900"/>
          </a:xfrm>
          <a:prstGeom prst="curved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 bwMode="auto">
          <a:xfrm flipV="1">
            <a:off x="1600200" y="5334000"/>
            <a:ext cx="1066800" cy="457200"/>
          </a:xfrm>
          <a:prstGeom prst="curvedConnector3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768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823"/>
            <a:ext cx="9144000" cy="6488906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Andrew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8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0762" cy="6477000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Andrew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49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441281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Andrew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5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always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way, yes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17992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19600"/>
            <a:ext cx="9144000" cy="966439"/>
          </a:xfrm>
          <a:prstGeom prst="rect">
            <a:avLst/>
          </a:prstGeom>
        </p:spPr>
      </p:pic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28956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</a:t>
            </a:r>
            <a:r>
              <a:rPr lang="en-US" dirty="0" err="1" smtClean="0"/>
              <a:t>Blaschko</a:t>
            </a:r>
            <a:r>
              <a:rPr lang="en-US" dirty="0" smtClean="0"/>
              <a:t> &amp; </a:t>
            </a:r>
            <a:r>
              <a:rPr lang="en-US" dirty="0" err="1" smtClean="0"/>
              <a:t>Lampert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68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58350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289560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</a:t>
            </a:r>
            <a:r>
              <a:rPr lang="en-US" dirty="0" err="1" smtClean="0"/>
              <a:t>Blaschko</a:t>
            </a:r>
            <a:r>
              <a:rPr lang="en-US" dirty="0" smtClean="0"/>
              <a:t> &amp; </a:t>
            </a:r>
            <a:r>
              <a:rPr lang="en-US" dirty="0" err="1" smtClean="0"/>
              <a:t>Lampert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7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Trick</a:t>
            </a:r>
            <a:endParaRPr 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of the most interesting and </a:t>
            </a:r>
            <a:r>
              <a:rPr lang="en-US" dirty="0" smtClean="0"/>
              <a:t>exciting advancement </a:t>
            </a:r>
            <a:r>
              <a:rPr lang="en-US" dirty="0"/>
              <a:t>in </a:t>
            </a:r>
            <a:r>
              <a:rPr lang="en-US" dirty="0" smtClean="0"/>
              <a:t>the last 2 decades of machine </a:t>
            </a:r>
            <a:r>
              <a:rPr lang="en-US" dirty="0"/>
              <a:t>learning</a:t>
            </a:r>
          </a:p>
          <a:p>
            <a:pPr lvl="1"/>
            <a:r>
              <a:rPr lang="en-US" dirty="0"/>
              <a:t>The “kernel trick”</a:t>
            </a:r>
          </a:p>
          <a:p>
            <a:pPr lvl="1"/>
            <a:r>
              <a:rPr lang="en-US" dirty="0"/>
              <a:t>High dimensional feature spaces at no extra cost!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first, a detour</a:t>
            </a:r>
          </a:p>
          <a:p>
            <a:pPr lvl="1"/>
            <a:r>
              <a:rPr lang="en-US" dirty="0"/>
              <a:t>Constrained optimization!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3519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9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 descr="svm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00" y="1117600"/>
            <a:ext cx="55118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7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Generative vs. Discriminative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Generative Approach </a:t>
            </a:r>
            <a:r>
              <a:rPr lang="en-US" dirty="0" smtClean="0">
                <a:solidFill>
                  <a:srgbClr val="008000"/>
                </a:solidFill>
              </a:rPr>
              <a:t>(Na</a:t>
            </a:r>
            <a:r>
              <a:rPr lang="fr-FR" dirty="0" err="1" smtClean="0">
                <a:solidFill>
                  <a:srgbClr val="008000"/>
                </a:solidFill>
              </a:rPr>
              <a:t>ï</a:t>
            </a:r>
            <a:r>
              <a:rPr lang="en-US" dirty="0" err="1" smtClean="0">
                <a:solidFill>
                  <a:srgbClr val="008000"/>
                </a:solidFill>
              </a:rPr>
              <a:t>ve</a:t>
            </a:r>
            <a:r>
              <a:rPr lang="en-US" dirty="0" smtClean="0">
                <a:solidFill>
                  <a:srgbClr val="008000"/>
                </a:solidFill>
              </a:rPr>
              <a:t> Bayes)</a:t>
            </a:r>
          </a:p>
          <a:p>
            <a:pPr lvl="1"/>
            <a:r>
              <a:rPr lang="en-US" dirty="0" smtClean="0"/>
              <a:t>Estimate p(</a:t>
            </a:r>
            <a:r>
              <a:rPr lang="en-US" dirty="0" err="1" smtClean="0"/>
              <a:t>x|y</a:t>
            </a:r>
            <a:r>
              <a:rPr lang="en-US" dirty="0" smtClean="0"/>
              <a:t>) and p(y)</a:t>
            </a:r>
          </a:p>
          <a:p>
            <a:pPr lvl="1"/>
            <a:r>
              <a:rPr lang="en-US" dirty="0" smtClean="0"/>
              <a:t>Use Bayes Rule to predict y</a:t>
            </a:r>
          </a:p>
          <a:p>
            <a:endParaRPr lang="en-US" dirty="0"/>
          </a:p>
          <a:p>
            <a:r>
              <a:rPr lang="en-US" dirty="0" smtClean="0"/>
              <a:t>Discriminative Approach </a:t>
            </a:r>
          </a:p>
          <a:p>
            <a:pPr lvl="1"/>
            <a:r>
              <a:rPr lang="en-US" dirty="0" smtClean="0"/>
              <a:t>Estimate p(</a:t>
            </a:r>
            <a:r>
              <a:rPr lang="en-US" dirty="0" err="1" smtClean="0"/>
              <a:t>y|x</a:t>
            </a:r>
            <a:r>
              <a:rPr lang="en-US" dirty="0" smtClean="0"/>
              <a:t>) directly </a:t>
            </a:r>
            <a:r>
              <a:rPr lang="en-US" dirty="0" smtClean="0">
                <a:solidFill>
                  <a:srgbClr val="008000"/>
                </a:solidFill>
              </a:rPr>
              <a:t>(Logistic Regression)</a:t>
            </a:r>
          </a:p>
          <a:p>
            <a:pPr lvl="1"/>
            <a:r>
              <a:rPr lang="en-US" dirty="0" smtClean="0"/>
              <a:t>Learn “discriminant” function f(x) </a:t>
            </a:r>
            <a:r>
              <a:rPr lang="en-US" dirty="0" smtClean="0">
                <a:solidFill>
                  <a:srgbClr val="008000"/>
                </a:solidFill>
              </a:rPr>
              <a:t>(Support Vector Machine)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296400" cy="1371600"/>
          </a:xfrm>
        </p:spPr>
        <p:txBody>
          <a:bodyPr/>
          <a:lstStyle/>
          <a:p>
            <a:r>
              <a:rPr lang="en-US" sz="4000" dirty="0"/>
              <a:t>Linear classifiers – Which line is better?</a:t>
            </a:r>
          </a:p>
        </p:txBody>
      </p:sp>
      <p:sp>
        <p:nvSpPr>
          <p:cNvPr id="907295" name="Text Box 31"/>
          <p:cNvSpPr txBox="1">
            <a:spLocks noChangeArrowheads="1"/>
          </p:cNvSpPr>
          <p:nvPr/>
        </p:nvSpPr>
        <p:spPr bwMode="auto">
          <a:xfrm>
            <a:off x="76200" y="63246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w</a:t>
            </a:r>
            <a:r>
              <a:rPr lang="en-US" sz="2800"/>
              <a:t>.</a:t>
            </a:r>
            <a:r>
              <a:rPr lang="en-US" sz="2800" b="1"/>
              <a:t>x</a:t>
            </a:r>
            <a:r>
              <a:rPr lang="en-US" sz="2800"/>
              <a:t> = </a:t>
            </a:r>
            <a:r>
              <a:rPr lang="en-US" sz="2800"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>
                <a:sym typeface="Symbol" pitchFamily="18" charset="2"/>
              </a:rPr>
              <a:t>j</a:t>
            </a:r>
            <a:r>
              <a:rPr lang="en-US" sz="2800"/>
              <a:t> w</a:t>
            </a:r>
            <a:r>
              <a:rPr lang="en-US" sz="2800" baseline="30000"/>
              <a:t>(j)</a:t>
            </a:r>
            <a:r>
              <a:rPr lang="en-US" sz="2800"/>
              <a:t> x</a:t>
            </a:r>
            <a:r>
              <a:rPr lang="en-US" sz="2800" baseline="30000"/>
              <a:t>(j)</a:t>
            </a:r>
          </a:p>
        </p:txBody>
      </p:sp>
      <p:grpSp>
        <p:nvGrpSpPr>
          <p:cNvPr id="34" name="Group 3"/>
          <p:cNvGrpSpPr>
            <a:grpSpLocks/>
          </p:cNvGrpSpPr>
          <p:nvPr/>
        </p:nvGrpSpPr>
        <p:grpSpPr bwMode="auto">
          <a:xfrm>
            <a:off x="76200" y="2438400"/>
            <a:ext cx="2198688" cy="2895600"/>
            <a:chOff x="480" y="1488"/>
            <a:chExt cx="1632" cy="2064"/>
          </a:xfrm>
        </p:grpSpPr>
        <p:sp>
          <p:nvSpPr>
            <p:cNvPr id="35" name="AutoShape 4"/>
            <p:cNvSpPr>
              <a:spLocks noChangeArrowheads="1"/>
            </p:cNvSpPr>
            <p:nvPr/>
          </p:nvSpPr>
          <p:spPr bwMode="auto">
            <a:xfrm>
              <a:off x="1536" y="148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5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6"/>
            <p:cNvSpPr>
              <a:spLocks noChangeArrowheads="1"/>
            </p:cNvSpPr>
            <p:nvPr/>
          </p:nvSpPr>
          <p:spPr bwMode="auto">
            <a:xfrm>
              <a:off x="1008" y="244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7"/>
            <p:cNvSpPr>
              <a:spLocks noChangeArrowheads="1"/>
            </p:cNvSpPr>
            <p:nvPr/>
          </p:nvSpPr>
          <p:spPr bwMode="auto">
            <a:xfrm>
              <a:off x="1152" y="3264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576" y="316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9"/>
            <p:cNvSpPr>
              <a:spLocks noChangeArrowheads="1"/>
            </p:cNvSpPr>
            <p:nvPr/>
          </p:nvSpPr>
          <p:spPr bwMode="auto">
            <a:xfrm>
              <a:off x="1968" y="196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10"/>
            <p:cNvSpPr>
              <a:spLocks noChangeArrowheads="1"/>
            </p:cNvSpPr>
            <p:nvPr/>
          </p:nvSpPr>
          <p:spPr bwMode="auto">
            <a:xfrm>
              <a:off x="1440" y="340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1"/>
            <p:cNvSpPr>
              <a:spLocks noChangeArrowheads="1"/>
            </p:cNvSpPr>
            <p:nvPr/>
          </p:nvSpPr>
          <p:spPr bwMode="auto">
            <a:xfrm>
              <a:off x="1776" y="3072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2"/>
            <p:cNvSpPr>
              <a:spLocks noChangeArrowheads="1"/>
            </p:cNvSpPr>
            <p:nvPr/>
          </p:nvSpPr>
          <p:spPr bwMode="auto">
            <a:xfrm>
              <a:off x="864" y="172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3"/>
            <p:cNvSpPr>
              <a:spLocks noChangeArrowheads="1"/>
            </p:cNvSpPr>
            <p:nvPr/>
          </p:nvSpPr>
          <p:spPr bwMode="auto">
            <a:xfrm>
              <a:off x="480" y="2400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3352800" y="2868613"/>
            <a:ext cx="1616075" cy="2425700"/>
            <a:chOff x="2112" y="1807"/>
            <a:chExt cx="1018" cy="1528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2519" y="1807"/>
              <a:ext cx="122" cy="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2153" y="2529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7"/>
            <p:cNvSpPr>
              <a:spLocks noChangeArrowheads="1"/>
            </p:cNvSpPr>
            <p:nvPr/>
          </p:nvSpPr>
          <p:spPr bwMode="auto">
            <a:xfrm>
              <a:off x="2764" y="2274"/>
              <a:ext cx="122" cy="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2682" y="2783"/>
              <a:ext cx="122" cy="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9"/>
            <p:cNvSpPr>
              <a:spLocks noChangeArrowheads="1"/>
            </p:cNvSpPr>
            <p:nvPr/>
          </p:nvSpPr>
          <p:spPr bwMode="auto">
            <a:xfrm>
              <a:off x="2397" y="3123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20"/>
            <p:cNvSpPr>
              <a:spLocks noChangeArrowheads="1"/>
            </p:cNvSpPr>
            <p:nvPr/>
          </p:nvSpPr>
          <p:spPr bwMode="auto">
            <a:xfrm>
              <a:off x="2519" y="3293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21"/>
            <p:cNvSpPr>
              <a:spLocks noChangeArrowheads="1"/>
            </p:cNvSpPr>
            <p:nvPr/>
          </p:nvSpPr>
          <p:spPr bwMode="auto">
            <a:xfrm>
              <a:off x="2112" y="3293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3008" y="1977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Line 24"/>
          <p:cNvSpPr>
            <a:spLocks noChangeShapeType="1"/>
          </p:cNvSpPr>
          <p:nvPr/>
        </p:nvSpPr>
        <p:spPr bwMode="auto">
          <a:xfrm flipV="1">
            <a:off x="1828800" y="1524000"/>
            <a:ext cx="762000" cy="4422775"/>
          </a:xfrm>
          <a:prstGeom prst="line">
            <a:avLst/>
          </a:prstGeom>
          <a:noFill/>
          <a:ln w="762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3048000" y="1633537"/>
            <a:ext cx="762000" cy="4422775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 flipV="1">
            <a:off x="2438400" y="1536700"/>
            <a:ext cx="762000" cy="4422775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ln>
                <a:solidFill>
                  <a:srgbClr val="000000"/>
                </a:solidFill>
              </a:ln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0" y="1600199"/>
            <a:ext cx="2057400" cy="4495801"/>
            <a:chOff x="1828800" y="1600199"/>
            <a:chExt cx="2057400" cy="4495801"/>
          </a:xfrm>
        </p:grpSpPr>
        <p:sp>
          <p:nvSpPr>
            <p:cNvPr id="70" name="Line 30"/>
            <p:cNvSpPr>
              <a:spLocks noChangeShapeType="1"/>
            </p:cNvSpPr>
            <p:nvPr/>
          </p:nvSpPr>
          <p:spPr bwMode="auto">
            <a:xfrm flipV="1">
              <a:off x="2743200" y="1600199"/>
              <a:ext cx="228600" cy="441960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 flipV="1">
              <a:off x="2209800" y="1600200"/>
              <a:ext cx="1295400" cy="434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72" name="Line 30"/>
            <p:cNvSpPr>
              <a:spLocks noChangeShapeType="1"/>
            </p:cNvSpPr>
            <p:nvPr/>
          </p:nvSpPr>
          <p:spPr bwMode="auto">
            <a:xfrm flipH="1" flipV="1">
              <a:off x="2209800" y="1600200"/>
              <a:ext cx="609600" cy="441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73" name="Line 30"/>
            <p:cNvSpPr>
              <a:spLocks noChangeShapeType="1"/>
            </p:cNvSpPr>
            <p:nvPr/>
          </p:nvSpPr>
          <p:spPr bwMode="auto">
            <a:xfrm flipV="1">
              <a:off x="1828800" y="1600200"/>
              <a:ext cx="2057400" cy="441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74" name="Line 30"/>
            <p:cNvSpPr>
              <a:spLocks noChangeShapeType="1"/>
            </p:cNvSpPr>
            <p:nvPr/>
          </p:nvSpPr>
          <p:spPr bwMode="auto">
            <a:xfrm flipV="1">
              <a:off x="2209800" y="1600200"/>
              <a:ext cx="685800" cy="4495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n>
                  <a:solidFill>
                    <a:srgbClr val="000000"/>
                  </a:solidFill>
                </a:ln>
              </a:endParaRPr>
            </a:p>
          </p:txBody>
        </p:sp>
      </p:grp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" y="2438400"/>
            <a:ext cx="2198688" cy="2895600"/>
            <a:chOff x="480" y="1488"/>
            <a:chExt cx="1632" cy="2064"/>
          </a:xfrm>
        </p:grpSpPr>
        <p:sp>
          <p:nvSpPr>
            <p:cNvPr id="919556" name="AutoShape 4"/>
            <p:cNvSpPr>
              <a:spLocks noChangeArrowheads="1"/>
            </p:cNvSpPr>
            <p:nvPr/>
          </p:nvSpPr>
          <p:spPr bwMode="auto">
            <a:xfrm>
              <a:off x="1536" y="148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57" name="AutoShape 5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58" name="AutoShape 6"/>
            <p:cNvSpPr>
              <a:spLocks noChangeArrowheads="1"/>
            </p:cNvSpPr>
            <p:nvPr/>
          </p:nvSpPr>
          <p:spPr bwMode="auto">
            <a:xfrm>
              <a:off x="1008" y="244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59" name="AutoShape 7"/>
            <p:cNvSpPr>
              <a:spLocks noChangeArrowheads="1"/>
            </p:cNvSpPr>
            <p:nvPr/>
          </p:nvSpPr>
          <p:spPr bwMode="auto">
            <a:xfrm>
              <a:off x="1152" y="3264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60" name="AutoShape 8"/>
            <p:cNvSpPr>
              <a:spLocks noChangeArrowheads="1"/>
            </p:cNvSpPr>
            <p:nvPr/>
          </p:nvSpPr>
          <p:spPr bwMode="auto">
            <a:xfrm>
              <a:off x="576" y="316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61" name="AutoShape 9"/>
            <p:cNvSpPr>
              <a:spLocks noChangeArrowheads="1"/>
            </p:cNvSpPr>
            <p:nvPr/>
          </p:nvSpPr>
          <p:spPr bwMode="auto">
            <a:xfrm>
              <a:off x="1968" y="196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62" name="AutoShape 10"/>
            <p:cNvSpPr>
              <a:spLocks noChangeArrowheads="1"/>
            </p:cNvSpPr>
            <p:nvPr/>
          </p:nvSpPr>
          <p:spPr bwMode="auto">
            <a:xfrm>
              <a:off x="1440" y="340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63" name="AutoShape 11"/>
            <p:cNvSpPr>
              <a:spLocks noChangeArrowheads="1"/>
            </p:cNvSpPr>
            <p:nvPr/>
          </p:nvSpPr>
          <p:spPr bwMode="auto">
            <a:xfrm>
              <a:off x="1776" y="3072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64" name="AutoShape 12"/>
            <p:cNvSpPr>
              <a:spLocks noChangeArrowheads="1"/>
            </p:cNvSpPr>
            <p:nvPr/>
          </p:nvSpPr>
          <p:spPr bwMode="auto">
            <a:xfrm>
              <a:off x="864" y="172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65" name="AutoShape 13"/>
            <p:cNvSpPr>
              <a:spLocks noChangeArrowheads="1"/>
            </p:cNvSpPr>
            <p:nvPr/>
          </p:nvSpPr>
          <p:spPr bwMode="auto">
            <a:xfrm>
              <a:off x="480" y="2400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352800" y="2868613"/>
            <a:ext cx="1616075" cy="2425700"/>
            <a:chOff x="2112" y="1807"/>
            <a:chExt cx="1018" cy="1528"/>
          </a:xfrm>
        </p:grpSpPr>
        <p:sp>
          <p:nvSpPr>
            <p:cNvPr id="919567" name="Rectangle 15"/>
            <p:cNvSpPr>
              <a:spLocks noChangeArrowheads="1"/>
            </p:cNvSpPr>
            <p:nvPr/>
          </p:nvSpPr>
          <p:spPr bwMode="auto">
            <a:xfrm>
              <a:off x="2519" y="1807"/>
              <a:ext cx="122" cy="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68" name="Rectangle 16"/>
            <p:cNvSpPr>
              <a:spLocks noChangeArrowheads="1"/>
            </p:cNvSpPr>
            <p:nvPr/>
          </p:nvSpPr>
          <p:spPr bwMode="auto">
            <a:xfrm>
              <a:off x="2153" y="2529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69" name="Rectangle 17"/>
            <p:cNvSpPr>
              <a:spLocks noChangeArrowheads="1"/>
            </p:cNvSpPr>
            <p:nvPr/>
          </p:nvSpPr>
          <p:spPr bwMode="auto">
            <a:xfrm>
              <a:off x="2764" y="2274"/>
              <a:ext cx="122" cy="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70" name="Rectangle 18"/>
            <p:cNvSpPr>
              <a:spLocks noChangeArrowheads="1"/>
            </p:cNvSpPr>
            <p:nvPr/>
          </p:nvSpPr>
          <p:spPr bwMode="auto">
            <a:xfrm>
              <a:off x="2682" y="2783"/>
              <a:ext cx="122" cy="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71" name="Rectangle 19"/>
            <p:cNvSpPr>
              <a:spLocks noChangeArrowheads="1"/>
            </p:cNvSpPr>
            <p:nvPr/>
          </p:nvSpPr>
          <p:spPr bwMode="auto">
            <a:xfrm>
              <a:off x="2397" y="3123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72" name="Rectangle 20"/>
            <p:cNvSpPr>
              <a:spLocks noChangeArrowheads="1"/>
            </p:cNvSpPr>
            <p:nvPr/>
          </p:nvSpPr>
          <p:spPr bwMode="auto">
            <a:xfrm>
              <a:off x="2519" y="3293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73" name="Rectangle 21"/>
            <p:cNvSpPr>
              <a:spLocks noChangeArrowheads="1"/>
            </p:cNvSpPr>
            <p:nvPr/>
          </p:nvSpPr>
          <p:spPr bwMode="auto">
            <a:xfrm>
              <a:off x="2112" y="3293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74" name="Rectangle 22"/>
            <p:cNvSpPr>
              <a:spLocks noChangeArrowheads="1"/>
            </p:cNvSpPr>
            <p:nvPr/>
          </p:nvSpPr>
          <p:spPr bwMode="auto">
            <a:xfrm>
              <a:off x="3008" y="1977"/>
              <a:ext cx="12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828800" y="1333500"/>
            <a:ext cx="762000" cy="4613275"/>
            <a:chOff x="1152" y="840"/>
            <a:chExt cx="480" cy="2906"/>
          </a:xfrm>
        </p:grpSpPr>
        <p:sp>
          <p:nvSpPr>
            <p:cNvPr id="919576" name="Line 24"/>
            <p:cNvSpPr>
              <a:spLocks noChangeShapeType="1"/>
            </p:cNvSpPr>
            <p:nvPr/>
          </p:nvSpPr>
          <p:spPr bwMode="auto">
            <a:xfrm flipV="1">
              <a:off x="1152" y="960"/>
              <a:ext cx="480" cy="278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9577" name="Text Box 25"/>
            <p:cNvSpPr txBox="1">
              <a:spLocks noChangeArrowheads="1"/>
            </p:cNvSpPr>
            <p:nvPr/>
          </p:nvSpPr>
          <p:spPr bwMode="auto">
            <a:xfrm rot="-47974438">
              <a:off x="1014" y="1185"/>
              <a:ext cx="9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w</a:t>
              </a:r>
              <a:r>
                <a:rPr lang="en-US"/>
                <a:t>.</a:t>
              </a:r>
              <a:r>
                <a:rPr lang="en-US" b="1"/>
                <a:t>x</a:t>
              </a:r>
              <a:r>
                <a:rPr lang="en-US"/>
                <a:t> + b = +1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048000" y="1524000"/>
            <a:ext cx="762000" cy="4532313"/>
            <a:chOff x="1920" y="960"/>
            <a:chExt cx="480" cy="2855"/>
          </a:xfrm>
        </p:grpSpPr>
        <p:sp>
          <p:nvSpPr>
            <p:cNvPr id="919579" name="Line 27"/>
            <p:cNvSpPr>
              <a:spLocks noChangeShapeType="1"/>
            </p:cNvSpPr>
            <p:nvPr/>
          </p:nvSpPr>
          <p:spPr bwMode="auto">
            <a:xfrm flipV="1">
              <a:off x="1920" y="1029"/>
              <a:ext cx="480" cy="278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9580" name="Text Box 28"/>
            <p:cNvSpPr txBox="1">
              <a:spLocks noChangeArrowheads="1"/>
            </p:cNvSpPr>
            <p:nvPr/>
          </p:nvSpPr>
          <p:spPr bwMode="auto">
            <a:xfrm rot="-47974438">
              <a:off x="1783" y="1286"/>
              <a:ext cx="8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w</a:t>
              </a:r>
              <a:r>
                <a:rPr lang="en-US"/>
                <a:t>.</a:t>
              </a:r>
              <a:r>
                <a:rPr lang="en-US" b="1"/>
                <a:t>x</a:t>
              </a:r>
              <a:r>
                <a:rPr lang="en-US"/>
                <a:t> + b = -1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438400" y="1501775"/>
            <a:ext cx="762000" cy="4457700"/>
            <a:chOff x="1680" y="1034"/>
            <a:chExt cx="480" cy="2808"/>
          </a:xfrm>
        </p:grpSpPr>
        <p:sp>
          <p:nvSpPr>
            <p:cNvPr id="919582" name="Line 30"/>
            <p:cNvSpPr>
              <a:spLocks noChangeShapeType="1"/>
            </p:cNvSpPr>
            <p:nvPr/>
          </p:nvSpPr>
          <p:spPr bwMode="auto">
            <a:xfrm flipV="1">
              <a:off x="1680" y="1056"/>
              <a:ext cx="480" cy="278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9583" name="Text Box 31"/>
            <p:cNvSpPr txBox="1">
              <a:spLocks noChangeArrowheads="1"/>
            </p:cNvSpPr>
            <p:nvPr/>
          </p:nvSpPr>
          <p:spPr bwMode="auto">
            <a:xfrm rot="-47974438">
              <a:off x="1563" y="1336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w</a:t>
              </a:r>
              <a:r>
                <a:rPr lang="en-US"/>
                <a:t>.</a:t>
              </a:r>
              <a:r>
                <a:rPr lang="en-US" b="1"/>
                <a:t>x</a:t>
              </a:r>
              <a:r>
                <a:rPr lang="en-US"/>
                <a:t> + b = 0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446213" y="6019800"/>
            <a:ext cx="1812925" cy="698500"/>
            <a:chOff x="911" y="3792"/>
            <a:chExt cx="1142" cy="440"/>
          </a:xfrm>
        </p:grpSpPr>
        <p:sp>
          <p:nvSpPr>
            <p:cNvPr id="919585" name="AutoShape 33"/>
            <p:cNvSpPr>
              <a:spLocks/>
            </p:cNvSpPr>
            <p:nvPr/>
          </p:nvSpPr>
          <p:spPr bwMode="auto">
            <a:xfrm rot="5918228">
              <a:off x="1431" y="3492"/>
              <a:ext cx="192" cy="792"/>
            </a:xfrm>
            <a:prstGeom prst="rightBrace">
              <a:avLst>
                <a:gd name="adj1" fmla="val 3437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9586" name="Text Box 34"/>
            <p:cNvSpPr txBox="1">
              <a:spLocks noChangeArrowheads="1"/>
            </p:cNvSpPr>
            <p:nvPr/>
          </p:nvSpPr>
          <p:spPr bwMode="auto">
            <a:xfrm rot="461436">
              <a:off x="911" y="3905"/>
              <a:ext cx="114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/>
                <a:t>margin </a:t>
              </a:r>
              <a:r>
                <a:rPr lang="en-US" sz="2800"/>
                <a:t>2</a:t>
              </a:r>
              <a:r>
                <a:rPr lang="en-US" sz="2800" b="1">
                  <a:latin typeface="Symbol" pitchFamily="18" charset="2"/>
                  <a:sym typeface="Symbol" pitchFamily="18" charset="2"/>
                </a:rPr>
                <a:t>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200400" y="4495800"/>
            <a:ext cx="574675" cy="579438"/>
            <a:chOff x="2016" y="2832"/>
            <a:chExt cx="362" cy="365"/>
          </a:xfrm>
        </p:grpSpPr>
        <p:sp>
          <p:nvSpPr>
            <p:cNvPr id="919588" name="Text Box 36"/>
            <p:cNvSpPr txBox="1">
              <a:spLocks noChangeArrowheads="1"/>
            </p:cNvSpPr>
            <p:nvPr/>
          </p:nvSpPr>
          <p:spPr bwMode="auto">
            <a:xfrm>
              <a:off x="2064" y="2832"/>
              <a:ext cx="3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x</a:t>
              </a:r>
              <a:r>
                <a:rPr lang="en-US" sz="3200" b="1" baseline="30000"/>
                <a:t>-</a:t>
              </a:r>
              <a:endParaRPr lang="en-US" sz="3200" b="1"/>
            </a:p>
          </p:txBody>
        </p:sp>
        <p:sp>
          <p:nvSpPr>
            <p:cNvPr id="919589" name="Oval 37"/>
            <p:cNvSpPr>
              <a:spLocks noChangeArrowheads="1"/>
            </p:cNvSpPr>
            <p:nvPr/>
          </p:nvSpPr>
          <p:spPr bwMode="auto">
            <a:xfrm>
              <a:off x="2016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1568450" y="4144963"/>
            <a:ext cx="565150" cy="579437"/>
            <a:chOff x="988" y="2611"/>
            <a:chExt cx="356" cy="365"/>
          </a:xfrm>
        </p:grpSpPr>
        <p:sp>
          <p:nvSpPr>
            <p:cNvPr id="919591" name="Text Box 39"/>
            <p:cNvSpPr txBox="1">
              <a:spLocks noChangeArrowheads="1"/>
            </p:cNvSpPr>
            <p:nvPr/>
          </p:nvSpPr>
          <p:spPr bwMode="auto">
            <a:xfrm>
              <a:off x="988" y="2611"/>
              <a:ext cx="3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/>
                <a:t>x</a:t>
              </a:r>
              <a:r>
                <a:rPr lang="en-US" sz="3200" b="1" baseline="30000"/>
                <a:t>+</a:t>
              </a:r>
              <a:endParaRPr lang="en-US" sz="3200" b="1"/>
            </a:p>
          </p:txBody>
        </p:sp>
        <p:sp>
          <p:nvSpPr>
            <p:cNvPr id="919592" name="Oval 40"/>
            <p:cNvSpPr>
              <a:spLocks noChangeArrowheads="1"/>
            </p:cNvSpPr>
            <p:nvPr/>
          </p:nvSpPr>
          <p:spPr bwMode="auto">
            <a:xfrm>
              <a:off x="1248" y="283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9593" name="Line 41"/>
          <p:cNvSpPr>
            <a:spLocks noChangeShapeType="1"/>
          </p:cNvSpPr>
          <p:nvPr/>
        </p:nvSpPr>
        <p:spPr bwMode="auto">
          <a:xfrm>
            <a:off x="2105025" y="4572000"/>
            <a:ext cx="1143000" cy="2286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19594" name="Picture 4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0" y="1320800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9595" name="Picture 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2057400"/>
            <a:ext cx="332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9596" name="Picture 4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70613" y="5794375"/>
            <a:ext cx="183197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9597" name="Picture 4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37275" y="4694238"/>
            <a:ext cx="178752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9598" name="Picture 4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2819400"/>
            <a:ext cx="493395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</a:t>
            </a:r>
            <a:endParaRPr lang="en-US" dirty="0"/>
          </a:p>
        </p:txBody>
      </p:sp>
      <p:sp>
        <p:nvSpPr>
          <p:cNvPr id="49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3519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5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534400" cy="1371600"/>
          </a:xfrm>
        </p:spPr>
        <p:txBody>
          <a:bodyPr/>
          <a:lstStyle/>
          <a:p>
            <a:r>
              <a:rPr lang="en-US"/>
              <a:t>Support vector machines (SVMs)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600200"/>
            <a:ext cx="3733800" cy="4067175"/>
            <a:chOff x="96" y="1008"/>
            <a:chExt cx="2352" cy="256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6" y="1580"/>
              <a:ext cx="1058" cy="1287"/>
              <a:chOff x="480" y="1488"/>
              <a:chExt cx="1632" cy="2064"/>
            </a:xfrm>
          </p:grpSpPr>
          <p:sp>
            <p:nvSpPr>
              <p:cNvPr id="923653" name="AutoShape 5"/>
              <p:cNvSpPr>
                <a:spLocks noChangeArrowheads="1"/>
              </p:cNvSpPr>
              <p:nvPr/>
            </p:nvSpPr>
            <p:spPr bwMode="auto">
              <a:xfrm>
                <a:off x="1536" y="1488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54" name="AutoShape 6"/>
              <p:cNvSpPr>
                <a:spLocks noChangeArrowheads="1"/>
              </p:cNvSpPr>
              <p:nvPr/>
            </p:nvSpPr>
            <p:spPr bwMode="auto">
              <a:xfrm>
                <a:off x="1584" y="2256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55" name="AutoShape 7"/>
              <p:cNvSpPr>
                <a:spLocks noChangeArrowheads="1"/>
              </p:cNvSpPr>
              <p:nvPr/>
            </p:nvSpPr>
            <p:spPr bwMode="auto">
              <a:xfrm>
                <a:off x="1008" y="2448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56" name="AutoShape 8"/>
              <p:cNvSpPr>
                <a:spLocks noChangeArrowheads="1"/>
              </p:cNvSpPr>
              <p:nvPr/>
            </p:nvSpPr>
            <p:spPr bwMode="auto">
              <a:xfrm>
                <a:off x="1152" y="3264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57" name="AutoShape 9"/>
              <p:cNvSpPr>
                <a:spLocks noChangeArrowheads="1"/>
              </p:cNvSpPr>
              <p:nvPr/>
            </p:nvSpPr>
            <p:spPr bwMode="auto">
              <a:xfrm>
                <a:off x="576" y="3168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58" name="AutoShape 10"/>
              <p:cNvSpPr>
                <a:spLocks noChangeArrowheads="1"/>
              </p:cNvSpPr>
              <p:nvPr/>
            </p:nvSpPr>
            <p:spPr bwMode="auto">
              <a:xfrm>
                <a:off x="1968" y="1968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59" name="AutoShape 11"/>
              <p:cNvSpPr>
                <a:spLocks noChangeArrowheads="1"/>
              </p:cNvSpPr>
              <p:nvPr/>
            </p:nvSpPr>
            <p:spPr bwMode="auto">
              <a:xfrm>
                <a:off x="1440" y="3408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60" name="AutoShape 12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61" name="AutoShape 13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62" name="AutoShape 14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144"/>
              </a:xfrm>
              <a:prstGeom prst="plus">
                <a:avLst>
                  <a:gd name="adj" fmla="val 406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671" y="1771"/>
              <a:ext cx="777" cy="1079"/>
              <a:chOff x="2112" y="1807"/>
              <a:chExt cx="1018" cy="1528"/>
            </a:xfrm>
          </p:grpSpPr>
          <p:sp>
            <p:nvSpPr>
              <p:cNvPr id="923664" name="Rectangle 16"/>
              <p:cNvSpPr>
                <a:spLocks noChangeArrowheads="1"/>
              </p:cNvSpPr>
              <p:nvPr/>
            </p:nvSpPr>
            <p:spPr bwMode="auto">
              <a:xfrm>
                <a:off x="2519" y="1807"/>
                <a:ext cx="122" cy="4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65" name="Rectangle 17"/>
              <p:cNvSpPr>
                <a:spLocks noChangeArrowheads="1"/>
              </p:cNvSpPr>
              <p:nvPr/>
            </p:nvSpPr>
            <p:spPr bwMode="auto">
              <a:xfrm>
                <a:off x="2153" y="2529"/>
                <a:ext cx="12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66" name="Rectangle 18"/>
              <p:cNvSpPr>
                <a:spLocks noChangeArrowheads="1"/>
              </p:cNvSpPr>
              <p:nvPr/>
            </p:nvSpPr>
            <p:spPr bwMode="auto">
              <a:xfrm>
                <a:off x="2764" y="2274"/>
                <a:ext cx="122" cy="4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67" name="Rectangle 19"/>
              <p:cNvSpPr>
                <a:spLocks noChangeArrowheads="1"/>
              </p:cNvSpPr>
              <p:nvPr/>
            </p:nvSpPr>
            <p:spPr bwMode="auto">
              <a:xfrm>
                <a:off x="2682" y="2783"/>
                <a:ext cx="122" cy="4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68" name="Rectangle 20"/>
              <p:cNvSpPr>
                <a:spLocks noChangeArrowheads="1"/>
              </p:cNvSpPr>
              <p:nvPr/>
            </p:nvSpPr>
            <p:spPr bwMode="auto">
              <a:xfrm>
                <a:off x="2397" y="3123"/>
                <a:ext cx="12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69" name="Rectangle 21"/>
              <p:cNvSpPr>
                <a:spLocks noChangeArrowheads="1"/>
              </p:cNvSpPr>
              <p:nvPr/>
            </p:nvSpPr>
            <p:spPr bwMode="auto">
              <a:xfrm>
                <a:off x="2519" y="3293"/>
                <a:ext cx="12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70" name="Rectangle 22"/>
              <p:cNvSpPr>
                <a:spLocks noChangeArrowheads="1"/>
              </p:cNvSpPr>
              <p:nvPr/>
            </p:nvSpPr>
            <p:spPr bwMode="auto">
              <a:xfrm>
                <a:off x="2112" y="3293"/>
                <a:ext cx="12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71" name="Rectangle 23"/>
              <p:cNvSpPr>
                <a:spLocks noChangeArrowheads="1"/>
              </p:cNvSpPr>
              <p:nvPr/>
            </p:nvSpPr>
            <p:spPr bwMode="auto">
              <a:xfrm>
                <a:off x="3008" y="1977"/>
                <a:ext cx="12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672" name="Line 24"/>
            <p:cNvSpPr>
              <a:spLocks noChangeShapeType="1"/>
            </p:cNvSpPr>
            <p:nvPr/>
          </p:nvSpPr>
          <p:spPr bwMode="auto">
            <a:xfrm flipV="1">
              <a:off x="939" y="1174"/>
              <a:ext cx="366" cy="1966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673" name="Text Box 25"/>
            <p:cNvSpPr txBox="1">
              <a:spLocks noChangeArrowheads="1"/>
            </p:cNvSpPr>
            <p:nvPr/>
          </p:nvSpPr>
          <p:spPr bwMode="auto">
            <a:xfrm rot="-47974438">
              <a:off x="773" y="1283"/>
              <a:ext cx="7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w</a:t>
              </a:r>
              <a:r>
                <a:rPr lang="en-US" sz="1400"/>
                <a:t>.</a:t>
              </a:r>
              <a:r>
                <a:rPr lang="en-US" sz="1400" b="1"/>
                <a:t>x</a:t>
              </a:r>
              <a:r>
                <a:rPr lang="en-US" sz="1400"/>
                <a:t> + b = +1</a:t>
              </a:r>
            </a:p>
          </p:txBody>
        </p:sp>
        <p:sp>
          <p:nvSpPr>
            <p:cNvPr id="923674" name="Line 26"/>
            <p:cNvSpPr>
              <a:spLocks noChangeShapeType="1"/>
            </p:cNvSpPr>
            <p:nvPr/>
          </p:nvSpPr>
          <p:spPr bwMode="auto">
            <a:xfrm flipV="1">
              <a:off x="1525" y="1223"/>
              <a:ext cx="366" cy="196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675" name="Text Box 27"/>
            <p:cNvSpPr txBox="1">
              <a:spLocks noChangeArrowheads="1"/>
            </p:cNvSpPr>
            <p:nvPr/>
          </p:nvSpPr>
          <p:spPr bwMode="auto">
            <a:xfrm rot="-47974438">
              <a:off x="1370" y="1346"/>
              <a:ext cx="7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w</a:t>
              </a:r>
              <a:r>
                <a:rPr lang="en-US" sz="1400"/>
                <a:t>.</a:t>
              </a:r>
              <a:r>
                <a:rPr lang="en-US" sz="1400" b="1"/>
                <a:t>x</a:t>
              </a:r>
              <a:r>
                <a:rPr lang="en-US" sz="1400"/>
                <a:t> + b = -1</a:t>
              </a:r>
            </a:p>
          </p:txBody>
        </p: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1231" y="1067"/>
              <a:ext cx="366" cy="2079"/>
              <a:chOff x="1231" y="1067"/>
              <a:chExt cx="366" cy="2079"/>
            </a:xfrm>
          </p:grpSpPr>
          <p:sp>
            <p:nvSpPr>
              <p:cNvPr id="923677" name="Line 29"/>
              <p:cNvSpPr>
                <a:spLocks noChangeShapeType="1"/>
              </p:cNvSpPr>
              <p:nvPr/>
            </p:nvSpPr>
            <p:spPr bwMode="auto">
              <a:xfrm flipV="1">
                <a:off x="1231" y="1179"/>
                <a:ext cx="366" cy="196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678" name="Text Box 30"/>
              <p:cNvSpPr txBox="1">
                <a:spLocks noChangeArrowheads="1"/>
              </p:cNvSpPr>
              <p:nvPr/>
            </p:nvSpPr>
            <p:spPr bwMode="auto">
              <a:xfrm rot="-47974438">
                <a:off x="1093" y="1309"/>
                <a:ext cx="67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w</a:t>
                </a:r>
                <a:r>
                  <a:rPr lang="en-US" sz="1400"/>
                  <a:t>.</a:t>
                </a:r>
                <a:r>
                  <a:rPr lang="en-US" sz="1400" b="1"/>
                  <a:t>x</a:t>
                </a:r>
                <a:r>
                  <a:rPr lang="en-US" sz="1400"/>
                  <a:t> + b = 0</a:t>
                </a:r>
              </a:p>
            </p:txBody>
          </p:sp>
        </p:grpSp>
        <p:sp>
          <p:nvSpPr>
            <p:cNvPr id="923679" name="AutoShape 31"/>
            <p:cNvSpPr>
              <a:spLocks/>
            </p:cNvSpPr>
            <p:nvPr/>
          </p:nvSpPr>
          <p:spPr bwMode="auto">
            <a:xfrm rot="5918228">
              <a:off x="1157" y="2938"/>
              <a:ext cx="136" cy="605"/>
            </a:xfrm>
            <a:prstGeom prst="rightBrace">
              <a:avLst>
                <a:gd name="adj1" fmla="val 370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80" name="Text Box 32"/>
            <p:cNvSpPr txBox="1">
              <a:spLocks noChangeArrowheads="1"/>
            </p:cNvSpPr>
            <p:nvPr/>
          </p:nvSpPr>
          <p:spPr bwMode="auto">
            <a:xfrm rot="461436">
              <a:off x="736" y="3320"/>
              <a:ext cx="8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margin </a:t>
              </a:r>
              <a:r>
                <a:rPr lang="en-US" sz="2000"/>
                <a:t>2</a:t>
              </a:r>
              <a:r>
                <a:rPr lang="en-US" sz="2000" b="1">
                  <a:latin typeface="Symbol" pitchFamily="18" charset="2"/>
                  <a:sym typeface="Symbol" pitchFamily="18" charset="2"/>
                </a:rPr>
                <a:t></a:t>
              </a:r>
            </a:p>
          </p:txBody>
        </p:sp>
      </p:grpSp>
      <p:sp>
        <p:nvSpPr>
          <p:cNvPr id="923681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4343400" y="2743200"/>
            <a:ext cx="4648200" cy="3581400"/>
          </a:xfrm>
          <a:noFill/>
          <a:ln/>
        </p:spPr>
        <p:txBody>
          <a:bodyPr/>
          <a:lstStyle/>
          <a:p>
            <a:r>
              <a:rPr lang="en-US" sz="2000"/>
              <a:t>Solve efficiently by quadratic programming (QP)</a:t>
            </a:r>
          </a:p>
          <a:p>
            <a:pPr lvl="1"/>
            <a:r>
              <a:rPr lang="en-US" sz="1800"/>
              <a:t>Well-studied solution algorithms</a:t>
            </a:r>
          </a:p>
          <a:p>
            <a:pPr lvl="1"/>
            <a:endParaRPr lang="en-US" sz="1800"/>
          </a:p>
          <a:p>
            <a:pPr lvl="1"/>
            <a:endParaRPr lang="en-US" sz="1800"/>
          </a:p>
          <a:p>
            <a:r>
              <a:rPr lang="en-US" sz="2000"/>
              <a:t>Hyperplane defined by support vectors</a:t>
            </a:r>
          </a:p>
        </p:txBody>
      </p:sp>
      <p:pic>
        <p:nvPicPr>
          <p:cNvPr id="923682" name="Picture 3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1550" y="1519238"/>
            <a:ext cx="3719513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3519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4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8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23B9DE-2A86-43AE-8B07-C612A95921DD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362200"/>
            <a:ext cx="1492250" cy="1981200"/>
            <a:chOff x="480" y="1488"/>
            <a:chExt cx="1632" cy="2064"/>
          </a:xfrm>
        </p:grpSpPr>
        <p:sp>
          <p:nvSpPr>
            <p:cNvPr id="926724" name="AutoShape 4"/>
            <p:cNvSpPr>
              <a:spLocks noChangeArrowheads="1"/>
            </p:cNvSpPr>
            <p:nvPr/>
          </p:nvSpPr>
          <p:spPr bwMode="auto">
            <a:xfrm>
              <a:off x="1536" y="148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25" name="AutoShape 5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26" name="AutoShape 6"/>
            <p:cNvSpPr>
              <a:spLocks noChangeArrowheads="1"/>
            </p:cNvSpPr>
            <p:nvPr/>
          </p:nvSpPr>
          <p:spPr bwMode="auto">
            <a:xfrm>
              <a:off x="1008" y="244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27" name="AutoShape 7"/>
            <p:cNvSpPr>
              <a:spLocks noChangeArrowheads="1"/>
            </p:cNvSpPr>
            <p:nvPr/>
          </p:nvSpPr>
          <p:spPr bwMode="auto">
            <a:xfrm>
              <a:off x="1152" y="3264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28" name="AutoShape 8"/>
            <p:cNvSpPr>
              <a:spLocks noChangeArrowheads="1"/>
            </p:cNvSpPr>
            <p:nvPr/>
          </p:nvSpPr>
          <p:spPr bwMode="auto">
            <a:xfrm>
              <a:off x="576" y="316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29" name="AutoShape 9"/>
            <p:cNvSpPr>
              <a:spLocks noChangeArrowheads="1"/>
            </p:cNvSpPr>
            <p:nvPr/>
          </p:nvSpPr>
          <p:spPr bwMode="auto">
            <a:xfrm>
              <a:off x="1968" y="196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30" name="AutoShape 10"/>
            <p:cNvSpPr>
              <a:spLocks noChangeArrowheads="1"/>
            </p:cNvSpPr>
            <p:nvPr/>
          </p:nvSpPr>
          <p:spPr bwMode="auto">
            <a:xfrm>
              <a:off x="1440" y="340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31" name="AutoShape 11"/>
            <p:cNvSpPr>
              <a:spLocks noChangeArrowheads="1"/>
            </p:cNvSpPr>
            <p:nvPr/>
          </p:nvSpPr>
          <p:spPr bwMode="auto">
            <a:xfrm>
              <a:off x="1776" y="3072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32" name="AutoShape 12"/>
            <p:cNvSpPr>
              <a:spLocks noChangeArrowheads="1"/>
            </p:cNvSpPr>
            <p:nvPr/>
          </p:nvSpPr>
          <p:spPr bwMode="auto">
            <a:xfrm>
              <a:off x="864" y="1728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33" name="AutoShape 13"/>
            <p:cNvSpPr>
              <a:spLocks noChangeArrowheads="1"/>
            </p:cNvSpPr>
            <p:nvPr/>
          </p:nvSpPr>
          <p:spPr bwMode="auto">
            <a:xfrm>
              <a:off x="480" y="2400"/>
              <a:ext cx="144" cy="144"/>
            </a:xfrm>
            <a:prstGeom prst="plus">
              <a:avLst>
                <a:gd name="adj" fmla="val 40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09800" y="2590800"/>
            <a:ext cx="1447800" cy="1797050"/>
            <a:chOff x="2544" y="1632"/>
            <a:chExt cx="1584" cy="1872"/>
          </a:xfrm>
        </p:grpSpPr>
        <p:sp>
          <p:nvSpPr>
            <p:cNvPr id="926735" name="Rectangle 15"/>
            <p:cNvSpPr>
              <a:spLocks noChangeArrowheads="1"/>
            </p:cNvSpPr>
            <p:nvPr/>
          </p:nvSpPr>
          <p:spPr bwMode="auto">
            <a:xfrm>
              <a:off x="3024" y="1776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36" name="Rectangle 16"/>
            <p:cNvSpPr>
              <a:spLocks noChangeArrowheads="1"/>
            </p:cNvSpPr>
            <p:nvPr/>
          </p:nvSpPr>
          <p:spPr bwMode="auto">
            <a:xfrm>
              <a:off x="2592" y="2592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37" name="Rectangle 17"/>
            <p:cNvSpPr>
              <a:spLocks noChangeArrowheads="1"/>
            </p:cNvSpPr>
            <p:nvPr/>
          </p:nvSpPr>
          <p:spPr bwMode="auto">
            <a:xfrm>
              <a:off x="3984" y="1632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38" name="Rectangle 18"/>
            <p:cNvSpPr>
              <a:spLocks noChangeArrowheads="1"/>
            </p:cNvSpPr>
            <p:nvPr/>
          </p:nvSpPr>
          <p:spPr bwMode="auto">
            <a:xfrm>
              <a:off x="3312" y="2304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39" name="Rectangle 19"/>
            <p:cNvSpPr>
              <a:spLocks noChangeArrowheads="1"/>
            </p:cNvSpPr>
            <p:nvPr/>
          </p:nvSpPr>
          <p:spPr bwMode="auto">
            <a:xfrm>
              <a:off x="3648" y="2784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40" name="Rectangle 20"/>
            <p:cNvSpPr>
              <a:spLocks noChangeArrowheads="1"/>
            </p:cNvSpPr>
            <p:nvPr/>
          </p:nvSpPr>
          <p:spPr bwMode="auto">
            <a:xfrm>
              <a:off x="3216" y="2880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41" name="Rectangle 21"/>
            <p:cNvSpPr>
              <a:spLocks noChangeArrowheads="1"/>
            </p:cNvSpPr>
            <p:nvPr/>
          </p:nvSpPr>
          <p:spPr bwMode="auto">
            <a:xfrm>
              <a:off x="2880" y="3264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42" name="Rectangle 22"/>
            <p:cNvSpPr>
              <a:spLocks noChangeArrowheads="1"/>
            </p:cNvSpPr>
            <p:nvPr/>
          </p:nvSpPr>
          <p:spPr bwMode="auto">
            <a:xfrm>
              <a:off x="3024" y="3456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43" name="Rectangle 23"/>
            <p:cNvSpPr>
              <a:spLocks noChangeArrowheads="1"/>
            </p:cNvSpPr>
            <p:nvPr/>
          </p:nvSpPr>
          <p:spPr bwMode="auto">
            <a:xfrm>
              <a:off x="2544" y="3456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44" name="Rectangle 24"/>
            <p:cNvSpPr>
              <a:spLocks noChangeArrowheads="1"/>
            </p:cNvSpPr>
            <p:nvPr/>
          </p:nvSpPr>
          <p:spPr bwMode="auto">
            <a:xfrm>
              <a:off x="3648" y="3312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45" name="Rectangle 25"/>
            <p:cNvSpPr>
              <a:spLocks noChangeArrowheads="1"/>
            </p:cNvSpPr>
            <p:nvPr/>
          </p:nvSpPr>
          <p:spPr bwMode="auto">
            <a:xfrm>
              <a:off x="3840" y="2256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46" name="Rectangle 26"/>
            <p:cNvSpPr>
              <a:spLocks noChangeArrowheads="1"/>
            </p:cNvSpPr>
            <p:nvPr/>
          </p:nvSpPr>
          <p:spPr bwMode="auto">
            <a:xfrm>
              <a:off x="3600" y="1968"/>
              <a:ext cx="144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What if the data is </a:t>
            </a:r>
            <a:r>
              <a:rPr lang="en-US" sz="3600" dirty="0" smtClean="0"/>
              <a:t>not </a:t>
            </a:r>
            <a:r>
              <a:rPr lang="en-US" sz="3600" dirty="0"/>
              <a:t>linearly separable?</a:t>
            </a:r>
          </a:p>
        </p:txBody>
      </p:sp>
      <p:sp>
        <p:nvSpPr>
          <p:cNvPr id="30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1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1" name="AutoShape 3"/>
          <p:cNvSpPr>
            <a:spLocks noChangeArrowheads="1"/>
          </p:cNvSpPr>
          <p:nvPr/>
        </p:nvSpPr>
        <p:spPr bwMode="auto">
          <a:xfrm>
            <a:off x="1270000" y="2362200"/>
            <a:ext cx="131763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72" name="AutoShape 4"/>
          <p:cNvSpPr>
            <a:spLocks noChangeArrowheads="1"/>
          </p:cNvSpPr>
          <p:nvPr/>
        </p:nvSpPr>
        <p:spPr bwMode="auto">
          <a:xfrm>
            <a:off x="1314450" y="3098800"/>
            <a:ext cx="131763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73" name="AutoShape 5"/>
          <p:cNvSpPr>
            <a:spLocks noChangeArrowheads="1"/>
          </p:cNvSpPr>
          <p:nvPr/>
        </p:nvSpPr>
        <p:spPr bwMode="auto">
          <a:xfrm>
            <a:off x="787400" y="3282950"/>
            <a:ext cx="131763" cy="139700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74" name="AutoShape 6"/>
          <p:cNvSpPr>
            <a:spLocks noChangeArrowheads="1"/>
          </p:cNvSpPr>
          <p:nvPr/>
        </p:nvSpPr>
        <p:spPr bwMode="auto">
          <a:xfrm>
            <a:off x="919163" y="4067175"/>
            <a:ext cx="131762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75" name="AutoShape 7"/>
          <p:cNvSpPr>
            <a:spLocks noChangeArrowheads="1"/>
          </p:cNvSpPr>
          <p:nvPr/>
        </p:nvSpPr>
        <p:spPr bwMode="auto">
          <a:xfrm>
            <a:off x="392113" y="3975100"/>
            <a:ext cx="131762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76" name="AutoShape 8"/>
          <p:cNvSpPr>
            <a:spLocks noChangeArrowheads="1"/>
          </p:cNvSpPr>
          <p:nvPr/>
        </p:nvSpPr>
        <p:spPr bwMode="auto">
          <a:xfrm>
            <a:off x="1665288" y="2822575"/>
            <a:ext cx="131762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77" name="AutoShape 9"/>
          <p:cNvSpPr>
            <a:spLocks noChangeArrowheads="1"/>
          </p:cNvSpPr>
          <p:nvPr/>
        </p:nvSpPr>
        <p:spPr bwMode="auto">
          <a:xfrm>
            <a:off x="1182688" y="4205288"/>
            <a:ext cx="131762" cy="138112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78" name="AutoShape 10"/>
          <p:cNvSpPr>
            <a:spLocks noChangeArrowheads="1"/>
          </p:cNvSpPr>
          <p:nvPr/>
        </p:nvSpPr>
        <p:spPr bwMode="auto">
          <a:xfrm>
            <a:off x="1489075" y="3883025"/>
            <a:ext cx="131763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79" name="AutoShape 11"/>
          <p:cNvSpPr>
            <a:spLocks noChangeArrowheads="1"/>
          </p:cNvSpPr>
          <p:nvPr/>
        </p:nvSpPr>
        <p:spPr bwMode="auto">
          <a:xfrm>
            <a:off x="655638" y="2592388"/>
            <a:ext cx="131762" cy="138112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0" name="AutoShape 12"/>
          <p:cNvSpPr>
            <a:spLocks noChangeArrowheads="1"/>
          </p:cNvSpPr>
          <p:nvPr/>
        </p:nvSpPr>
        <p:spPr bwMode="auto">
          <a:xfrm>
            <a:off x="304800" y="3236913"/>
            <a:ext cx="131763" cy="139700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1" name="Rectangle 13"/>
          <p:cNvSpPr>
            <a:spLocks noChangeArrowheads="1"/>
          </p:cNvSpPr>
          <p:nvPr/>
        </p:nvSpPr>
        <p:spPr bwMode="auto">
          <a:xfrm>
            <a:off x="2647950" y="2728913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2" name="Rectangle 14"/>
          <p:cNvSpPr>
            <a:spLocks noChangeArrowheads="1"/>
          </p:cNvSpPr>
          <p:nvPr/>
        </p:nvSpPr>
        <p:spPr bwMode="auto">
          <a:xfrm>
            <a:off x="2254250" y="3513138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3" name="Rectangle 15"/>
          <p:cNvSpPr>
            <a:spLocks noChangeArrowheads="1"/>
          </p:cNvSpPr>
          <p:nvPr/>
        </p:nvSpPr>
        <p:spPr bwMode="auto">
          <a:xfrm>
            <a:off x="3525838" y="2590800"/>
            <a:ext cx="131762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4" name="Rectangle 16"/>
          <p:cNvSpPr>
            <a:spLocks noChangeArrowheads="1"/>
          </p:cNvSpPr>
          <p:nvPr/>
        </p:nvSpPr>
        <p:spPr bwMode="auto">
          <a:xfrm>
            <a:off x="2911475" y="3235325"/>
            <a:ext cx="131763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5" name="Rectangle 17"/>
          <p:cNvSpPr>
            <a:spLocks noChangeArrowheads="1"/>
          </p:cNvSpPr>
          <p:nvPr/>
        </p:nvSpPr>
        <p:spPr bwMode="auto">
          <a:xfrm>
            <a:off x="3219450" y="3697288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6" name="Rectangle 18"/>
          <p:cNvSpPr>
            <a:spLocks noChangeArrowheads="1"/>
          </p:cNvSpPr>
          <p:nvPr/>
        </p:nvSpPr>
        <p:spPr bwMode="auto">
          <a:xfrm>
            <a:off x="2824163" y="3789363"/>
            <a:ext cx="131762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7" name="Rectangle 19"/>
          <p:cNvSpPr>
            <a:spLocks noChangeArrowheads="1"/>
          </p:cNvSpPr>
          <p:nvPr/>
        </p:nvSpPr>
        <p:spPr bwMode="auto">
          <a:xfrm>
            <a:off x="2516188" y="4157663"/>
            <a:ext cx="131762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8" name="Rectangle 20"/>
          <p:cNvSpPr>
            <a:spLocks noChangeArrowheads="1"/>
          </p:cNvSpPr>
          <p:nvPr/>
        </p:nvSpPr>
        <p:spPr bwMode="auto">
          <a:xfrm>
            <a:off x="2647950" y="4341813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89" name="Rectangle 21"/>
          <p:cNvSpPr>
            <a:spLocks noChangeArrowheads="1"/>
          </p:cNvSpPr>
          <p:nvPr/>
        </p:nvSpPr>
        <p:spPr bwMode="auto">
          <a:xfrm>
            <a:off x="2209800" y="4341813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90" name="Rectangle 22"/>
          <p:cNvSpPr>
            <a:spLocks noChangeArrowheads="1"/>
          </p:cNvSpPr>
          <p:nvPr/>
        </p:nvSpPr>
        <p:spPr bwMode="auto">
          <a:xfrm>
            <a:off x="3219450" y="4203700"/>
            <a:ext cx="131763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91" name="Rectangle 23"/>
          <p:cNvSpPr>
            <a:spLocks noChangeArrowheads="1"/>
          </p:cNvSpPr>
          <p:nvPr/>
        </p:nvSpPr>
        <p:spPr bwMode="auto">
          <a:xfrm>
            <a:off x="3394075" y="3189288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92" name="Rectangle 24"/>
          <p:cNvSpPr>
            <a:spLocks noChangeArrowheads="1"/>
          </p:cNvSpPr>
          <p:nvPr/>
        </p:nvSpPr>
        <p:spPr bwMode="auto">
          <a:xfrm>
            <a:off x="3175000" y="2913063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93" name="AutoShape 25"/>
          <p:cNvSpPr>
            <a:spLocks noChangeArrowheads="1"/>
          </p:cNvSpPr>
          <p:nvPr/>
        </p:nvSpPr>
        <p:spPr bwMode="auto">
          <a:xfrm>
            <a:off x="2535238" y="3276600"/>
            <a:ext cx="131762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94" name="AutoShape 26"/>
          <p:cNvSpPr>
            <a:spLocks noChangeArrowheads="1"/>
          </p:cNvSpPr>
          <p:nvPr/>
        </p:nvSpPr>
        <p:spPr bwMode="auto">
          <a:xfrm>
            <a:off x="2403475" y="4662488"/>
            <a:ext cx="131763" cy="138112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95" name="Rectangle 27"/>
          <p:cNvSpPr>
            <a:spLocks noChangeArrowheads="1"/>
          </p:cNvSpPr>
          <p:nvPr/>
        </p:nvSpPr>
        <p:spPr bwMode="auto">
          <a:xfrm>
            <a:off x="914400" y="3657600"/>
            <a:ext cx="131763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96" name="Rectangle 28"/>
          <p:cNvSpPr>
            <a:spLocks noChangeArrowheads="1"/>
          </p:cNvSpPr>
          <p:nvPr/>
        </p:nvSpPr>
        <p:spPr bwMode="auto">
          <a:xfrm>
            <a:off x="1524000" y="2209800"/>
            <a:ext cx="131763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97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4191000" y="2590800"/>
            <a:ext cx="4648200" cy="4267200"/>
          </a:xfrm>
          <a:noFill/>
          <a:ln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Minimize </a:t>
            </a:r>
            <a:r>
              <a:rPr lang="en-US" sz="2000" b="1" dirty="0" err="1"/>
              <a:t>w.w</a:t>
            </a:r>
            <a:r>
              <a:rPr lang="en-US" sz="2000" dirty="0"/>
              <a:t> and number of training mistakes</a:t>
            </a:r>
          </a:p>
          <a:p>
            <a:pPr lvl="1"/>
            <a:r>
              <a:rPr lang="en-US" sz="1800" dirty="0" smtClean="0"/>
              <a:t>0</a:t>
            </a:r>
            <a:r>
              <a:rPr lang="en-US" sz="1800" dirty="0"/>
              <a:t>/1 loss</a:t>
            </a:r>
          </a:p>
          <a:p>
            <a:pPr lvl="1"/>
            <a:r>
              <a:rPr lang="en-US" sz="1800" dirty="0"/>
              <a:t>Slack penalty </a:t>
            </a:r>
            <a:r>
              <a:rPr lang="en-US" sz="1800" i="1" dirty="0"/>
              <a:t>C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Not QP anymore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Also doesn’t distinguish near misses and really bad mistakes</a:t>
            </a:r>
          </a:p>
        </p:txBody>
      </p:sp>
      <p:pic>
        <p:nvPicPr>
          <p:cNvPr id="928798" name="Picture 3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0138" y="1509713"/>
            <a:ext cx="4329112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What if the data is </a:t>
            </a:r>
            <a:r>
              <a:rPr lang="en-US" sz="3600" dirty="0" smtClean="0"/>
              <a:t>not </a:t>
            </a:r>
            <a:r>
              <a:rPr lang="en-US" sz="3600" dirty="0"/>
              <a:t>linearly separable?</a:t>
            </a:r>
          </a:p>
        </p:txBody>
      </p:sp>
      <p:sp>
        <p:nvSpPr>
          <p:cNvPr id="33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3519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05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9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9" name="AutoShape 3"/>
          <p:cNvSpPr>
            <a:spLocks noChangeArrowheads="1"/>
          </p:cNvSpPr>
          <p:nvPr/>
        </p:nvSpPr>
        <p:spPr bwMode="auto">
          <a:xfrm>
            <a:off x="1270000" y="2362200"/>
            <a:ext cx="131763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0" name="AutoShape 4"/>
          <p:cNvSpPr>
            <a:spLocks noChangeArrowheads="1"/>
          </p:cNvSpPr>
          <p:nvPr/>
        </p:nvSpPr>
        <p:spPr bwMode="auto">
          <a:xfrm>
            <a:off x="1314450" y="3098800"/>
            <a:ext cx="131763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1" name="AutoShape 5"/>
          <p:cNvSpPr>
            <a:spLocks noChangeArrowheads="1"/>
          </p:cNvSpPr>
          <p:nvPr/>
        </p:nvSpPr>
        <p:spPr bwMode="auto">
          <a:xfrm>
            <a:off x="787400" y="3282950"/>
            <a:ext cx="131763" cy="139700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2" name="AutoShape 6"/>
          <p:cNvSpPr>
            <a:spLocks noChangeArrowheads="1"/>
          </p:cNvSpPr>
          <p:nvPr/>
        </p:nvSpPr>
        <p:spPr bwMode="auto">
          <a:xfrm>
            <a:off x="919163" y="4067175"/>
            <a:ext cx="131762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3" name="AutoShape 7"/>
          <p:cNvSpPr>
            <a:spLocks noChangeArrowheads="1"/>
          </p:cNvSpPr>
          <p:nvPr/>
        </p:nvSpPr>
        <p:spPr bwMode="auto">
          <a:xfrm>
            <a:off x="392113" y="3975100"/>
            <a:ext cx="131762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4" name="AutoShape 8"/>
          <p:cNvSpPr>
            <a:spLocks noChangeArrowheads="1"/>
          </p:cNvSpPr>
          <p:nvPr/>
        </p:nvSpPr>
        <p:spPr bwMode="auto">
          <a:xfrm>
            <a:off x="1665288" y="2822575"/>
            <a:ext cx="131762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5" name="AutoShape 9"/>
          <p:cNvSpPr>
            <a:spLocks noChangeArrowheads="1"/>
          </p:cNvSpPr>
          <p:nvPr/>
        </p:nvSpPr>
        <p:spPr bwMode="auto">
          <a:xfrm>
            <a:off x="1182688" y="4205288"/>
            <a:ext cx="131762" cy="138112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6" name="AutoShape 10"/>
          <p:cNvSpPr>
            <a:spLocks noChangeArrowheads="1"/>
          </p:cNvSpPr>
          <p:nvPr/>
        </p:nvSpPr>
        <p:spPr bwMode="auto">
          <a:xfrm>
            <a:off x="1489075" y="3883025"/>
            <a:ext cx="131763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7" name="AutoShape 11"/>
          <p:cNvSpPr>
            <a:spLocks noChangeArrowheads="1"/>
          </p:cNvSpPr>
          <p:nvPr/>
        </p:nvSpPr>
        <p:spPr bwMode="auto">
          <a:xfrm>
            <a:off x="655638" y="2592388"/>
            <a:ext cx="131762" cy="138112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8" name="AutoShape 12"/>
          <p:cNvSpPr>
            <a:spLocks noChangeArrowheads="1"/>
          </p:cNvSpPr>
          <p:nvPr/>
        </p:nvSpPr>
        <p:spPr bwMode="auto">
          <a:xfrm>
            <a:off x="304800" y="3236913"/>
            <a:ext cx="131763" cy="139700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29" name="Rectangle 13"/>
          <p:cNvSpPr>
            <a:spLocks noChangeArrowheads="1"/>
          </p:cNvSpPr>
          <p:nvPr/>
        </p:nvSpPr>
        <p:spPr bwMode="auto">
          <a:xfrm>
            <a:off x="2647950" y="2728913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0" name="Rectangle 14"/>
          <p:cNvSpPr>
            <a:spLocks noChangeArrowheads="1"/>
          </p:cNvSpPr>
          <p:nvPr/>
        </p:nvSpPr>
        <p:spPr bwMode="auto">
          <a:xfrm>
            <a:off x="2254250" y="3513138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1" name="Rectangle 15"/>
          <p:cNvSpPr>
            <a:spLocks noChangeArrowheads="1"/>
          </p:cNvSpPr>
          <p:nvPr/>
        </p:nvSpPr>
        <p:spPr bwMode="auto">
          <a:xfrm>
            <a:off x="3525838" y="2590800"/>
            <a:ext cx="131762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2" name="Rectangle 16"/>
          <p:cNvSpPr>
            <a:spLocks noChangeArrowheads="1"/>
          </p:cNvSpPr>
          <p:nvPr/>
        </p:nvSpPr>
        <p:spPr bwMode="auto">
          <a:xfrm>
            <a:off x="2911475" y="3235325"/>
            <a:ext cx="131763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3" name="Rectangle 17"/>
          <p:cNvSpPr>
            <a:spLocks noChangeArrowheads="1"/>
          </p:cNvSpPr>
          <p:nvPr/>
        </p:nvSpPr>
        <p:spPr bwMode="auto">
          <a:xfrm>
            <a:off x="3219450" y="3697288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4" name="Rectangle 18"/>
          <p:cNvSpPr>
            <a:spLocks noChangeArrowheads="1"/>
          </p:cNvSpPr>
          <p:nvPr/>
        </p:nvSpPr>
        <p:spPr bwMode="auto">
          <a:xfrm>
            <a:off x="2824163" y="3789363"/>
            <a:ext cx="131762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5" name="Rectangle 19"/>
          <p:cNvSpPr>
            <a:spLocks noChangeArrowheads="1"/>
          </p:cNvSpPr>
          <p:nvPr/>
        </p:nvSpPr>
        <p:spPr bwMode="auto">
          <a:xfrm>
            <a:off x="2516188" y="4157663"/>
            <a:ext cx="131762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6" name="Rectangle 20"/>
          <p:cNvSpPr>
            <a:spLocks noChangeArrowheads="1"/>
          </p:cNvSpPr>
          <p:nvPr/>
        </p:nvSpPr>
        <p:spPr bwMode="auto">
          <a:xfrm>
            <a:off x="2647950" y="4341813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7" name="Rectangle 21"/>
          <p:cNvSpPr>
            <a:spLocks noChangeArrowheads="1"/>
          </p:cNvSpPr>
          <p:nvPr/>
        </p:nvSpPr>
        <p:spPr bwMode="auto">
          <a:xfrm>
            <a:off x="2209800" y="4341813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8" name="Rectangle 22"/>
          <p:cNvSpPr>
            <a:spLocks noChangeArrowheads="1"/>
          </p:cNvSpPr>
          <p:nvPr/>
        </p:nvSpPr>
        <p:spPr bwMode="auto">
          <a:xfrm>
            <a:off x="3219450" y="4203700"/>
            <a:ext cx="131763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9" name="Rectangle 23"/>
          <p:cNvSpPr>
            <a:spLocks noChangeArrowheads="1"/>
          </p:cNvSpPr>
          <p:nvPr/>
        </p:nvSpPr>
        <p:spPr bwMode="auto">
          <a:xfrm>
            <a:off x="3394075" y="3189288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0" name="Rectangle 24"/>
          <p:cNvSpPr>
            <a:spLocks noChangeArrowheads="1"/>
          </p:cNvSpPr>
          <p:nvPr/>
        </p:nvSpPr>
        <p:spPr bwMode="auto">
          <a:xfrm>
            <a:off x="3175000" y="2913063"/>
            <a:ext cx="131763" cy="460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1" name="AutoShape 25"/>
          <p:cNvSpPr>
            <a:spLocks noChangeArrowheads="1"/>
          </p:cNvSpPr>
          <p:nvPr/>
        </p:nvSpPr>
        <p:spPr bwMode="auto">
          <a:xfrm>
            <a:off x="2535238" y="3276600"/>
            <a:ext cx="131762" cy="138113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2" name="AutoShape 26"/>
          <p:cNvSpPr>
            <a:spLocks noChangeArrowheads="1"/>
          </p:cNvSpPr>
          <p:nvPr/>
        </p:nvSpPr>
        <p:spPr bwMode="auto">
          <a:xfrm>
            <a:off x="2403475" y="4662488"/>
            <a:ext cx="131763" cy="138112"/>
          </a:xfrm>
          <a:prstGeom prst="plus">
            <a:avLst>
              <a:gd name="adj" fmla="val 40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3" name="Rectangle 27"/>
          <p:cNvSpPr>
            <a:spLocks noChangeArrowheads="1"/>
          </p:cNvSpPr>
          <p:nvPr/>
        </p:nvSpPr>
        <p:spPr bwMode="auto">
          <a:xfrm>
            <a:off x="914400" y="3657600"/>
            <a:ext cx="131763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4" name="Rectangle 28"/>
          <p:cNvSpPr>
            <a:spLocks noChangeArrowheads="1"/>
          </p:cNvSpPr>
          <p:nvPr/>
        </p:nvSpPr>
        <p:spPr bwMode="auto">
          <a:xfrm>
            <a:off x="1524000" y="2209800"/>
            <a:ext cx="131763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152400" y="5410200"/>
            <a:ext cx="3962400" cy="1676400"/>
          </a:xfrm>
          <a:noFill/>
          <a:ln/>
        </p:spPr>
        <p:txBody>
          <a:bodyPr/>
          <a:lstStyle/>
          <a:p>
            <a:r>
              <a:rPr lang="en-US" sz="2000" dirty="0"/>
              <a:t>If margin </a:t>
            </a:r>
            <a:r>
              <a:rPr lang="en-US" sz="2000" dirty="0" smtClean="0">
                <a:latin typeface="cmsy10" pitchFamily="34" charset="0"/>
              </a:rPr>
              <a:t>&gt;=</a:t>
            </a:r>
            <a:r>
              <a:rPr lang="en-US" sz="2000" dirty="0" smtClean="0"/>
              <a:t> </a:t>
            </a:r>
            <a:r>
              <a:rPr lang="en-US" sz="2000" dirty="0"/>
              <a:t>1, don’t care</a:t>
            </a:r>
          </a:p>
          <a:p>
            <a:r>
              <a:rPr lang="en-US" sz="2000" dirty="0"/>
              <a:t>If margin &lt; 1, pay linear penalty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Slack variables – Hinge loss</a:t>
            </a:r>
          </a:p>
        </p:txBody>
      </p:sp>
      <p:pic>
        <p:nvPicPr>
          <p:cNvPr id="34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371600"/>
            <a:ext cx="37127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3519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6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4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{\bf x}^+ = {\bf x}^- + \lambda {\bf w}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476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-\ln {P(Y=1\mid x,{\bf w})} &amp; = &amp; \ln \left( 1+e^{-({\bf w}.{\bf x}+b)}\right) \end{eqnarray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416"/>
  <p:tag name="PICTUREFILESIZE" val="1603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P(Y=1\mid x,{\bf w}) &amp; = &amp; \frac{1}{1+e^{-({\bf w}.{\bf x}+b)}} &#10;\end{eqnarray*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338"/>
  <p:tag name="PICTUREFILESIZE" val="142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{\bf w}.{\bf x}^+ + b = 1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131"/>
  <p:tag name="PICTUREFILESIZE" val="417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gamma = \frac{1}{\sqrt{{\bf w}.{\bf w}}}&#10;\]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583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103"/>
  <p:tag name="PICTUREFILESIZE" val="519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lambda = \frac{2}{||{\bf w}||}&#10;\]&#10;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84"/>
  <p:tag name="PICTUREFILESIZE" val="417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{\bf w}.({\bf x}^- + \lambda \frac{\bf w}{||{\bf w}||}) + b = 1&#10;\]&#10;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32"/>
  <p:tag name="PICTUREFILESIZE" val="1050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begin{array}{l}&#10;\mbox{minimize}_{{\bf w},b} \ \ \ {\bf w}.{\bf w} \\&#10;\left({\bf w}.{\bf x}_j + b\right)y_j \geq 1, \  \forall j&#10;\end{array}&#10;\]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02"/>
  <p:tag name="PICTUREFILESIZE" val="1809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begin{array}{l}&#10;\mbox{minimize}_{{\bf w},b} \ \ \ {\bf w}.{\bf w} \\&#10;\left({\bf w}.{\bf x}_j + b\right)y_j \geq 1 \ \ \ \ \  ,\forall j&#10;\end{array}&#10;\]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35"/>
  <p:tag name="PICTUREFILESIZE" val="1844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begin{array}{l}&#10;\mbox{minimize}_{{\bf w},b} \ \ \ {\bf w}.{\bf w} + C \sum_j \xi_j\\&#10;\left({\bf w}.{\bf x}_j + b\right)y_j \geq 1 - \xi_j, \  \forall j\\&#10;\hfill \xi_j \geq 0, \  \forall j\\&#10;\end{array}&#10;\]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75"/>
  <p:tag name="PICTUREFILESIZE" val="3179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begin{array}{l}&#10;\mbox{minimize}_{{\bf w},b} \ \ \ {\bf w}.{\bf w} + C \sum_j \xi_j\\&#10;\left({\bf w}.{\bf x}_j + b\right)y_j \geq 1 - \xi_j, \  \forall j\\&#10;\hfill \xi_j \geq 0, \  \forall j\\&#10;\end{array}&#10;\]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75"/>
  <p:tag name="PICTUREFILESIZE" val="31793"/>
</p:tagLst>
</file>

<file path=ppt/theme/theme1.xml><?xml version="1.0" encoding="utf-8"?>
<a:theme xmlns:a="http://schemas.openxmlformats.org/drawingml/2006/main" name="pictu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pictures.thmx</Template>
  <TotalTime>46730</TotalTime>
  <Words>478</Words>
  <Application>Microsoft Macintosh PowerPoint</Application>
  <PresentationFormat>On-screen Show (4:3)</PresentationFormat>
  <Paragraphs>118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pictures</vt:lpstr>
      <vt:lpstr>Blank Presentation</vt:lpstr>
      <vt:lpstr>ECE 5984: Introduction to  Machine Learning</vt:lpstr>
      <vt:lpstr>New Topic</vt:lpstr>
      <vt:lpstr>Generative vs. Discriminative</vt:lpstr>
      <vt:lpstr>Linear classifiers – Which line is better?</vt:lpstr>
      <vt:lpstr>Margin</vt:lpstr>
      <vt:lpstr>Support vector machines (SVMs)</vt:lpstr>
      <vt:lpstr>What if the data is not linearly separable?</vt:lpstr>
      <vt:lpstr>What if the data is not linearly separable?</vt:lpstr>
      <vt:lpstr>Slack variables – Hinge loss</vt:lpstr>
      <vt:lpstr>Soft Margin SVM</vt:lpstr>
      <vt:lpstr>Side note: What’s the difference between  SVMs and logistic regression?</vt:lpstr>
      <vt:lpstr>PowerPoint Presentation</vt:lpstr>
      <vt:lpstr>PowerPoint Presentation</vt:lpstr>
      <vt:lpstr>PowerPoint Presentation</vt:lpstr>
      <vt:lpstr>Does this always work?</vt:lpstr>
      <vt:lpstr>Caveat</vt:lpstr>
      <vt:lpstr>Kernel Trick</vt:lpstr>
    </vt:vector>
  </TitlesOfParts>
  <Manager/>
  <Company>Virginia Tech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5984: Introduction to Machine Learning</dc:title>
  <dc:subject>Machine Learning</dc:subject>
  <dc:creator>Dhruv Batra</dc:creator>
  <cp:keywords/>
  <dc:description/>
  <cp:lastModifiedBy>Dhruv Batra</cp:lastModifiedBy>
  <cp:revision>2476</cp:revision>
  <cp:lastPrinted>2009-01-27T18:32:10Z</cp:lastPrinted>
  <dcterms:created xsi:type="dcterms:W3CDTF">2013-03-06T19:31:42Z</dcterms:created>
  <dcterms:modified xsi:type="dcterms:W3CDTF">2015-03-19T20:35:07Z</dcterms:modified>
  <cp:category/>
</cp:coreProperties>
</file>