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 id="2147483667" r:id="rId3"/>
  </p:sldMasterIdLst>
  <p:notesMasterIdLst>
    <p:notesMasterId r:id="rId80"/>
  </p:notesMasterIdLst>
  <p:handoutMasterIdLst>
    <p:handoutMasterId r:id="rId81"/>
  </p:handoutMasterIdLst>
  <p:sldIdLst>
    <p:sldId id="578" r:id="rId4"/>
    <p:sldId id="575" r:id="rId5"/>
    <p:sldId id="724" r:id="rId6"/>
    <p:sldId id="626" r:id="rId7"/>
    <p:sldId id="582" r:id="rId8"/>
    <p:sldId id="576" r:id="rId9"/>
    <p:sldId id="613" r:id="rId10"/>
    <p:sldId id="614" r:id="rId11"/>
    <p:sldId id="615" r:id="rId12"/>
    <p:sldId id="726" r:id="rId13"/>
    <p:sldId id="727" r:id="rId14"/>
    <p:sldId id="728" r:id="rId15"/>
    <p:sldId id="641" r:id="rId16"/>
    <p:sldId id="642" r:id="rId17"/>
    <p:sldId id="643" r:id="rId18"/>
    <p:sldId id="644" r:id="rId19"/>
    <p:sldId id="729" r:id="rId20"/>
    <p:sldId id="623" r:id="rId21"/>
    <p:sldId id="645" r:id="rId22"/>
    <p:sldId id="725" r:id="rId23"/>
    <p:sldId id="657" r:id="rId24"/>
    <p:sldId id="658" r:id="rId25"/>
    <p:sldId id="666" r:id="rId26"/>
    <p:sldId id="668" r:id="rId27"/>
    <p:sldId id="673" r:id="rId28"/>
    <p:sldId id="675" r:id="rId29"/>
    <p:sldId id="676" r:id="rId30"/>
    <p:sldId id="677" r:id="rId31"/>
    <p:sldId id="678" r:id="rId32"/>
    <p:sldId id="679" r:id="rId33"/>
    <p:sldId id="680" r:id="rId34"/>
    <p:sldId id="681" r:id="rId35"/>
    <p:sldId id="682" r:id="rId36"/>
    <p:sldId id="683" r:id="rId37"/>
    <p:sldId id="684" r:id="rId38"/>
    <p:sldId id="685" r:id="rId39"/>
    <p:sldId id="723" r:id="rId40"/>
    <p:sldId id="687" r:id="rId41"/>
    <p:sldId id="688" r:id="rId42"/>
    <p:sldId id="689" r:id="rId43"/>
    <p:sldId id="690" r:id="rId44"/>
    <p:sldId id="691" r:id="rId45"/>
    <p:sldId id="692" r:id="rId46"/>
    <p:sldId id="693" r:id="rId47"/>
    <p:sldId id="694" r:id="rId48"/>
    <p:sldId id="695" r:id="rId49"/>
    <p:sldId id="696" r:id="rId50"/>
    <p:sldId id="697" r:id="rId51"/>
    <p:sldId id="698" r:id="rId52"/>
    <p:sldId id="699" r:id="rId53"/>
    <p:sldId id="700" r:id="rId54"/>
    <p:sldId id="701" r:id="rId55"/>
    <p:sldId id="702" r:id="rId56"/>
    <p:sldId id="703" r:id="rId57"/>
    <p:sldId id="704" r:id="rId58"/>
    <p:sldId id="705" r:id="rId59"/>
    <p:sldId id="706" r:id="rId60"/>
    <p:sldId id="707" r:id="rId61"/>
    <p:sldId id="708" r:id="rId62"/>
    <p:sldId id="709" r:id="rId63"/>
    <p:sldId id="710" r:id="rId64"/>
    <p:sldId id="711" r:id="rId65"/>
    <p:sldId id="712" r:id="rId66"/>
    <p:sldId id="713" r:id="rId67"/>
    <p:sldId id="714" r:id="rId68"/>
    <p:sldId id="715" r:id="rId69"/>
    <p:sldId id="716" r:id="rId70"/>
    <p:sldId id="717" r:id="rId71"/>
    <p:sldId id="718" r:id="rId72"/>
    <p:sldId id="719" r:id="rId73"/>
    <p:sldId id="720" r:id="rId74"/>
    <p:sldId id="721" r:id="rId75"/>
    <p:sldId id="639" r:id="rId76"/>
    <p:sldId id="635" r:id="rId77"/>
    <p:sldId id="637" r:id="rId78"/>
    <p:sldId id="621" r:id="rId79"/>
  </p:sldIdLst>
  <p:sldSz cx="9144000" cy="6858000" type="screen4x3"/>
  <p:notesSz cx="7315200" cy="9601200"/>
  <p:custDataLst>
    <p:tags r:id="rId82"/>
  </p:custDataLst>
  <p:defaultTextStyle>
    <a:defPPr>
      <a:defRPr lang="en-US"/>
    </a:defPPr>
    <a:lvl1pPr algn="l" rtl="0" eaLnBrk="0" fontAlgn="base" hangingPunct="0">
      <a:spcBef>
        <a:spcPct val="0"/>
      </a:spcBef>
      <a:spcAft>
        <a:spcPct val="0"/>
      </a:spcAft>
      <a:defRPr kumimoji="1" sz="1600" kern="1200">
        <a:solidFill>
          <a:srgbClr val="FF3300"/>
        </a:solidFill>
        <a:latin typeface="Times New Roman" pitchFamily="18" charset="0"/>
        <a:ea typeface="+mn-ea"/>
        <a:cs typeface="+mn-cs"/>
      </a:defRPr>
    </a:lvl1pPr>
    <a:lvl2pPr marL="457200" algn="l" rtl="0" eaLnBrk="0" fontAlgn="base" hangingPunct="0">
      <a:spcBef>
        <a:spcPct val="0"/>
      </a:spcBef>
      <a:spcAft>
        <a:spcPct val="0"/>
      </a:spcAft>
      <a:defRPr kumimoji="1" sz="1600" kern="1200">
        <a:solidFill>
          <a:srgbClr val="FF3300"/>
        </a:solidFill>
        <a:latin typeface="Times New Roman" pitchFamily="18" charset="0"/>
        <a:ea typeface="+mn-ea"/>
        <a:cs typeface="+mn-cs"/>
      </a:defRPr>
    </a:lvl2pPr>
    <a:lvl3pPr marL="914400" algn="l" rtl="0" eaLnBrk="0" fontAlgn="base" hangingPunct="0">
      <a:spcBef>
        <a:spcPct val="0"/>
      </a:spcBef>
      <a:spcAft>
        <a:spcPct val="0"/>
      </a:spcAft>
      <a:defRPr kumimoji="1" sz="1600" kern="1200">
        <a:solidFill>
          <a:srgbClr val="FF3300"/>
        </a:solidFill>
        <a:latin typeface="Times New Roman" pitchFamily="18" charset="0"/>
        <a:ea typeface="+mn-ea"/>
        <a:cs typeface="+mn-cs"/>
      </a:defRPr>
    </a:lvl3pPr>
    <a:lvl4pPr marL="1371600" algn="l" rtl="0" eaLnBrk="0" fontAlgn="base" hangingPunct="0">
      <a:spcBef>
        <a:spcPct val="0"/>
      </a:spcBef>
      <a:spcAft>
        <a:spcPct val="0"/>
      </a:spcAft>
      <a:defRPr kumimoji="1" sz="1600" kern="1200">
        <a:solidFill>
          <a:srgbClr val="FF3300"/>
        </a:solidFill>
        <a:latin typeface="Times New Roman" pitchFamily="18" charset="0"/>
        <a:ea typeface="+mn-ea"/>
        <a:cs typeface="+mn-cs"/>
      </a:defRPr>
    </a:lvl4pPr>
    <a:lvl5pPr marL="1828800" algn="l" rtl="0" eaLnBrk="0" fontAlgn="base" hangingPunct="0">
      <a:spcBef>
        <a:spcPct val="0"/>
      </a:spcBef>
      <a:spcAft>
        <a:spcPct val="0"/>
      </a:spcAft>
      <a:defRPr kumimoji="1" sz="1600" kern="1200">
        <a:solidFill>
          <a:srgbClr val="FF3300"/>
        </a:solidFill>
        <a:latin typeface="Times New Roman" pitchFamily="18" charset="0"/>
        <a:ea typeface="+mn-ea"/>
        <a:cs typeface="+mn-cs"/>
      </a:defRPr>
    </a:lvl5pPr>
    <a:lvl6pPr marL="2286000" algn="l" defTabSz="914400" rtl="0" eaLnBrk="1" latinLnBrk="0" hangingPunct="1">
      <a:defRPr kumimoji="1" sz="1600" kern="1200">
        <a:solidFill>
          <a:srgbClr val="FF3300"/>
        </a:solidFill>
        <a:latin typeface="Times New Roman" pitchFamily="18" charset="0"/>
        <a:ea typeface="+mn-ea"/>
        <a:cs typeface="+mn-cs"/>
      </a:defRPr>
    </a:lvl6pPr>
    <a:lvl7pPr marL="2743200" algn="l" defTabSz="914400" rtl="0" eaLnBrk="1" latinLnBrk="0" hangingPunct="1">
      <a:defRPr kumimoji="1" sz="1600" kern="1200">
        <a:solidFill>
          <a:srgbClr val="FF3300"/>
        </a:solidFill>
        <a:latin typeface="Times New Roman" pitchFamily="18" charset="0"/>
        <a:ea typeface="+mn-ea"/>
        <a:cs typeface="+mn-cs"/>
      </a:defRPr>
    </a:lvl7pPr>
    <a:lvl8pPr marL="3200400" algn="l" defTabSz="914400" rtl="0" eaLnBrk="1" latinLnBrk="0" hangingPunct="1">
      <a:defRPr kumimoji="1" sz="1600" kern="1200">
        <a:solidFill>
          <a:srgbClr val="FF3300"/>
        </a:solidFill>
        <a:latin typeface="Times New Roman" pitchFamily="18" charset="0"/>
        <a:ea typeface="+mn-ea"/>
        <a:cs typeface="+mn-cs"/>
      </a:defRPr>
    </a:lvl8pPr>
    <a:lvl9pPr marL="3657600" algn="l" defTabSz="914400" rtl="0" eaLnBrk="1" latinLnBrk="0" hangingPunct="1">
      <a:defRPr kumimoji="1" sz="1600" kern="1200">
        <a:solidFill>
          <a:srgbClr val="FF3300"/>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99"/>
    <a:srgbClr val="6C0000"/>
    <a:srgbClr val="FFFFFF"/>
    <a:srgbClr val="FFEED5"/>
    <a:srgbClr val="CC0099"/>
    <a:srgbClr val="E3E3FF"/>
    <a:srgbClr val="0000FF"/>
    <a:srgbClr val="000000"/>
    <a:srgbClr val="FFE9C9"/>
    <a:srgbClr val="0094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74" autoAdjust="0"/>
    <p:restoredTop sz="97443" autoAdjust="0"/>
  </p:normalViewPr>
  <p:slideViewPr>
    <p:cSldViewPr>
      <p:cViewPr varScale="1">
        <p:scale>
          <a:sx n="79" d="100"/>
          <a:sy n="79" d="100"/>
        </p:scale>
        <p:origin x="-1131" y="-51"/>
      </p:cViewPr>
      <p:guideLst>
        <p:guide orient="horz" pos="4128"/>
        <p:guide pos="576"/>
      </p:guideLst>
    </p:cSldViewPr>
  </p:slideViewPr>
  <p:outlineViewPr>
    <p:cViewPr>
      <p:scale>
        <a:sx n="33" d="100"/>
        <a:sy n="33" d="100"/>
      </p:scale>
      <p:origin x="0" y="48"/>
    </p:cViewPr>
  </p:outlineViewPr>
  <p:notesTextViewPr>
    <p:cViewPr>
      <p:scale>
        <a:sx n="100" d="100"/>
        <a:sy n="100" d="100"/>
      </p:scale>
      <p:origin x="0" y="0"/>
    </p:cViewPr>
  </p:notesTextViewPr>
  <p:sorterViewPr>
    <p:cViewPr>
      <p:scale>
        <a:sx n="66" d="100"/>
        <a:sy n="66" d="100"/>
      </p:scale>
      <p:origin x="0" y="3624"/>
    </p:cViewPr>
  </p:sorterViewPr>
  <p:notesViewPr>
    <p:cSldViewPr>
      <p:cViewPr>
        <p:scale>
          <a:sx n="75" d="100"/>
          <a:sy n="75" d="100"/>
        </p:scale>
        <p:origin x="-2061" y="-3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viewProps" Target="viewProps.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5" Type="http://schemas.openxmlformats.org/officeDocument/2006/relationships/slide" Target="slides/slide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notesMaster" Target="notesMasters/notesMaster1.xml"/><Relationship Id="rId85"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handoutMaster" Target="handoutMasters/handoutMaster1.xml"/><Relationship Id="rId86"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61" Type="http://schemas.openxmlformats.org/officeDocument/2006/relationships/slide" Target="slides/slide58.xml"/><Relationship Id="rId82" Type="http://schemas.openxmlformats.org/officeDocument/2006/relationships/tags" Target="tags/tag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image" Target="../media/image41.emf"/><Relationship Id="rId4" Type="http://schemas.openxmlformats.org/officeDocument/2006/relationships/image" Target="../media/image44.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emf"/><Relationship Id="rId1" Type="http://schemas.openxmlformats.org/officeDocument/2006/relationships/image" Target="../media/image45.emf"/><Relationship Id="rId4" Type="http://schemas.openxmlformats.org/officeDocument/2006/relationships/image" Target="../media/image48.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image" Target="../media/image49.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58.wmf"/><Relationship Id="rId1" Type="http://schemas.openxmlformats.org/officeDocument/2006/relationships/image" Target="../media/image57.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63.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image" Target="../media/image3.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image" Target="../media/image67.e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image" Target="../media/image76.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78.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79.e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image" Target="../media/image81.e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85.emf"/><Relationship Id="rId2" Type="http://schemas.openxmlformats.org/officeDocument/2006/relationships/image" Target="../media/image84.emf"/><Relationship Id="rId1" Type="http://schemas.openxmlformats.org/officeDocument/2006/relationships/image" Target="../media/image83.emf"/><Relationship Id="rId4" Type="http://schemas.openxmlformats.org/officeDocument/2006/relationships/image" Target="../media/image86.e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image" Target="../media/image88.emf"/><Relationship Id="rId1" Type="http://schemas.openxmlformats.org/officeDocument/2006/relationships/image" Target="../media/image87.emf"/><Relationship Id="rId4" Type="http://schemas.openxmlformats.org/officeDocument/2006/relationships/image" Target="../media/image90.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91.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92.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image" Target="../media/image12.emf"/><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15.emf"/></Relationships>
</file>

<file path=ppt/drawings/_rels/vmlDrawing30.vml.rels><?xml version="1.0" encoding="UTF-8" standalone="yes"?>
<Relationships xmlns="http://schemas.openxmlformats.org/package/2006/relationships"><Relationship Id="rId2" Type="http://schemas.openxmlformats.org/officeDocument/2006/relationships/image" Target="../media/image93.emf"/><Relationship Id="rId1" Type="http://schemas.openxmlformats.org/officeDocument/2006/relationships/image" Target="../media/image37.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02.emf"/></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109.emf"/><Relationship Id="rId1" Type="http://schemas.openxmlformats.org/officeDocument/2006/relationships/image" Target="../media/image108.emf"/></Relationships>
</file>

<file path=ppt/drawings/_rels/vmlDrawing33.v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image" Target="../media/image110.emf"/></Relationships>
</file>

<file path=ppt/drawings/_rels/vmlDrawing34.vml.rels><?xml version="1.0" encoding="UTF-8" standalone="yes"?>
<Relationships xmlns="http://schemas.openxmlformats.org/package/2006/relationships"><Relationship Id="rId2" Type="http://schemas.openxmlformats.org/officeDocument/2006/relationships/image" Target="../media/image112.emf"/><Relationship Id="rId1" Type="http://schemas.openxmlformats.org/officeDocument/2006/relationships/image" Target="../media/image111.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13.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15.e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118.emf"/><Relationship Id="rId2" Type="http://schemas.openxmlformats.org/officeDocument/2006/relationships/image" Target="../media/image117.emf"/><Relationship Id="rId1" Type="http://schemas.openxmlformats.org/officeDocument/2006/relationships/image" Target="../media/image116.emf"/><Relationship Id="rId6" Type="http://schemas.openxmlformats.org/officeDocument/2006/relationships/image" Target="../media/image121.emf"/><Relationship Id="rId5" Type="http://schemas.openxmlformats.org/officeDocument/2006/relationships/image" Target="../media/image120.emf"/><Relationship Id="rId4" Type="http://schemas.openxmlformats.org/officeDocument/2006/relationships/image" Target="../media/image119.emf"/></Relationships>
</file>

<file path=ppt/drawings/_rels/vmlDrawing38.vml.rels><?xml version="1.0" encoding="UTF-8" standalone="yes"?>
<Relationships xmlns="http://schemas.openxmlformats.org/package/2006/relationships"><Relationship Id="rId2" Type="http://schemas.openxmlformats.org/officeDocument/2006/relationships/image" Target="../media/image123.emf"/><Relationship Id="rId1" Type="http://schemas.openxmlformats.org/officeDocument/2006/relationships/image" Target="../media/image122.emf"/></Relationships>
</file>

<file path=ppt/drawings/_rels/vmlDrawing39.vml.rels><?xml version="1.0" encoding="UTF-8" standalone="yes"?>
<Relationships xmlns="http://schemas.openxmlformats.org/package/2006/relationships"><Relationship Id="rId3" Type="http://schemas.openxmlformats.org/officeDocument/2006/relationships/image" Target="../media/image126.wmf"/><Relationship Id="rId2" Type="http://schemas.openxmlformats.org/officeDocument/2006/relationships/image" Target="../media/image125.emf"/><Relationship Id="rId1" Type="http://schemas.openxmlformats.org/officeDocument/2006/relationships/image" Target="../media/image123.emf"/><Relationship Id="rId4" Type="http://schemas.openxmlformats.org/officeDocument/2006/relationships/image" Target="../media/image127.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emf"/><Relationship Id="rId1" Type="http://schemas.openxmlformats.org/officeDocument/2006/relationships/image" Target="../media/image18.emf"/><Relationship Id="rId5" Type="http://schemas.openxmlformats.org/officeDocument/2006/relationships/image" Target="../media/image22.emf"/><Relationship Id="rId4" Type="http://schemas.openxmlformats.org/officeDocument/2006/relationships/image" Target="../media/image21.wmf"/></Relationships>
</file>

<file path=ppt/drawings/_rels/vmlDrawing40.vml.rels><?xml version="1.0" encoding="UTF-8" standalone="yes"?>
<Relationships xmlns="http://schemas.openxmlformats.org/package/2006/relationships"><Relationship Id="rId3" Type="http://schemas.openxmlformats.org/officeDocument/2006/relationships/image" Target="../media/image130.wmf"/><Relationship Id="rId2" Type="http://schemas.openxmlformats.org/officeDocument/2006/relationships/image" Target="../media/image129.emf"/><Relationship Id="rId1" Type="http://schemas.openxmlformats.org/officeDocument/2006/relationships/image" Target="../media/image128.emf"/><Relationship Id="rId4" Type="http://schemas.openxmlformats.org/officeDocument/2006/relationships/image" Target="../media/image131.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13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1" name="Rectangle 3"/>
          <p:cNvSpPr>
            <a:spLocks noGrp="1" noChangeArrowheads="1"/>
          </p:cNvSpPr>
          <p:nvPr>
            <p:ph type="dt" sz="quarter" idx="1"/>
          </p:nvPr>
        </p:nvSpPr>
        <p:spPr bwMode="auto">
          <a:xfrm>
            <a:off x="4181061" y="0"/>
            <a:ext cx="3134139" cy="465632"/>
          </a:xfrm>
          <a:prstGeom prst="rect">
            <a:avLst/>
          </a:prstGeom>
          <a:noFill/>
          <a:ln w="12700" cap="sq">
            <a:noFill/>
            <a:miter lim="800000"/>
            <a:headEnd type="none" w="sm" len="sm"/>
            <a:tailEnd type="none" w="sm" len="sm"/>
          </a:ln>
        </p:spPr>
        <p:txBody>
          <a:bodyPr vert="horz" wrap="square" lIns="94652" tIns="47325" rIns="94652" bIns="47325" numCol="1" anchor="t" anchorCtr="0" compatLnSpc="1">
            <a:prstTxWarp prst="textNoShape">
              <a:avLst/>
            </a:prstTxWarp>
          </a:bodyPr>
          <a:lstStyle>
            <a:lvl1pPr algn="r" defTabSz="945214">
              <a:defRPr kumimoji="0" sz="1300">
                <a:solidFill>
                  <a:schemeClr val="tx1"/>
                </a:solidFill>
              </a:defRPr>
            </a:lvl1pPr>
          </a:lstStyle>
          <a:p>
            <a:pPr>
              <a:defRPr/>
            </a:pPr>
            <a:endParaRPr lang="zh-CN" altLang="en-US"/>
          </a:p>
        </p:txBody>
      </p:sp>
      <p:sp>
        <p:nvSpPr>
          <p:cNvPr id="17413" name="Rectangle 5"/>
          <p:cNvSpPr>
            <a:spLocks noGrp="1" noChangeArrowheads="1"/>
          </p:cNvSpPr>
          <p:nvPr>
            <p:ph type="sldNum" sz="quarter" idx="3"/>
          </p:nvPr>
        </p:nvSpPr>
        <p:spPr bwMode="auto">
          <a:xfrm>
            <a:off x="4181061" y="9107697"/>
            <a:ext cx="3134139" cy="467271"/>
          </a:xfrm>
          <a:prstGeom prst="rect">
            <a:avLst/>
          </a:prstGeom>
          <a:noFill/>
          <a:ln w="12700" cap="sq">
            <a:noFill/>
            <a:miter lim="800000"/>
            <a:headEnd type="none" w="sm" len="sm"/>
            <a:tailEnd type="none" w="sm" len="sm"/>
          </a:ln>
        </p:spPr>
        <p:txBody>
          <a:bodyPr vert="horz" wrap="square" lIns="94652" tIns="47325" rIns="94652" bIns="47325" numCol="1" anchor="b" anchorCtr="0" compatLnSpc="1">
            <a:prstTxWarp prst="textNoShape">
              <a:avLst/>
            </a:prstTxWarp>
          </a:bodyPr>
          <a:lstStyle>
            <a:lvl1pPr algn="r" defTabSz="945214">
              <a:defRPr kumimoji="0" sz="1300">
                <a:solidFill>
                  <a:schemeClr val="tx1"/>
                </a:solidFill>
              </a:defRPr>
            </a:lvl1pPr>
          </a:lstStyle>
          <a:p>
            <a:pPr>
              <a:defRPr/>
            </a:pPr>
            <a:fld id="{E1FF0E14-07AE-4F17-AF31-D43E38886D76}" type="slidenum">
              <a:rPr lang="zh-CN" altLang="en-US"/>
              <a:pPr>
                <a:defRPr/>
              </a:pPr>
              <a:t>‹#›</a:t>
            </a:fld>
            <a:endParaRPr lang="en-US" altLang="zh-CN"/>
          </a:p>
        </p:txBody>
      </p:sp>
    </p:spTree>
    <p:extLst>
      <p:ext uri="{BB962C8B-B14F-4D97-AF65-F5344CB8AC3E}">
        <p14:creationId xmlns:p14="http://schemas.microsoft.com/office/powerpoint/2010/main" val="113970496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3134139" cy="465632"/>
          </a:xfrm>
          <a:prstGeom prst="rect">
            <a:avLst/>
          </a:prstGeom>
          <a:noFill/>
          <a:ln w="9525">
            <a:noFill/>
            <a:miter lim="800000"/>
            <a:headEnd/>
            <a:tailEnd/>
          </a:ln>
        </p:spPr>
        <p:txBody>
          <a:bodyPr vert="horz" wrap="square" lIns="19718" tIns="0" rIns="19718" bIns="0" numCol="1" anchor="t" anchorCtr="0" compatLnSpc="1">
            <a:prstTxWarp prst="textNoShape">
              <a:avLst/>
            </a:prstTxWarp>
          </a:bodyPr>
          <a:lstStyle>
            <a:lvl1pPr defTabSz="966621">
              <a:defRPr sz="1100" i="1">
                <a:solidFill>
                  <a:schemeClr val="tx1"/>
                </a:solidFill>
              </a:defRPr>
            </a:lvl1pPr>
          </a:lstStyle>
          <a:p>
            <a:pPr>
              <a:defRPr/>
            </a:pPr>
            <a:r>
              <a:rPr lang="zh-CN" altLang="en-US" dirty="0"/>
              <a:t>*</a:t>
            </a:r>
            <a:endParaRPr lang="zh-CN" altLang="en-US" sz="1300" dirty="0"/>
          </a:p>
        </p:txBody>
      </p:sp>
      <p:sp>
        <p:nvSpPr>
          <p:cNvPr id="2051" name="Rectangle 3"/>
          <p:cNvSpPr>
            <a:spLocks noGrp="1" noChangeArrowheads="1"/>
          </p:cNvSpPr>
          <p:nvPr>
            <p:ph type="dt" idx="1"/>
          </p:nvPr>
        </p:nvSpPr>
        <p:spPr bwMode="auto">
          <a:xfrm>
            <a:off x="4098235" y="0"/>
            <a:ext cx="3137452" cy="465632"/>
          </a:xfrm>
          <a:prstGeom prst="rect">
            <a:avLst/>
          </a:prstGeom>
          <a:noFill/>
          <a:ln w="9525">
            <a:noFill/>
            <a:miter lim="800000"/>
            <a:headEnd/>
            <a:tailEnd/>
          </a:ln>
        </p:spPr>
        <p:txBody>
          <a:bodyPr vert="horz" wrap="square" lIns="19718" tIns="0" rIns="19718" bIns="0" numCol="1" anchor="t" anchorCtr="0" compatLnSpc="1">
            <a:prstTxWarp prst="textNoShape">
              <a:avLst/>
            </a:prstTxWarp>
          </a:bodyPr>
          <a:lstStyle>
            <a:lvl1pPr algn="r" defTabSz="966621">
              <a:defRPr sz="1100" i="1">
                <a:solidFill>
                  <a:schemeClr val="tx1"/>
                </a:solidFill>
              </a:defRPr>
            </a:lvl1pPr>
          </a:lstStyle>
          <a:p>
            <a:pPr>
              <a:defRPr/>
            </a:pPr>
            <a:r>
              <a:rPr lang="en-US" altLang="zh-CN" dirty="0"/>
              <a:t>07/16/96</a:t>
            </a:r>
            <a:endParaRPr lang="en-US" altLang="zh-CN" sz="1300" dirty="0"/>
          </a:p>
        </p:txBody>
      </p:sp>
      <p:sp>
        <p:nvSpPr>
          <p:cNvPr id="11268" name="Rectangle 4"/>
          <p:cNvSpPr>
            <a:spLocks noGrp="1" noRot="1" noChangeAspect="1" noChangeArrowheads="1"/>
          </p:cNvSpPr>
          <p:nvPr>
            <p:ph type="sldImg" idx="2"/>
          </p:nvPr>
        </p:nvSpPr>
        <p:spPr bwMode="auto">
          <a:xfrm>
            <a:off x="1220788" y="700088"/>
            <a:ext cx="4879975" cy="3659187"/>
          </a:xfrm>
          <a:prstGeom prst="rect">
            <a:avLst/>
          </a:prstGeom>
          <a:noFill/>
          <a:ln w="12700" cap="sq">
            <a:solidFill>
              <a:schemeClr val="tx1"/>
            </a:solidFill>
            <a:miter lim="800000"/>
            <a:headEnd/>
            <a:tailEnd/>
          </a:ln>
        </p:spPr>
      </p:sp>
      <p:sp>
        <p:nvSpPr>
          <p:cNvPr id="2054" name="Rectangle 6"/>
          <p:cNvSpPr>
            <a:spLocks noGrp="1" noChangeArrowheads="1"/>
          </p:cNvSpPr>
          <p:nvPr>
            <p:ph type="ftr" sz="quarter" idx="4"/>
          </p:nvPr>
        </p:nvSpPr>
        <p:spPr bwMode="auto">
          <a:xfrm>
            <a:off x="0" y="8874880"/>
            <a:ext cx="3134139" cy="465632"/>
          </a:xfrm>
          <a:prstGeom prst="rect">
            <a:avLst/>
          </a:prstGeom>
          <a:noFill/>
          <a:ln w="9525">
            <a:noFill/>
            <a:miter lim="800000"/>
            <a:headEnd/>
            <a:tailEnd/>
          </a:ln>
        </p:spPr>
        <p:txBody>
          <a:bodyPr vert="horz" wrap="square" lIns="19718" tIns="0" rIns="19718" bIns="0" numCol="1" anchor="b" anchorCtr="0" compatLnSpc="1">
            <a:prstTxWarp prst="textNoShape">
              <a:avLst/>
            </a:prstTxWarp>
          </a:bodyPr>
          <a:lstStyle>
            <a:lvl1pPr defTabSz="966621">
              <a:defRPr sz="1100" i="1">
                <a:solidFill>
                  <a:schemeClr val="tx1"/>
                </a:solidFill>
              </a:defRPr>
            </a:lvl1pPr>
          </a:lstStyle>
          <a:p>
            <a:pPr>
              <a:defRPr/>
            </a:pPr>
            <a:r>
              <a:rPr lang="zh-CN" altLang="en-US" dirty="0"/>
              <a:t>*</a:t>
            </a:r>
            <a:endParaRPr lang="zh-CN" altLang="en-US" sz="1300" dirty="0"/>
          </a:p>
        </p:txBody>
      </p:sp>
      <p:sp>
        <p:nvSpPr>
          <p:cNvPr id="2055" name="Rectangle 7"/>
          <p:cNvSpPr>
            <a:spLocks noGrp="1" noChangeArrowheads="1"/>
          </p:cNvSpPr>
          <p:nvPr>
            <p:ph type="sldNum" sz="quarter" idx="5"/>
          </p:nvPr>
        </p:nvSpPr>
        <p:spPr bwMode="auto">
          <a:xfrm>
            <a:off x="4098235" y="8874880"/>
            <a:ext cx="3137452" cy="465632"/>
          </a:xfrm>
          <a:prstGeom prst="rect">
            <a:avLst/>
          </a:prstGeom>
          <a:noFill/>
          <a:ln w="9525">
            <a:noFill/>
            <a:miter lim="800000"/>
            <a:headEnd/>
            <a:tailEnd/>
          </a:ln>
        </p:spPr>
        <p:txBody>
          <a:bodyPr vert="horz" wrap="square" lIns="19718" tIns="0" rIns="19718" bIns="0" numCol="1" anchor="b" anchorCtr="0" compatLnSpc="1">
            <a:prstTxWarp prst="textNoShape">
              <a:avLst/>
            </a:prstTxWarp>
          </a:bodyPr>
          <a:lstStyle>
            <a:lvl1pPr algn="r" defTabSz="966621">
              <a:defRPr sz="1100" i="1">
                <a:solidFill>
                  <a:schemeClr val="tx1"/>
                </a:solidFill>
              </a:defRPr>
            </a:lvl1pPr>
          </a:lstStyle>
          <a:p>
            <a:pPr>
              <a:defRPr/>
            </a:pPr>
            <a:r>
              <a:rPr lang="en-US" altLang="zh-CN" dirty="0"/>
              <a:t>##</a:t>
            </a:r>
            <a:endParaRPr lang="en-US" altLang="zh-CN" sz="1300" dirty="0"/>
          </a:p>
        </p:txBody>
      </p:sp>
    </p:spTree>
    <p:extLst>
      <p:ext uri="{BB962C8B-B14F-4D97-AF65-F5344CB8AC3E}">
        <p14:creationId xmlns:p14="http://schemas.microsoft.com/office/powerpoint/2010/main" val="3967754797"/>
      </p:ext>
    </p:extLst>
  </p:cSld>
  <p:clrMap bg1="lt1" tx1="dk1" bg2="lt2" tx2="dk2" accent1="accent1" accent2="accent2" accent3="accent3" accent4="accent4" accent5="accent5" accent6="accent6" hlink="hlink" folHlink="folHlink"/>
  <p:hf/>
  <p:notesStyle>
    <a:lvl1pPr algn="l" defTabSz="933450"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61963" algn="l" defTabSz="933450"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23925" algn="l" defTabSz="933450"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87475" algn="l" defTabSz="933450"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49438" algn="l" defTabSz="933450"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0F1A3D-6137-4219-A218-7CFFA2325BAB}" type="slidenum">
              <a:rPr lang="en-US"/>
              <a:pPr/>
              <a:t>2</a:t>
            </a:fld>
            <a:endParaRPr lang="en-US"/>
          </a:p>
        </p:txBody>
      </p:sp>
      <p:sp>
        <p:nvSpPr>
          <p:cNvPr id="716802" name="Rectangle 2"/>
          <p:cNvSpPr>
            <a:spLocks noGrp="1" noRot="1" noChangeAspect="1" noChangeArrowheads="1" noTextEdit="1"/>
          </p:cNvSpPr>
          <p:nvPr>
            <p:ph type="sldImg"/>
          </p:nvPr>
        </p:nvSpPr>
        <p:spPr>
          <a:ln/>
        </p:spPr>
      </p:sp>
      <p:sp>
        <p:nvSpPr>
          <p:cNvPr id="716803" name="Rectangle 3"/>
          <p:cNvSpPr>
            <a:spLocks noGrp="1" noChangeArrowheads="1"/>
          </p:cNvSpPr>
          <p:nvPr>
            <p:ph type="body" idx="1"/>
          </p:nvPr>
        </p:nvSpPr>
        <p:spPr>
          <a:xfrm>
            <a:off x="964096" y="4436620"/>
            <a:ext cx="5305840" cy="4203804"/>
          </a:xfrm>
          <a:prstGeom prst="rect">
            <a:avLst/>
          </a:prstGeom>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2183" y="4561313"/>
            <a:ext cx="5850835" cy="4320375"/>
          </a:xfrm>
          <a:prstGeom prst="rect">
            <a:avLst/>
          </a:prstGeom>
        </p:spPr>
        <p:txBody>
          <a:bodyPr lIns="95207" tIns="47604" rIns="95207" bIns="47604">
            <a:normAutofit/>
          </a:bodyPr>
          <a:lstStyle/>
          <a:p>
            <a:r>
              <a:rPr lang="en-US" dirty="0" smtClean="0">
                <a:latin typeface="Arial Narrow" pitchFamily="34" charset="0"/>
              </a:rPr>
              <a:t>I</a:t>
            </a:r>
            <a:r>
              <a:rPr lang="en-US" baseline="0" dirty="0" smtClean="0">
                <a:latin typeface="Arial Narrow" pitchFamily="34" charset="0"/>
              </a:rPr>
              <a:t> proposed this active phase shifter architecture, which is basically based on phase interpolation technique.</a:t>
            </a:r>
          </a:p>
          <a:p>
            <a:endParaRPr lang="en-US" baseline="0" dirty="0" smtClean="0">
              <a:latin typeface="Arial Narrow" pitchFamily="34" charset="0"/>
            </a:endParaRPr>
          </a:p>
          <a:p>
            <a:r>
              <a:rPr lang="en-US" baseline="0" dirty="0" smtClean="0">
                <a:latin typeface="Arial Narrow" pitchFamily="34" charset="0"/>
              </a:rPr>
              <a:t>First stage is a single-to-differential conversion stage, and after that this IQ network generates </a:t>
            </a:r>
            <a:r>
              <a:rPr lang="en-US" baseline="0" dirty="0" err="1" smtClean="0">
                <a:latin typeface="Arial Narrow" pitchFamily="34" charset="0"/>
              </a:rPr>
              <a:t>quadrature</a:t>
            </a:r>
            <a:r>
              <a:rPr lang="en-US" baseline="0" dirty="0" smtClean="0">
                <a:latin typeface="Arial Narrow" pitchFamily="34" charset="0"/>
              </a:rPr>
              <a:t> phased I and Q signals based on input differential signal. Then, each I and Q signal will be amplified with a predetermined gain for each path, and then, finally be added at the output. </a:t>
            </a:r>
          </a:p>
          <a:p>
            <a:endParaRPr lang="en-US" baseline="0" dirty="0" smtClean="0">
              <a:latin typeface="Arial Narrow" pitchFamily="34" charset="0"/>
            </a:endParaRPr>
          </a:p>
          <a:p>
            <a:r>
              <a:rPr lang="en-US" baseline="0" dirty="0" smtClean="0">
                <a:latin typeface="Arial Narrow" pitchFamily="34" charset="0"/>
              </a:rPr>
              <a:t>By adding these I and Q signal with different amplitudes, we are actually interpolating phase between I-phase and Q-phase. Different gain setting between I and Q path gives different output phases. This DAC changes gain in each IQ path in a way it can generate 16 different phase states at the output. </a:t>
            </a:r>
          </a:p>
          <a:p>
            <a:endParaRPr lang="en-US" baseline="0" dirty="0" smtClean="0">
              <a:latin typeface="Arial Narrow" pitchFamily="34" charset="0"/>
            </a:endParaRPr>
          </a:p>
          <a:p>
            <a:r>
              <a:rPr lang="en-US" baseline="0" dirty="0" smtClean="0">
                <a:latin typeface="Arial Narrow" pitchFamily="34" charset="0"/>
              </a:rPr>
              <a:t>The beauty of this active approach is that we can calibrate the output phase by calibrating this DAC. In this design, I utilized the DAC for 4-bit phase control, and eventually calibrated the DAC to get 5-bit phase resolutions. </a:t>
            </a:r>
          </a:p>
          <a:p>
            <a:endParaRPr lang="en-US" baseline="0" dirty="0" smtClean="0"/>
          </a:p>
          <a:p>
            <a:pPr defTabSz="1036568"/>
            <a:r>
              <a:rPr lang="en-US" baseline="0" dirty="0" smtClean="0"/>
              <a:t>As you can see, it’s mostly active circuit and we can integrate all the building blocks in a tiny small space. In a fully balanced system, we don’t need the in/out </a:t>
            </a:r>
            <a:r>
              <a:rPr lang="en-US" baseline="0" dirty="0" err="1" smtClean="0"/>
              <a:t>balun</a:t>
            </a:r>
            <a:r>
              <a:rPr lang="en-US" baseline="0" dirty="0" smtClean="0"/>
              <a:t> circuits. And this is a simplified schematic for the core part of the phase shifter. </a:t>
            </a:r>
          </a:p>
          <a:p>
            <a:r>
              <a:rPr lang="en-US" baseline="0" dirty="0" smtClean="0"/>
              <a:t>     </a:t>
            </a:r>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12D1A0B0-DED1-49FA-A42B-AF1E56C67797}" type="slidenum">
              <a:rPr lang="en-US" smtClean="0"/>
              <a:pPr/>
              <a:t>21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FDFCBFA-6BE8-4EDB-8018-A1E609C831C9}" type="slidenum">
              <a:rPr lang="en-US"/>
              <a:pPr/>
              <a:t>22</a:t>
            </a:fld>
            <a:endParaRPr lang="en-US"/>
          </a:p>
        </p:txBody>
      </p:sp>
      <p:sp>
        <p:nvSpPr>
          <p:cNvPr id="222210" name="Rectangle 2"/>
          <p:cNvSpPr>
            <a:spLocks noGrp="1" noRot="1" noChangeAspect="1" noChangeArrowheads="1" noTextEdit="1"/>
          </p:cNvSpPr>
          <p:nvPr>
            <p:ph type="sldImg"/>
          </p:nvPr>
        </p:nvSpPr>
        <p:spPr>
          <a:xfrm>
            <a:off x="1258888" y="717550"/>
            <a:ext cx="4800600" cy="3600450"/>
          </a:xfrm>
          <a:ln/>
        </p:spPr>
      </p:sp>
      <p:sp>
        <p:nvSpPr>
          <p:cNvPr id="222211" name="Rectangle 3"/>
          <p:cNvSpPr>
            <a:spLocks noGrp="1" noChangeArrowheads="1"/>
          </p:cNvSpPr>
          <p:nvPr>
            <p:ph type="body" idx="1"/>
          </p:nvPr>
        </p:nvSpPr>
        <p:spPr>
          <a:xfrm>
            <a:off x="732183" y="4561313"/>
            <a:ext cx="5850835" cy="4320375"/>
          </a:xfrm>
          <a:prstGeom prst="rect">
            <a:avLst/>
          </a:prstGeom>
        </p:spPr>
        <p:txBody>
          <a:bodyPr lIns="95207" tIns="47604" rIns="95207" bIns="47604"/>
          <a:lstStyle/>
          <a:p>
            <a:pPr defTabSz="1036568">
              <a:defRPr/>
            </a:pPr>
            <a:r>
              <a:rPr lang="en-US" baseline="0" dirty="0" smtClean="0">
                <a:latin typeface="Arial Narrow" pitchFamily="34" charset="0"/>
              </a:rPr>
              <a:t>And this is a simplified schematic for the core part of the phase shifter. Let me go a little bit details of this schematic.  </a:t>
            </a:r>
          </a:p>
          <a:p>
            <a:r>
              <a:rPr lang="en-US" baseline="0" dirty="0" smtClean="0"/>
              <a:t>     </a:t>
            </a:r>
          </a:p>
          <a:p>
            <a:endParaRPr lang="en-US" dirty="0"/>
          </a:p>
          <a:p>
            <a:endParaRPr lang="en-US" dirty="0"/>
          </a:p>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2183" y="4561313"/>
            <a:ext cx="5850835" cy="4320375"/>
          </a:xfrm>
          <a:prstGeom prst="rect">
            <a:avLst/>
          </a:prstGeom>
        </p:spPr>
        <p:txBody>
          <a:bodyPr lIns="95207" tIns="47604" rIns="95207" bIns="47604">
            <a:normAutofit/>
          </a:bodyPr>
          <a:lstStyle/>
          <a:p>
            <a:r>
              <a:rPr lang="en-US" dirty="0" smtClean="0"/>
              <a:t>This is the fabricated</a:t>
            </a:r>
            <a:r>
              <a:rPr lang="en-US" baseline="0" dirty="0" smtClean="0"/>
              <a:t> chip photograph. The overall system includes active input and output </a:t>
            </a:r>
            <a:r>
              <a:rPr lang="en-US" baseline="0" dirty="0" err="1" smtClean="0"/>
              <a:t>baluns</a:t>
            </a:r>
            <a:r>
              <a:rPr lang="en-US" baseline="0" dirty="0" smtClean="0"/>
              <a:t> for single-to-differential conversion. </a:t>
            </a:r>
          </a:p>
          <a:p>
            <a:r>
              <a:rPr lang="en-US" baseline="0" dirty="0" smtClean="0"/>
              <a:t>The IC was realized in 0.18 um </a:t>
            </a:r>
            <a:r>
              <a:rPr lang="en-US" baseline="0" dirty="0" err="1" smtClean="0"/>
              <a:t>SiGe</a:t>
            </a:r>
            <a:r>
              <a:rPr lang="en-US" baseline="0" dirty="0" smtClean="0"/>
              <a:t> </a:t>
            </a:r>
            <a:r>
              <a:rPr lang="en-US" baseline="0" dirty="0" err="1" smtClean="0"/>
              <a:t>BiCMOS</a:t>
            </a:r>
            <a:r>
              <a:rPr lang="en-US" baseline="0" dirty="0" smtClean="0"/>
              <a:t> technology, and overall chip size is 1.2 x 0.75 mm2, but the core part of phase shifter is very small just 0.45 x 0.35 mm2, and current consumption in the phase shifter is just 3 </a:t>
            </a:r>
            <a:r>
              <a:rPr lang="en-US" baseline="0" dirty="0" err="1" smtClean="0"/>
              <a:t>mA</a:t>
            </a:r>
            <a:r>
              <a:rPr lang="en-US" baseline="0" dirty="0" smtClean="0"/>
              <a:t>.  </a:t>
            </a:r>
          </a:p>
          <a:p>
            <a:endParaRPr lang="en-US" baseline="0" dirty="0" smtClean="0"/>
          </a:p>
          <a:p>
            <a:r>
              <a:rPr lang="en-US" baseline="0" dirty="0" smtClean="0"/>
              <a:t>This chip was supported by DARPA SMART project, and at 2009 Lockheed Martin bought the schematic and layout for their X-band array designs. </a:t>
            </a:r>
            <a:endParaRPr lang="en-US" dirty="0"/>
          </a:p>
        </p:txBody>
      </p:sp>
      <p:sp>
        <p:nvSpPr>
          <p:cNvPr id="4" name="Slide Number Placeholder 3"/>
          <p:cNvSpPr>
            <a:spLocks noGrp="1"/>
          </p:cNvSpPr>
          <p:nvPr>
            <p:ph type="sldNum" sz="quarter" idx="10"/>
          </p:nvPr>
        </p:nvSpPr>
        <p:spPr/>
        <p:txBody>
          <a:bodyPr/>
          <a:lstStyle/>
          <a:p>
            <a:fld id="{12D1A0B0-DED1-49FA-A42B-AF1E56C67797}" type="slidenum">
              <a:rPr lang="en-US" smtClean="0"/>
              <a:pPr/>
              <a:t>23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2183" y="4561313"/>
            <a:ext cx="5850835" cy="4320375"/>
          </a:xfrm>
          <a:prstGeom prst="rect">
            <a:avLst/>
          </a:prstGeom>
        </p:spPr>
        <p:txBody>
          <a:bodyPr lIns="95207" tIns="47604" rIns="95207" bIns="47604">
            <a:normAutofit/>
          </a:bodyPr>
          <a:lstStyle/>
          <a:p>
            <a:r>
              <a:rPr lang="en-US" dirty="0" smtClean="0"/>
              <a:t>This is block diagram of the 8-element array.</a:t>
            </a:r>
            <a:r>
              <a:rPr lang="en-US" baseline="0" dirty="0" smtClean="0"/>
              <a:t> It provides single ended in-output interface, and includes all necessary digital control function blocks which will be controlled directly by DSP processor. Each channel consists of 2-state LNAB plus 4-bit phase shifter. Four channel outputs at each left and right side will be added in the these 4-CH combiners, and this 2-CH combiner will finally hook up the output of each 4-ch combiner. </a:t>
            </a:r>
          </a:p>
          <a:p>
            <a:r>
              <a:rPr lang="en-US" baseline="0" dirty="0" smtClean="0"/>
              <a:t>All the in-output pads are ESD protected. </a:t>
            </a:r>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12D1A0B0-DED1-49FA-A42B-AF1E56C67797}" type="slidenum">
              <a:rPr lang="en-US" smtClean="0"/>
              <a:pPr/>
              <a:t>25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77FA718-3F26-4096-9F4A-B5A34E3A6E0B}" type="slidenum">
              <a:rPr lang="en-US"/>
              <a:pPr/>
              <a:t>26</a:t>
            </a:fld>
            <a:endParaRPr lang="en-US"/>
          </a:p>
        </p:txBody>
      </p:sp>
      <p:sp>
        <p:nvSpPr>
          <p:cNvPr id="232450" name="Rectangle 2"/>
          <p:cNvSpPr>
            <a:spLocks noGrp="1" noRot="1" noChangeAspect="1" noChangeArrowheads="1" noTextEdit="1"/>
          </p:cNvSpPr>
          <p:nvPr>
            <p:ph type="sldImg"/>
          </p:nvPr>
        </p:nvSpPr>
        <p:spPr>
          <a:xfrm>
            <a:off x="1258888" y="717550"/>
            <a:ext cx="4800600" cy="3600450"/>
          </a:xfrm>
          <a:ln/>
        </p:spPr>
      </p:sp>
      <p:sp>
        <p:nvSpPr>
          <p:cNvPr id="232451" name="Rectangle 3"/>
          <p:cNvSpPr>
            <a:spLocks noGrp="1" noChangeArrowheads="1"/>
          </p:cNvSpPr>
          <p:nvPr>
            <p:ph type="body" idx="1"/>
          </p:nvPr>
        </p:nvSpPr>
        <p:spPr>
          <a:xfrm>
            <a:off x="732183" y="4561313"/>
            <a:ext cx="5850835" cy="4320375"/>
          </a:xfrm>
          <a:prstGeom prst="rect">
            <a:avLst/>
          </a:prstGeom>
        </p:spPr>
        <p:txBody>
          <a:bodyPr lIns="95207" tIns="47604" rIns="95207" bIns="47604"/>
          <a:lstStyle/>
          <a:p>
            <a:r>
              <a:rPr lang="en-US" dirty="0"/>
              <a:t>The IC is implemented using Jazz 0.18um </a:t>
            </a:r>
            <a:r>
              <a:rPr lang="en-US" dirty="0" err="1"/>
              <a:t>SiGe</a:t>
            </a:r>
            <a:r>
              <a:rPr lang="en-US" dirty="0"/>
              <a:t> </a:t>
            </a:r>
            <a:r>
              <a:rPr lang="en-US" dirty="0" err="1"/>
              <a:t>BiCMOS</a:t>
            </a:r>
            <a:r>
              <a:rPr lang="en-US" dirty="0"/>
              <a:t> technology. The maximum Ft of </a:t>
            </a:r>
            <a:r>
              <a:rPr lang="en-US" dirty="0" err="1"/>
              <a:t>SiGe</a:t>
            </a:r>
            <a:r>
              <a:rPr lang="en-US" dirty="0"/>
              <a:t> HBT is about 150 GHz.</a:t>
            </a:r>
          </a:p>
          <a:p>
            <a:endParaRPr lang="en-US" dirty="0"/>
          </a:p>
          <a:p>
            <a:r>
              <a:rPr lang="en-US" dirty="0"/>
              <a:t>The overall chip size is 2.2 x 2.45 mm</a:t>
            </a:r>
            <a:r>
              <a:rPr lang="en-US" baseline="30000" dirty="0"/>
              <a:t>2</a:t>
            </a:r>
            <a:r>
              <a:rPr lang="en-US" dirty="0"/>
              <a:t>.</a:t>
            </a:r>
          </a:p>
          <a:p>
            <a:endParaRPr lang="en-US" dirty="0"/>
          </a:p>
          <a:p>
            <a:r>
              <a:rPr lang="en-US" dirty="0"/>
              <a:t>As you can see, the layout is very symmetric and electrical length between this output port and every other channel are virtually </a:t>
            </a:r>
            <a:r>
              <a:rPr lang="en-US" dirty="0" smtClean="0"/>
              <a:t>identical.</a:t>
            </a:r>
            <a:r>
              <a:rPr lang="en-US" baseline="0" dirty="0" smtClean="0"/>
              <a:t> </a:t>
            </a:r>
            <a:r>
              <a:rPr lang="en-US" dirty="0" smtClean="0"/>
              <a:t>We </a:t>
            </a:r>
            <a:r>
              <a:rPr lang="en-US" dirty="0"/>
              <a:t>put a metallic barrier between channels for channel-to-channel isolations. This barrier is actually via stack from substrate to top metal.</a:t>
            </a:r>
          </a:p>
          <a:p>
            <a:endParaRPr lang="en-US" dirty="0"/>
          </a:p>
          <a:p>
            <a:r>
              <a:rPr lang="en-US" dirty="0" smtClean="0"/>
              <a:t>Total </a:t>
            </a:r>
            <a:r>
              <a:rPr lang="en-US" dirty="0"/>
              <a:t>current consumption is 170 </a:t>
            </a:r>
            <a:r>
              <a:rPr lang="en-US" dirty="0" err="1"/>
              <a:t>mA</a:t>
            </a:r>
            <a:r>
              <a:rPr lang="en-US" dirty="0"/>
              <a:t> from a 3.3 V supply voltage</a:t>
            </a:r>
            <a:r>
              <a:rPr lang="en-US" dirty="0" smtClean="0"/>
              <a:t>. In this chart,</a:t>
            </a:r>
            <a:r>
              <a:rPr lang="en-US" baseline="0" dirty="0" smtClean="0"/>
              <a:t> you can see that the efficiency of the active signal combiners is decently good. They take only less than 10% of the total current consumption. Most of bias current is consumed in each element. </a:t>
            </a:r>
            <a:endParaRPr lang="en-US" dirty="0"/>
          </a:p>
          <a:p>
            <a:endParaRPr lang="en-US" dirty="0"/>
          </a:p>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352B2D-84B6-42E5-AD34-6C657E1F9421}" type="slidenum">
              <a:rPr lang="en-US"/>
              <a:pPr/>
              <a:t>27</a:t>
            </a:fld>
            <a:endParaRPr lang="en-US"/>
          </a:p>
        </p:txBody>
      </p:sp>
      <p:sp>
        <p:nvSpPr>
          <p:cNvPr id="347138" name="Rectangle 2"/>
          <p:cNvSpPr>
            <a:spLocks noGrp="1" noRot="1" noChangeAspect="1" noChangeArrowheads="1" noTextEdit="1"/>
          </p:cNvSpPr>
          <p:nvPr>
            <p:ph type="sldImg"/>
          </p:nvPr>
        </p:nvSpPr>
        <p:spPr>
          <a:xfrm>
            <a:off x="1258888" y="717550"/>
            <a:ext cx="4800600" cy="3600450"/>
          </a:xfrm>
          <a:ln/>
        </p:spPr>
      </p:sp>
      <p:sp>
        <p:nvSpPr>
          <p:cNvPr id="347139" name="Rectangle 3"/>
          <p:cNvSpPr>
            <a:spLocks noGrp="1" noChangeArrowheads="1"/>
          </p:cNvSpPr>
          <p:nvPr>
            <p:ph type="body" idx="1"/>
          </p:nvPr>
        </p:nvSpPr>
        <p:spPr>
          <a:xfrm>
            <a:off x="732183" y="4561313"/>
            <a:ext cx="5850835" cy="4320375"/>
          </a:xfrm>
          <a:prstGeom prst="rect">
            <a:avLst/>
          </a:prstGeom>
        </p:spPr>
        <p:txBody>
          <a:bodyPr lIns="95207" tIns="47604" rIns="95207" bIns="47604"/>
          <a:lstStyle/>
          <a:p>
            <a:r>
              <a:rPr lang="en-US" dirty="0"/>
              <a:t>The measured input return loss S11 is below -10 dB from 11 to 15 GHz. </a:t>
            </a:r>
          </a:p>
          <a:p>
            <a:r>
              <a:rPr lang="en-US" dirty="0"/>
              <a:t>And the measured output return loss is less than about -13 dB for 6-18 GHz range. </a:t>
            </a:r>
          </a:p>
          <a:p>
            <a:endParaRPr lang="en-US" dirty="0"/>
          </a:p>
          <a:p>
            <a:r>
              <a:rPr lang="en-US" dirty="0"/>
              <a:t>The power gain is around 20dB at 12GHz and </a:t>
            </a:r>
            <a:r>
              <a:rPr lang="en-US" dirty="0" err="1"/>
              <a:t>rms</a:t>
            </a:r>
            <a:r>
              <a:rPr lang="en-US" dirty="0"/>
              <a:t> gain error is less than 1dB from 6 to 18 GHz.</a:t>
            </a:r>
          </a:p>
          <a:p>
            <a:r>
              <a:rPr lang="en-US" dirty="0"/>
              <a:t>and 3-dB gain bandwidth is from 9 to 15 GHz. </a:t>
            </a:r>
          </a:p>
          <a:p>
            <a:endParaRPr lang="en-US" dirty="0"/>
          </a:p>
          <a:p>
            <a:r>
              <a:rPr lang="en-US" dirty="0"/>
              <a:t>NF is less than 5dB from 8 to 13 GHz. NF min is around 3.9 dB at 11GHz.</a:t>
            </a:r>
          </a:p>
          <a:p>
            <a:endParaRPr lang="en-US" dirty="0"/>
          </a:p>
          <a:p>
            <a:r>
              <a:rPr lang="en-US" dirty="0"/>
              <a:t>Output to input isolation is below -60 dB from 6 to 18 GHz. </a:t>
            </a:r>
          </a:p>
          <a:p>
            <a:endParaRPr lang="en-US" dirty="0"/>
          </a:p>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223DA4-CE64-426E-92F1-8031EC45A74E}" type="slidenum">
              <a:rPr lang="en-US"/>
              <a:pPr/>
              <a:t>28</a:t>
            </a:fld>
            <a:endParaRPr lang="en-US"/>
          </a:p>
        </p:txBody>
      </p:sp>
      <p:sp>
        <p:nvSpPr>
          <p:cNvPr id="349186" name="Rectangle 2"/>
          <p:cNvSpPr>
            <a:spLocks noGrp="1" noRot="1" noChangeAspect="1" noChangeArrowheads="1" noTextEdit="1"/>
          </p:cNvSpPr>
          <p:nvPr>
            <p:ph type="sldImg"/>
          </p:nvPr>
        </p:nvSpPr>
        <p:spPr>
          <a:xfrm>
            <a:off x="1258888" y="717550"/>
            <a:ext cx="4800600" cy="3600450"/>
          </a:xfrm>
          <a:ln/>
        </p:spPr>
      </p:sp>
      <p:sp>
        <p:nvSpPr>
          <p:cNvPr id="349187" name="Rectangle 3"/>
          <p:cNvSpPr>
            <a:spLocks noGrp="1" noChangeArrowheads="1"/>
          </p:cNvSpPr>
          <p:nvPr>
            <p:ph type="body" idx="1"/>
          </p:nvPr>
        </p:nvSpPr>
        <p:spPr>
          <a:xfrm>
            <a:off x="732183" y="4561313"/>
            <a:ext cx="5850835" cy="4320375"/>
          </a:xfrm>
          <a:prstGeom prst="rect">
            <a:avLst/>
          </a:prstGeom>
        </p:spPr>
        <p:txBody>
          <a:bodyPr lIns="95207" tIns="47604" rIns="95207" bIns="47604"/>
          <a:lstStyle/>
          <a:p>
            <a:r>
              <a:rPr lang="en-US"/>
              <a:t>This slide shows measured 4-bit phase characteristics. </a:t>
            </a:r>
          </a:p>
          <a:p>
            <a:endParaRPr lang="en-US"/>
          </a:p>
          <a:p>
            <a:r>
              <a:rPr lang="en-US"/>
              <a:t>The measurement shows very linear phase and group delay is around 175 ps from 10 to 14 GHz and variation is less than 25 ps. </a:t>
            </a:r>
          </a:p>
          <a:p>
            <a:endParaRPr lang="en-US"/>
          </a:p>
          <a:p>
            <a:r>
              <a:rPr lang="en-US"/>
              <a:t>In this figure, 0-bit phase response is subtracted from all the 4-bit phase response, and we can get nearly ideal constant phase shift over 6 to 18 GHz. </a:t>
            </a:r>
          </a:p>
          <a:p>
            <a:endParaRPr lang="en-US"/>
          </a:p>
          <a:p>
            <a:r>
              <a:rPr lang="en-US"/>
              <a:t>The rms phase error from ideal phase state is less than 6 degree from 6 to 18 GHz.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2183" y="4561313"/>
            <a:ext cx="5850835" cy="4320375"/>
          </a:xfrm>
          <a:prstGeom prst="rect">
            <a:avLst/>
          </a:prstGeom>
        </p:spPr>
        <p:txBody>
          <a:bodyPr lIns="95207" tIns="47604" rIns="95207" bIns="47604">
            <a:normAutofit/>
          </a:bodyPr>
          <a:lstStyle/>
          <a:p>
            <a:r>
              <a:rPr lang="en-US" dirty="0" smtClean="0"/>
              <a:t>To completely characterize</a:t>
            </a:r>
            <a:r>
              <a:rPr lang="en-US" baseline="0" dirty="0" smtClean="0"/>
              <a:t> the phased array chip, we built this antenna array board. We used angled-dipole antenna. Because we have more spacing between these antenna, compared with regular 90-degree dipole antenna, we will have less coupling between each antenna. And these two dummy antennas will enhance the scanning performance at wider scan angles. The spacing between antenna is 0.5-lamda to avoid aliasing, which 1.25 cm at 12GHz. </a:t>
            </a:r>
          </a:p>
          <a:p>
            <a:endParaRPr lang="en-US" baseline="0" dirty="0" smtClean="0"/>
          </a:p>
          <a:p>
            <a:r>
              <a:rPr lang="en-US" baseline="0" dirty="0" smtClean="0"/>
              <a:t>This is the close-up view of the silicon chip on board packaging. We </a:t>
            </a:r>
            <a:r>
              <a:rPr lang="en-US" baseline="0" dirty="0" err="1" smtClean="0"/>
              <a:t>wirebonded</a:t>
            </a:r>
            <a:r>
              <a:rPr lang="en-US" baseline="0" dirty="0" smtClean="0"/>
              <a:t> the 8-element array chip, and the typical </a:t>
            </a:r>
            <a:r>
              <a:rPr lang="en-US" baseline="0" dirty="0" err="1" smtClean="0"/>
              <a:t>bondwire</a:t>
            </a:r>
            <a:r>
              <a:rPr lang="en-US" baseline="0" dirty="0" smtClean="0"/>
              <a:t> inductance is 0.5 </a:t>
            </a:r>
            <a:r>
              <a:rPr lang="en-US" baseline="0" dirty="0" err="1" smtClean="0"/>
              <a:t>nH</a:t>
            </a:r>
            <a:r>
              <a:rPr lang="en-US" baseline="0" dirty="0" smtClean="0"/>
              <a:t>. The challenging part of this board design is that because the chip size is very </a:t>
            </a:r>
            <a:r>
              <a:rPr lang="en-US" baseline="0" dirty="0" err="1" smtClean="0"/>
              <a:t>smalll</a:t>
            </a:r>
            <a:r>
              <a:rPr lang="en-US" baseline="0" dirty="0" smtClean="0"/>
              <a:t> about 2x2 mm2, it’s very difficult to bring all the 8 antenna feed-lines having 0.8 mm width per each to the silicon chip.    </a:t>
            </a:r>
            <a:endParaRPr lang="en-US" dirty="0"/>
          </a:p>
        </p:txBody>
      </p:sp>
      <p:sp>
        <p:nvSpPr>
          <p:cNvPr id="4" name="Slide Number Placeholder 3"/>
          <p:cNvSpPr>
            <a:spLocks noGrp="1"/>
          </p:cNvSpPr>
          <p:nvPr>
            <p:ph type="sldNum" sz="quarter" idx="10"/>
          </p:nvPr>
        </p:nvSpPr>
        <p:spPr/>
        <p:txBody>
          <a:bodyPr/>
          <a:lstStyle/>
          <a:p>
            <a:fld id="{12D1A0B0-DED1-49FA-A42B-AF1E56C67797}" type="slidenum">
              <a:rPr lang="en-US" smtClean="0"/>
              <a:pPr/>
              <a:t>30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2183" y="4561313"/>
            <a:ext cx="5850835" cy="4320375"/>
          </a:xfrm>
          <a:prstGeom prst="rect">
            <a:avLst/>
          </a:prstGeom>
        </p:spPr>
        <p:txBody>
          <a:bodyPr lIns="95207" tIns="47604" rIns="95207" bIns="47604">
            <a:normAutofit/>
          </a:bodyPr>
          <a:lstStyle/>
          <a:p>
            <a:r>
              <a:rPr lang="en-US" dirty="0" smtClean="0"/>
              <a:t>To completely characterize</a:t>
            </a:r>
            <a:r>
              <a:rPr lang="en-US" baseline="0" dirty="0" smtClean="0"/>
              <a:t> the phased array chip, we built this antenna array board. We used angled-dipole antenna. Because we have more spacing between these antenna, compared with regular 90-degree dipole antenna, we will have less coupling between each antenna. And these two dummy antennas will enhance the scanning performance at wider scan angles. The spacing between antenna is 0.5-lamda to avoid aliasing, which 1.25 cm at 12GHz. </a:t>
            </a:r>
          </a:p>
          <a:p>
            <a:endParaRPr lang="en-US" baseline="0" dirty="0" smtClean="0"/>
          </a:p>
          <a:p>
            <a:r>
              <a:rPr lang="en-US" baseline="0" dirty="0" smtClean="0"/>
              <a:t>This is the close-up view of the silicon chip on board packaging. We </a:t>
            </a:r>
            <a:r>
              <a:rPr lang="en-US" baseline="0" dirty="0" err="1" smtClean="0"/>
              <a:t>wirebonded</a:t>
            </a:r>
            <a:r>
              <a:rPr lang="en-US" baseline="0" dirty="0" smtClean="0"/>
              <a:t> the 8-element array chip, and the typical </a:t>
            </a:r>
            <a:r>
              <a:rPr lang="en-US" baseline="0" dirty="0" err="1" smtClean="0"/>
              <a:t>bondwire</a:t>
            </a:r>
            <a:r>
              <a:rPr lang="en-US" baseline="0" dirty="0" smtClean="0"/>
              <a:t> inductance is 0.5 </a:t>
            </a:r>
            <a:r>
              <a:rPr lang="en-US" baseline="0" dirty="0" err="1" smtClean="0"/>
              <a:t>nH</a:t>
            </a:r>
            <a:r>
              <a:rPr lang="en-US" baseline="0" dirty="0" smtClean="0"/>
              <a:t>. The challenging part of this board design is that because the chip size is very </a:t>
            </a:r>
            <a:r>
              <a:rPr lang="en-US" baseline="0" dirty="0" err="1" smtClean="0"/>
              <a:t>smalll</a:t>
            </a:r>
            <a:r>
              <a:rPr lang="en-US" baseline="0" dirty="0" smtClean="0"/>
              <a:t> about 2x2 mm2, it’s very difficult to bring all the 8 antenna feed-lines having 0.8 mm width per each to the silicon chip.    </a:t>
            </a:r>
            <a:endParaRPr lang="en-US" dirty="0"/>
          </a:p>
        </p:txBody>
      </p:sp>
      <p:sp>
        <p:nvSpPr>
          <p:cNvPr id="4" name="Slide Number Placeholder 3"/>
          <p:cNvSpPr>
            <a:spLocks noGrp="1"/>
          </p:cNvSpPr>
          <p:nvPr>
            <p:ph type="sldNum" sz="quarter" idx="10"/>
          </p:nvPr>
        </p:nvSpPr>
        <p:spPr/>
        <p:txBody>
          <a:bodyPr/>
          <a:lstStyle/>
          <a:p>
            <a:fld id="{12D1A0B0-DED1-49FA-A42B-AF1E56C67797}" type="slidenum">
              <a:rPr lang="en-US" smtClean="0"/>
              <a:pPr/>
              <a:t>31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2183" y="4561313"/>
            <a:ext cx="5850835" cy="4320375"/>
          </a:xfrm>
          <a:prstGeom prst="rect">
            <a:avLst/>
          </a:prstGeom>
        </p:spPr>
        <p:txBody>
          <a:bodyPr lIns="95207" tIns="47604" rIns="95207" bIns="47604">
            <a:normAutofit/>
          </a:bodyPr>
          <a:lstStyle/>
          <a:p>
            <a:r>
              <a:rPr lang="en-US" dirty="0" smtClean="0"/>
              <a:t>Thi</a:t>
            </a:r>
            <a:r>
              <a:rPr lang="en-US" baseline="0" dirty="0" smtClean="0"/>
              <a:t>s measured pattern at 12 GHz, and scan angle is from -60 to 60 degree with 15 degree step. These are nearly ideal pattern with -13 dB first </a:t>
            </a:r>
            <a:r>
              <a:rPr lang="en-US" baseline="0" dirty="0" err="1" smtClean="0"/>
              <a:t>sidelobe</a:t>
            </a:r>
            <a:r>
              <a:rPr lang="en-US" baseline="0" dirty="0" smtClean="0"/>
              <a:t> levels. For example, the gain at 0 degree scan angle is ~40 dB which is the same as expectation. There is about 3-4 dB gain drop at 60 degree scanning due to the antenna element factor as expected. These 3-dB </a:t>
            </a:r>
            <a:r>
              <a:rPr lang="en-US" baseline="0" dirty="0" err="1" smtClean="0"/>
              <a:t>beamwidth</a:t>
            </a:r>
            <a:r>
              <a:rPr lang="en-US" baseline="0" dirty="0" smtClean="0"/>
              <a:t> of 15, 19 and 26 degrees at corresponding scan angles also agree well with simulations.</a:t>
            </a:r>
          </a:p>
          <a:p>
            <a:endParaRPr lang="en-US" baseline="0" dirty="0" smtClean="0"/>
          </a:p>
          <a:p>
            <a:r>
              <a:rPr lang="en-US" baseline="0" dirty="0" smtClean="0"/>
              <a:t>This right side figure is the superimposed measured beam patterns for several different frequencies. We can see that there is a slight </a:t>
            </a:r>
            <a:r>
              <a:rPr lang="en-US" baseline="0" dirty="0" err="1" smtClean="0"/>
              <a:t>beamwalk</a:t>
            </a:r>
            <a:r>
              <a:rPr lang="en-US" baseline="0" dirty="0" smtClean="0"/>
              <a:t> at 60 degree scanning because the phase shifter is not a true time delay circuit. So in this case, we can roughly say that the instantaneous bandwidth could be limited to around 1GHz.   </a:t>
            </a:r>
          </a:p>
          <a:p>
            <a:endParaRPr lang="en-US" baseline="0" dirty="0" smtClean="0"/>
          </a:p>
          <a:p>
            <a:endParaRPr lang="en-US" baseline="0" dirty="0" smtClean="0"/>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12D1A0B0-DED1-49FA-A42B-AF1E56C67797}" type="slidenum">
              <a:rPr lang="en-US" smtClean="0"/>
              <a:pPr/>
              <a:t>33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2183" y="4561313"/>
            <a:ext cx="5850835" cy="4320375"/>
          </a:xfrm>
          <a:prstGeom prst="rect">
            <a:avLst/>
          </a:prstGeom>
        </p:spPr>
        <p:txBody>
          <a:bodyPr lIns="95207" tIns="47604" rIns="95207" bIns="47604">
            <a:normAutofit/>
          </a:bodyPr>
          <a:lstStyle/>
          <a:p>
            <a:endParaRPr lang="en-US"/>
          </a:p>
        </p:txBody>
      </p:sp>
      <p:sp>
        <p:nvSpPr>
          <p:cNvPr id="4" name="Slide Number Placeholder 3"/>
          <p:cNvSpPr>
            <a:spLocks noGrp="1"/>
          </p:cNvSpPr>
          <p:nvPr>
            <p:ph type="sldNum" sz="quarter" idx="10"/>
          </p:nvPr>
        </p:nvSpPr>
        <p:spPr/>
        <p:txBody>
          <a:bodyPr/>
          <a:lstStyle/>
          <a:p>
            <a:fld id="{12D1A0B0-DED1-49FA-A42B-AF1E56C67797}"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2183" y="4561313"/>
            <a:ext cx="5850835" cy="4320375"/>
          </a:xfrm>
          <a:prstGeom prst="rect">
            <a:avLst/>
          </a:prstGeom>
        </p:spPr>
        <p:txBody>
          <a:bodyPr lIns="95207" tIns="47604" rIns="95207" bIns="47604">
            <a:normAutofit/>
          </a:bodyPr>
          <a:lstStyle/>
          <a:p>
            <a:r>
              <a:rPr lang="en-US" dirty="0" smtClean="0"/>
              <a:t>To get some feeling on</a:t>
            </a:r>
            <a:r>
              <a:rPr lang="en-US" baseline="0" dirty="0" smtClean="0"/>
              <a:t> the physical size of the array chip, let me compare these ICs. The left side is just single element of LNA and phase shifter based on passive design as mentioned. But, i</a:t>
            </a:r>
            <a:r>
              <a:rPr lang="en-US" dirty="0" smtClean="0"/>
              <a:t>n this array,</a:t>
            </a:r>
            <a:r>
              <a:rPr lang="en-US" baseline="0" dirty="0" smtClean="0"/>
              <a:t> I integrated 8 LNA and </a:t>
            </a:r>
            <a:r>
              <a:rPr lang="en-US" baseline="0" dirty="0" err="1" smtClean="0"/>
              <a:t>baluns</a:t>
            </a:r>
            <a:r>
              <a:rPr lang="en-US" baseline="0" dirty="0" smtClean="0"/>
              <a:t>, and 8 phase shifters plus </a:t>
            </a:r>
            <a:r>
              <a:rPr lang="en-US" baseline="0" dirty="0" err="1" smtClean="0"/>
              <a:t>bandgap</a:t>
            </a:r>
            <a:r>
              <a:rPr lang="en-US" baseline="0" dirty="0" smtClean="0"/>
              <a:t> biasing circuitry, and also all the necessary digital control blocks for the phase shifters, like array decoder and each phase shifter encoders. Still, the overall chip size is just about 40% of this passive single-element design. Basically the innovation of phase shifter design makes this big difference. </a:t>
            </a:r>
          </a:p>
          <a:p>
            <a:endParaRPr lang="en-US" baseline="0" dirty="0" smtClean="0"/>
          </a:p>
          <a:p>
            <a:r>
              <a:rPr lang="en-US" baseline="0" dirty="0" smtClean="0"/>
              <a:t>After demonstrating this array performance, Lockheed Martin purchased all the layouts and schematics of this designs to build high resolution X-band large array. </a:t>
            </a:r>
          </a:p>
          <a:p>
            <a:endParaRPr lang="en-US" baseline="0" dirty="0" smtClean="0"/>
          </a:p>
          <a:p>
            <a:r>
              <a:rPr lang="en-US" baseline="0" dirty="0" smtClean="0"/>
              <a:t>Next design is a millimeter-wave large array. </a:t>
            </a:r>
            <a:endParaRPr lang="en-US" dirty="0"/>
          </a:p>
        </p:txBody>
      </p:sp>
      <p:sp>
        <p:nvSpPr>
          <p:cNvPr id="4" name="Slide Number Placeholder 3"/>
          <p:cNvSpPr>
            <a:spLocks noGrp="1"/>
          </p:cNvSpPr>
          <p:nvPr>
            <p:ph type="sldNum" sz="quarter" idx="10"/>
          </p:nvPr>
        </p:nvSpPr>
        <p:spPr/>
        <p:txBody>
          <a:bodyPr/>
          <a:lstStyle/>
          <a:p>
            <a:fld id="{12D1A0B0-DED1-49FA-A42B-AF1E56C67797}" type="slidenum">
              <a:rPr lang="en-US" smtClean="0"/>
              <a:pPr/>
              <a:t>34</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2183" y="4561313"/>
            <a:ext cx="5850835" cy="4320375"/>
          </a:xfrm>
          <a:prstGeom prst="rect">
            <a:avLst/>
          </a:prstGeom>
        </p:spPr>
        <p:txBody>
          <a:bodyPr lIns="95207" tIns="47604" rIns="95207" bIns="47604">
            <a:normAutofit/>
          </a:bodyPr>
          <a:lstStyle/>
          <a:p>
            <a:endParaRPr lang="en-US" dirty="0"/>
          </a:p>
        </p:txBody>
      </p:sp>
      <p:sp>
        <p:nvSpPr>
          <p:cNvPr id="4" name="Slide Number Placeholder 3"/>
          <p:cNvSpPr>
            <a:spLocks noGrp="1"/>
          </p:cNvSpPr>
          <p:nvPr>
            <p:ph type="sldNum" sz="quarter" idx="10"/>
          </p:nvPr>
        </p:nvSpPr>
        <p:spPr/>
        <p:txBody>
          <a:bodyPr/>
          <a:lstStyle/>
          <a:p>
            <a:fld id="{12D1A0B0-DED1-49FA-A42B-AF1E56C67797}" type="slidenum">
              <a:rPr lang="en-US" smtClean="0"/>
              <a:pPr/>
              <a:t>35</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2183" y="4561313"/>
            <a:ext cx="5850835" cy="4320375"/>
          </a:xfrm>
          <a:prstGeom prst="rect">
            <a:avLst/>
          </a:prstGeom>
        </p:spPr>
        <p:txBody>
          <a:bodyPr lIns="95207" tIns="47604" rIns="95207" bIns="47604">
            <a:normAutofit/>
          </a:bodyPr>
          <a:lstStyle/>
          <a:p>
            <a:r>
              <a:rPr lang="en-US" dirty="0" smtClean="0"/>
              <a:t>These are brief summaries the schematic designs. </a:t>
            </a:r>
          </a:p>
          <a:p>
            <a:r>
              <a:rPr lang="en-US" baseline="0" dirty="0" smtClean="0"/>
              <a:t>This emitter-coupled pair provides single to differential conversion, and standard L-C matching technique to provide 50 ohm input impedance in this first stage. This second stage provide additional CMRR. This phase shifter is pretty much the same as previous one. </a:t>
            </a:r>
          </a:p>
          <a:p>
            <a:endParaRPr lang="en-US" baseline="0" dirty="0" smtClean="0"/>
          </a:p>
          <a:p>
            <a:r>
              <a:rPr lang="en-US" baseline="0" dirty="0" smtClean="0"/>
              <a:t>These combiners are basically analog adder amplifiers, and they combine the 4-CH pretty much in binary fashion. These two channels added in current mode at these collector nodes, and then finally all the 4 channel signal will be added in this output node. The operation of 2-CH combiner is pretty much the same as 4-CH combiner. The final output stage is NMOS based push-pull driver, and 1/gm of this </a:t>
            </a:r>
            <a:r>
              <a:rPr lang="en-US" baseline="0" dirty="0" err="1" smtClean="0"/>
              <a:t>cascoding</a:t>
            </a:r>
            <a:r>
              <a:rPr lang="en-US" baseline="0" dirty="0" smtClean="0"/>
              <a:t> transistor provides a wideband 50 ohm matching impedance.  </a:t>
            </a:r>
          </a:p>
          <a:p>
            <a:r>
              <a:rPr lang="en-US" baseline="0" dirty="0" smtClean="0"/>
              <a:t> </a:t>
            </a:r>
          </a:p>
          <a:p>
            <a:endParaRPr lang="en-US" dirty="0"/>
          </a:p>
        </p:txBody>
      </p:sp>
      <p:sp>
        <p:nvSpPr>
          <p:cNvPr id="4" name="Slide Number Placeholder 3"/>
          <p:cNvSpPr>
            <a:spLocks noGrp="1"/>
          </p:cNvSpPr>
          <p:nvPr>
            <p:ph type="sldNum" sz="quarter" idx="10"/>
          </p:nvPr>
        </p:nvSpPr>
        <p:spPr/>
        <p:txBody>
          <a:bodyPr/>
          <a:lstStyle/>
          <a:p>
            <a:fld id="{12D1A0B0-DED1-49FA-A42B-AF1E56C67797}" type="slidenum">
              <a:rPr lang="en-US" smtClean="0">
                <a:solidFill>
                  <a:prstClr val="black"/>
                </a:solidFill>
              </a:rPr>
              <a:pPr/>
              <a:t>44</a:t>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D06747-5880-40AA-A1FF-6F001F754487}" type="slidenum">
              <a:rPr lang="en-US">
                <a:solidFill>
                  <a:prstClr val="black"/>
                </a:solidFill>
              </a:rPr>
              <a:pPr/>
              <a:t>49</a:t>
            </a:fld>
            <a:endParaRPr lang="en-US">
              <a:solidFill>
                <a:prstClr val="black"/>
              </a:solidFill>
            </a:endParaRPr>
          </a:p>
        </p:txBody>
      </p:sp>
      <p:sp>
        <p:nvSpPr>
          <p:cNvPr id="245762" name="Rectangle 2"/>
          <p:cNvSpPr>
            <a:spLocks noGrp="1" noRot="1" noChangeAspect="1" noChangeArrowheads="1" noTextEdit="1"/>
          </p:cNvSpPr>
          <p:nvPr>
            <p:ph type="sldImg"/>
          </p:nvPr>
        </p:nvSpPr>
        <p:spPr>
          <a:xfrm>
            <a:off x="1258888" y="717550"/>
            <a:ext cx="4800600" cy="3600450"/>
          </a:xfrm>
          <a:ln/>
        </p:spPr>
      </p:sp>
      <p:sp>
        <p:nvSpPr>
          <p:cNvPr id="245763" name="Rectangle 3"/>
          <p:cNvSpPr>
            <a:spLocks noGrp="1" noChangeArrowheads="1"/>
          </p:cNvSpPr>
          <p:nvPr>
            <p:ph type="body" idx="1"/>
          </p:nvPr>
        </p:nvSpPr>
        <p:spPr>
          <a:xfrm>
            <a:off x="732183" y="4561313"/>
            <a:ext cx="5850835" cy="4320375"/>
          </a:xfrm>
          <a:prstGeom prst="rect">
            <a:avLst/>
          </a:prstGeom>
        </p:spPr>
        <p:txBody>
          <a:bodyPr lIns="95207" tIns="47604" rIns="95207" bIns="47604"/>
          <a:lstStyle/>
          <a:p>
            <a:r>
              <a:rPr lang="en-US" dirty="0" smtClean="0">
                <a:latin typeface="Arial Narrow" pitchFamily="34" charset="0"/>
              </a:rPr>
              <a:t>In this design</a:t>
            </a:r>
            <a:r>
              <a:rPr lang="en-US" baseline="0" dirty="0" smtClean="0">
                <a:latin typeface="Arial Narrow" pitchFamily="34" charset="0"/>
              </a:rPr>
              <a:t>, the component values of this I/Q network is optimized for around 6-18 GHz applications. </a:t>
            </a:r>
          </a:p>
          <a:p>
            <a:r>
              <a:rPr lang="en-US" baseline="0" dirty="0" smtClean="0">
                <a:latin typeface="Arial Narrow" pitchFamily="34" charset="0"/>
              </a:rPr>
              <a:t>Typical values of the resistor is 50 ohm, C is about 540 </a:t>
            </a:r>
            <a:r>
              <a:rPr lang="en-US" baseline="0" dirty="0" err="1" smtClean="0">
                <a:latin typeface="Arial Narrow" pitchFamily="34" charset="0"/>
              </a:rPr>
              <a:t>fF</a:t>
            </a:r>
            <a:r>
              <a:rPr lang="en-US" baseline="0" dirty="0" smtClean="0">
                <a:latin typeface="Arial Narrow" pitchFamily="34" charset="0"/>
              </a:rPr>
              <a:t> and L is 320 </a:t>
            </a:r>
            <a:r>
              <a:rPr lang="en-US" baseline="0" dirty="0" err="1" smtClean="0">
                <a:latin typeface="Arial Narrow" pitchFamily="34" charset="0"/>
              </a:rPr>
              <a:t>pH.</a:t>
            </a:r>
            <a:r>
              <a:rPr lang="en-US" baseline="0" dirty="0" smtClean="0">
                <a:latin typeface="Arial Narrow" pitchFamily="34" charset="0"/>
              </a:rPr>
              <a:t> </a:t>
            </a:r>
          </a:p>
          <a:p>
            <a:r>
              <a:rPr lang="en-US" baseline="0" dirty="0" smtClean="0">
                <a:latin typeface="Arial Narrow" pitchFamily="34" charset="0"/>
              </a:rPr>
              <a:t>After post-layout simulations, I/Q phase error is &lt; 3deg at 7-15 GHz, and I/Q gain mismatch is &lt; 1.8 dB at 7-15 GHz.        </a:t>
            </a:r>
            <a:endParaRPr lang="en-US" dirty="0"/>
          </a:p>
          <a:p>
            <a:endParaRPr lang="en-US" dirty="0"/>
          </a:p>
          <a:p>
            <a:endParaRPr lang="en-US" dirty="0"/>
          </a:p>
          <a:p>
            <a:endParaRPr lang="en-US" dirty="0"/>
          </a:p>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2183" y="4561313"/>
            <a:ext cx="5850835" cy="4320375"/>
          </a:xfrm>
          <a:prstGeom prst="rect">
            <a:avLst/>
          </a:prstGeom>
        </p:spPr>
        <p:txBody>
          <a:bodyPr lIns="95207" tIns="47604" rIns="95207" bIns="47604">
            <a:normAutofit/>
          </a:bodyPr>
          <a:lstStyle/>
          <a:p>
            <a:r>
              <a:rPr lang="en-US" dirty="0" smtClean="0"/>
              <a:t>Intel also</a:t>
            </a:r>
            <a:r>
              <a:rPr lang="en-US" baseline="0" dirty="0" smtClean="0"/>
              <a:t> great interest in the phased array  designs, and I developed fully CMOS version of the active phase shifters by Intel’s support. These are for two different frequency ranges but same architecture. Performance is similar to the previous </a:t>
            </a:r>
            <a:r>
              <a:rPr lang="en-US" baseline="0" dirty="0" err="1" smtClean="0"/>
              <a:t>SiGe</a:t>
            </a:r>
            <a:r>
              <a:rPr lang="en-US" baseline="0" dirty="0" smtClean="0"/>
              <a:t> version, and the core size of phase shifter is slightly smaller than the previous one. These designs are featured as the smallest 4-bit phase shifter ever published. More details on these work were reported in JSSC 2007 Nov issue.   </a:t>
            </a:r>
          </a:p>
        </p:txBody>
      </p:sp>
      <p:sp>
        <p:nvSpPr>
          <p:cNvPr id="4" name="Slide Number Placeholder 3"/>
          <p:cNvSpPr>
            <a:spLocks noGrp="1"/>
          </p:cNvSpPr>
          <p:nvPr>
            <p:ph type="sldNum" sz="quarter" idx="10"/>
          </p:nvPr>
        </p:nvSpPr>
        <p:spPr/>
        <p:txBody>
          <a:bodyPr/>
          <a:lstStyle/>
          <a:p>
            <a:fld id="{12D1A0B0-DED1-49FA-A42B-AF1E56C67797}" type="slidenum">
              <a:rPr lang="en-US" smtClean="0"/>
              <a:pPr/>
              <a:t>51</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2183" y="4561313"/>
            <a:ext cx="5850835" cy="4320375"/>
          </a:xfrm>
          <a:prstGeom prst="rect">
            <a:avLst/>
          </a:prstGeom>
        </p:spPr>
        <p:txBody>
          <a:bodyPr lIns="95207" tIns="47604" rIns="95207" bIns="47604">
            <a:normAutofit/>
          </a:bodyPr>
          <a:lstStyle/>
          <a:p>
            <a:r>
              <a:rPr lang="en-US" dirty="0" smtClean="0"/>
              <a:t>The measurement was successful. Maximum</a:t>
            </a:r>
            <a:r>
              <a:rPr lang="en-US" baseline="0" dirty="0" smtClean="0"/>
              <a:t> gain is 19.5 dB and 3-dB BW is 7.5 to over 15 GHz. RMS gain error for all different phase state is less than 1.1 dB. Min NF is 4 dB. 5-bit Phase response is excellent, and overall RMS phase error is less than 5.6 degree. Min phase resolution of 6-bit is around 5.6 degree, the accuracy of the active phase shifter is actually 6-bit. </a:t>
            </a:r>
          </a:p>
          <a:p>
            <a:endParaRPr lang="en-US" baseline="0" dirty="0" smtClean="0"/>
          </a:p>
          <a:p>
            <a:r>
              <a:rPr lang="en-US" baseline="0" dirty="0" smtClean="0"/>
              <a:t>Let’s take 0-degree phase response as reference, and subtract all the phase responses from the reference, then we will get relative phase responses, which is more meaningful figures.  </a:t>
            </a:r>
            <a:endParaRPr lang="en-US" dirty="0"/>
          </a:p>
        </p:txBody>
      </p:sp>
      <p:sp>
        <p:nvSpPr>
          <p:cNvPr id="4" name="Slide Number Placeholder 3"/>
          <p:cNvSpPr>
            <a:spLocks noGrp="1"/>
          </p:cNvSpPr>
          <p:nvPr>
            <p:ph type="sldNum" sz="quarter" idx="10"/>
          </p:nvPr>
        </p:nvSpPr>
        <p:spPr/>
        <p:txBody>
          <a:bodyPr/>
          <a:lstStyle/>
          <a:p>
            <a:fld id="{12D1A0B0-DED1-49FA-A42B-AF1E56C67797}" type="slidenum">
              <a:rPr lang="en-US" smtClean="0"/>
              <a:pPr/>
              <a:t>52</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2183" y="4561313"/>
            <a:ext cx="5850835" cy="4320375"/>
          </a:xfrm>
          <a:prstGeom prst="rect">
            <a:avLst/>
          </a:prstGeom>
        </p:spPr>
        <p:txBody>
          <a:bodyPr lIns="95207" tIns="47604" rIns="95207" bIns="47604">
            <a:normAutofit/>
          </a:bodyPr>
          <a:lstStyle/>
          <a:p>
            <a:r>
              <a:rPr lang="en-US" dirty="0" smtClean="0"/>
              <a:t>This slide shows how we handled the issue. This is a zoomed photo of the same board.</a:t>
            </a:r>
            <a:r>
              <a:rPr lang="en-US" baseline="0" dirty="0" smtClean="0"/>
              <a:t> East side we have four RF inputs from antenna and we have another four inputs in the west side. </a:t>
            </a:r>
          </a:p>
          <a:p>
            <a:endParaRPr lang="en-US" baseline="0" dirty="0" smtClean="0"/>
          </a:p>
          <a:p>
            <a:r>
              <a:rPr lang="en-US" baseline="0" dirty="0" smtClean="0"/>
              <a:t>First, we matched the input impedance to around 200 ohm including </a:t>
            </a:r>
            <a:r>
              <a:rPr lang="en-US" baseline="0" dirty="0" err="1" smtClean="0"/>
              <a:t>bondwire</a:t>
            </a:r>
            <a:r>
              <a:rPr lang="en-US" baseline="0" dirty="0" smtClean="0"/>
              <a:t> inductance, using a tapered line. And then, we used this thin 100-ohm ¼-landa T-line to match the 200 ohm to 50 ohm. The measured S11 is &lt; -10 dB at 10-14 GHz. </a:t>
            </a:r>
          </a:p>
          <a:p>
            <a:endParaRPr lang="en-US" baseline="0" dirty="0" smtClean="0"/>
          </a:p>
          <a:p>
            <a:r>
              <a:rPr lang="en-US" baseline="0" dirty="0" smtClean="0"/>
              <a:t>In the output side we have just one output port, and we have space. So we used a thick 60-ohm T-line as a capacitor to cancel the </a:t>
            </a:r>
            <a:r>
              <a:rPr lang="en-US" baseline="0" dirty="0" err="1" smtClean="0"/>
              <a:t>bondwire</a:t>
            </a:r>
            <a:r>
              <a:rPr lang="en-US" baseline="0" dirty="0" smtClean="0"/>
              <a:t> inductance. The resulting S22 is &lt; -10 dB at 8.5 to 13.5 GHz. </a:t>
            </a:r>
          </a:p>
          <a:p>
            <a:endParaRPr lang="en-US" baseline="0" dirty="0" smtClean="0"/>
          </a:p>
          <a:p>
            <a:r>
              <a:rPr lang="en-US" baseline="0" dirty="0" smtClean="0"/>
              <a:t>This is a rough sketch of the measurement set-up. We have standard-gain-horn antenna fire around -25 </a:t>
            </a:r>
            <a:r>
              <a:rPr lang="en-US" baseline="0" dirty="0" err="1" smtClean="0"/>
              <a:t>dBm</a:t>
            </a:r>
            <a:r>
              <a:rPr lang="en-US" baseline="0" dirty="0" smtClean="0"/>
              <a:t> of transmit signal at 12Ghz. The distance between the Horn antenna and the board is 2.1 m, which gives -60.5 dB of free space path loss. Then our array board receives the signal and the is power meter measures the output power of the array. </a:t>
            </a:r>
          </a:p>
          <a:p>
            <a:endParaRPr lang="en-US" baseline="0" dirty="0" smtClean="0"/>
          </a:p>
          <a:p>
            <a:pPr defTabSz="989966">
              <a:defRPr/>
            </a:pPr>
            <a:r>
              <a:rPr lang="en-US" baseline="0" dirty="0" smtClean="0"/>
              <a:t>Theoretical receiver gain is a summation of 3dB of dipole antenna gain plus 18 dB array gain since we have 8-element and plus 20dB of each single channel gain, which is 41dB. When we consider about 1dB loss from T-lines and connectors in the board, more realistic gain will be around 40dB.  </a:t>
            </a:r>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12D1A0B0-DED1-49FA-A42B-AF1E56C67797}" type="slidenum">
              <a:rPr lang="en-US" smtClean="0"/>
              <a:pPr/>
              <a:t>55</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5"/>
          <p:cNvSpPr>
            <a:spLocks noGrp="1" noChangeArrowheads="1"/>
          </p:cNvSpPr>
          <p:nvPr>
            <p:ph type="sldNum" sz="quarter" idx="5"/>
          </p:nvPr>
        </p:nvSpPr>
        <p:spPr>
          <a:noFill/>
        </p:spPr>
        <p:txBody>
          <a:bodyPr/>
          <a:lstStyle/>
          <a:p>
            <a:fld id="{972CA2BF-D613-4FF8-BB78-FF2B72CA30EA}" type="slidenum">
              <a:rPr lang="en-US"/>
              <a:pPr/>
              <a:t>57</a:t>
            </a:fld>
            <a:endParaRPr lang="en-US"/>
          </a:p>
        </p:txBody>
      </p:sp>
      <p:sp>
        <p:nvSpPr>
          <p:cNvPr id="34819" name="Rectangle 2"/>
          <p:cNvSpPr>
            <a:spLocks noGrp="1" noRot="1" noChangeAspect="1" noChangeArrowheads="1" noTextEdit="1"/>
          </p:cNvSpPr>
          <p:nvPr>
            <p:ph type="sldImg"/>
          </p:nvPr>
        </p:nvSpPr>
        <p:spPr>
          <a:ln cap="flat"/>
        </p:spPr>
      </p:sp>
      <p:sp>
        <p:nvSpPr>
          <p:cNvPr id="34820" name="Rectangle 3"/>
          <p:cNvSpPr>
            <a:spLocks noGrp="1" noChangeArrowheads="1"/>
          </p:cNvSpPr>
          <p:nvPr>
            <p:ph type="body" idx="1"/>
          </p:nvPr>
        </p:nvSpPr>
        <p:spPr>
          <a:xfrm>
            <a:off x="975693" y="4561226"/>
            <a:ext cx="5444986" cy="4664518"/>
          </a:xfrm>
          <a:prstGeom prst="rect">
            <a:avLst/>
          </a:prstGeom>
          <a:noFill/>
          <a:ln/>
        </p:spPr>
        <p:txBody>
          <a:bodyPr lIns="95207" tIns="47604" rIns="95207" bIns="47604"/>
          <a:lstStyle/>
          <a:p>
            <a:pPr>
              <a:buFontTx/>
              <a:buChar char="-"/>
            </a:pPr>
            <a:r>
              <a:rPr lang="en-US" b="1" smtClean="0">
                <a:solidFill>
                  <a:schemeClr val="hlink"/>
                </a:solidFill>
              </a:rPr>
              <a:t>We used HFSS for 3D EM simualtions are simulated for bondwire inductance to RF and supply lines. And also for the coupling between the lines. The 4 RF microstirp lines on the teflon board are 200um in the vicibity of the chip, and they are separated by 200um. The resulting couling between the adjacent ports is &lt;-17 dB</a:t>
            </a:r>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2183" y="4561313"/>
            <a:ext cx="5850835" cy="4320375"/>
          </a:xfrm>
          <a:prstGeom prst="rect">
            <a:avLst/>
          </a:prstGeom>
        </p:spPr>
        <p:txBody>
          <a:bodyPr lIns="95207" tIns="47604" rIns="95207" bIns="47604">
            <a:normAutofit/>
          </a:bodyPr>
          <a:lstStyle/>
          <a:p>
            <a:r>
              <a:rPr lang="en-US" dirty="0" smtClean="0">
                <a:latin typeface="Arial Narrow" pitchFamily="34" charset="0"/>
              </a:rPr>
              <a:t>Traditionally</a:t>
            </a:r>
            <a:r>
              <a:rPr lang="en-US" baseline="0" dirty="0" smtClean="0">
                <a:latin typeface="Arial Narrow" pitchFamily="34" charset="0"/>
              </a:rPr>
              <a:t> phase shifter has been designed with passive approaches. Two main categories, T-line approaches and lumped-passive approaches. </a:t>
            </a:r>
          </a:p>
          <a:p>
            <a:r>
              <a:rPr lang="en-US" baseline="0" dirty="0" smtClean="0">
                <a:latin typeface="Arial Narrow" pitchFamily="34" charset="0"/>
              </a:rPr>
              <a:t>The basic issue in these passive designs is size. For example, in the T-line approaches, typically quarter-</a:t>
            </a:r>
            <a:r>
              <a:rPr lang="en-US" baseline="0" dirty="0" err="1" smtClean="0">
                <a:latin typeface="Arial Narrow" pitchFamily="34" charset="0"/>
              </a:rPr>
              <a:t>lamda</a:t>
            </a:r>
            <a:r>
              <a:rPr lang="en-US" baseline="0" dirty="0" smtClean="0">
                <a:latin typeface="Arial Narrow" pitchFamily="34" charset="0"/>
              </a:rPr>
              <a:t> section is involved, which about 7.5 mm at 10GHz, which is too big to be integrated.</a:t>
            </a:r>
          </a:p>
          <a:p>
            <a:endParaRPr lang="en-US" baseline="0" dirty="0" smtClean="0">
              <a:latin typeface="Arial Narrow" pitchFamily="34" charset="0"/>
            </a:endParaRPr>
          </a:p>
          <a:p>
            <a:r>
              <a:rPr lang="en-US" baseline="0" dirty="0" smtClean="0">
                <a:latin typeface="Arial Narrow" pitchFamily="34" charset="0"/>
              </a:rPr>
              <a:t>In these lumped-passive designs, too many inductors in synthetic T-line approach. In this lumped hybrid coupler is a lumped version of this branch-line coupler and we need just 2 inductors. By changing the load impedance, we can get some phase variations. But it’s hard to get 360 degree of phase variation and phase variation is a highly non-linear function of this impedance change. </a:t>
            </a:r>
          </a:p>
          <a:p>
            <a:endParaRPr lang="en-US" baseline="0" dirty="0" smtClean="0">
              <a:latin typeface="Arial Narrow" pitchFamily="34" charset="0"/>
            </a:endParaRPr>
          </a:p>
          <a:p>
            <a:r>
              <a:rPr lang="en-US" baseline="0" dirty="0" smtClean="0">
                <a:latin typeface="Arial Narrow" pitchFamily="34" charset="0"/>
              </a:rPr>
              <a:t>This low-pass, high-pass design is a popular one. </a:t>
            </a:r>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12D1A0B0-DED1-49FA-A42B-AF1E56C67797}" type="slidenum">
              <a:rPr lang="en-US" smtClean="0"/>
              <a:pPr/>
              <a:t>67</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2183" y="4561313"/>
            <a:ext cx="5850835" cy="4320375"/>
          </a:xfrm>
          <a:prstGeom prst="rect">
            <a:avLst/>
          </a:prstGeom>
        </p:spPr>
        <p:txBody>
          <a:bodyPr lIns="95207" tIns="47604" rIns="95207" bIns="47604">
            <a:normAutofit/>
          </a:bodyPr>
          <a:lstStyle/>
          <a:p>
            <a:r>
              <a:rPr lang="en-US" dirty="0" smtClean="0">
                <a:latin typeface="Arial Narrow" pitchFamily="34" charset="0"/>
              </a:rPr>
              <a:t>We are quite familiar with this time-domain sampling system….these are basic 101 of electrical engineering…..</a:t>
            </a:r>
          </a:p>
          <a:p>
            <a:r>
              <a:rPr lang="en-US" dirty="0" smtClean="0">
                <a:latin typeface="Arial Narrow" pitchFamily="34" charset="0"/>
              </a:rPr>
              <a:t>The basic quantity for wireless </a:t>
            </a:r>
            <a:r>
              <a:rPr lang="en-US" dirty="0" err="1" smtClean="0">
                <a:latin typeface="Arial Narrow" pitchFamily="34" charset="0"/>
              </a:rPr>
              <a:t>comm</a:t>
            </a:r>
            <a:r>
              <a:rPr lang="en-US" dirty="0" smtClean="0">
                <a:latin typeface="Arial Narrow" pitchFamily="34" charset="0"/>
              </a:rPr>
              <a:t> is EM-wave, which has two distinctive natures – time varying info and spatially varying information..</a:t>
            </a:r>
          </a:p>
          <a:p>
            <a:r>
              <a:rPr lang="en-US" dirty="0" smtClean="0">
                <a:latin typeface="Arial Narrow" pitchFamily="34" charset="0"/>
              </a:rPr>
              <a:t>When we use single antenna, we can not differentiate spatially varying info, and therefore what we can do is to process the signal in time domain…</a:t>
            </a:r>
          </a:p>
          <a:p>
            <a:r>
              <a:rPr lang="en-US" dirty="0" smtClean="0">
                <a:latin typeface="Arial Narrow" pitchFamily="34" charset="0"/>
              </a:rPr>
              <a:t>The unique characteristic in every sampling system is signal repetition, and to avoid aliasing we need to sample the signal at least twice faster than the maximum signal frequency. And then we need hold time to quantize the sampled value.    </a:t>
            </a:r>
          </a:p>
          <a:p>
            <a:endParaRPr lang="en-US" dirty="0" smtClean="0">
              <a:latin typeface="Times" pitchFamily="18" charset="0"/>
            </a:endParaRPr>
          </a:p>
          <a:p>
            <a:endParaRPr lang="en-US" dirty="0">
              <a:latin typeface="Times" pitchFamily="18" charset="0"/>
            </a:endParaRPr>
          </a:p>
        </p:txBody>
      </p:sp>
      <p:sp>
        <p:nvSpPr>
          <p:cNvPr id="4" name="Slide Number Placeholder 3"/>
          <p:cNvSpPr>
            <a:spLocks noGrp="1"/>
          </p:cNvSpPr>
          <p:nvPr>
            <p:ph type="sldNum" sz="quarter" idx="10"/>
          </p:nvPr>
        </p:nvSpPr>
        <p:spPr/>
        <p:txBody>
          <a:bodyPr/>
          <a:lstStyle/>
          <a:p>
            <a:fld id="{12D1A0B0-DED1-49FA-A42B-AF1E56C67797}" type="slidenum">
              <a:rPr lang="en-US" smtClean="0"/>
              <a:pPr/>
              <a:t>68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2183" y="4561313"/>
            <a:ext cx="5850835" cy="4320375"/>
          </a:xfrm>
          <a:prstGeom prst="rect">
            <a:avLst/>
          </a:prstGeom>
        </p:spPr>
        <p:txBody>
          <a:bodyPr lIns="95207" tIns="47604" rIns="95207" bIns="47604">
            <a:normAutofit/>
          </a:bodyPr>
          <a:lstStyle/>
          <a:p>
            <a:r>
              <a:rPr lang="en-US" dirty="0" smtClean="0">
                <a:latin typeface="Arial Narrow" pitchFamily="34" charset="0"/>
              </a:rPr>
              <a:t>And, depending on the location of phase</a:t>
            </a:r>
            <a:r>
              <a:rPr lang="en-US" baseline="0" dirty="0" smtClean="0">
                <a:latin typeface="Arial Narrow" pitchFamily="34" charset="0"/>
              </a:rPr>
              <a:t> shifter, basically we have two different array architectures. </a:t>
            </a:r>
          </a:p>
          <a:p>
            <a:r>
              <a:rPr lang="en-US" baseline="0" dirty="0" smtClean="0">
                <a:latin typeface="Arial Narrow" pitchFamily="34" charset="0"/>
              </a:rPr>
              <a:t>The first case is RF-scanning phased array where we place phase shifter before mixer and combine all the signals in the RF domain before the mixer. So, we need just one mixer and this mixer will see very high directivity pattern. This means if there is a strong interference from different direction, we can reject the interference before the mixer so that the mixer can be operated with more stable signal condition. </a:t>
            </a:r>
          </a:p>
          <a:p>
            <a:r>
              <a:rPr lang="en-US" baseline="0" dirty="0" smtClean="0">
                <a:latin typeface="Arial Narrow" pitchFamily="34" charset="0"/>
              </a:rPr>
              <a:t>Another approach is that we can place the phase shifter at IF or this LO signal path. In this architecture, we need the same number of mixer as that of antenna arrays. When we place the phase shifter in LO path, then we need a complicate LO distribution network. LO signal is very large signal, typically ~0 </a:t>
            </a:r>
            <a:r>
              <a:rPr lang="en-US" baseline="0" dirty="0" err="1" smtClean="0">
                <a:latin typeface="Arial Narrow" pitchFamily="34" charset="0"/>
              </a:rPr>
              <a:t>dBm</a:t>
            </a:r>
            <a:r>
              <a:rPr lang="en-US" baseline="0" dirty="0" smtClean="0">
                <a:latin typeface="Arial Narrow" pitchFamily="34" charset="0"/>
              </a:rPr>
              <a:t> power. And that could cause serious coupling problems. Another issue is that no directive pattern in the mixer and this mixer is typically a non-linear harmonic generator, which mean if there is a strong interference, the mixer will create harmonics which will propagate the entire array. </a:t>
            </a:r>
          </a:p>
          <a:p>
            <a:r>
              <a:rPr lang="en-US" baseline="0" dirty="0" smtClean="0">
                <a:latin typeface="Arial Narrow" pitchFamily="34" charset="0"/>
              </a:rPr>
              <a:t>From the standpoint of on-chip integration, this RF-scanned array architecture is much simpler, and more favorable to scalability up to large array systems. </a:t>
            </a:r>
          </a:p>
          <a:p>
            <a:r>
              <a:rPr lang="en-US" baseline="0" dirty="0" smtClean="0">
                <a:latin typeface="Arial Narrow" pitchFamily="34" charset="0"/>
              </a:rPr>
              <a:t>Also this RF scanning architecture provides backward compatibility with existing systems. </a:t>
            </a:r>
          </a:p>
          <a:p>
            <a:r>
              <a:rPr lang="en-US" baseline="0" dirty="0" smtClean="0">
                <a:latin typeface="Arial Narrow" pitchFamily="34" charset="0"/>
              </a:rPr>
              <a:t>These are the main reasons for most of defense industry as well as commercial companies have adopted this RF-scanned architecture.</a:t>
            </a:r>
          </a:p>
          <a:p>
            <a:r>
              <a:rPr lang="en-US" baseline="0" dirty="0" smtClean="0">
                <a:latin typeface="Arial Narrow" pitchFamily="34" charset="0"/>
              </a:rPr>
              <a:t>As mentioned this phase shifter is a critical component in phased-array systems. </a:t>
            </a:r>
          </a:p>
          <a:p>
            <a:endParaRPr lang="en-US" baseline="0" dirty="0" smtClean="0">
              <a:latin typeface="Arial Narrow" pitchFamily="34" charset="0"/>
            </a:endParaRPr>
          </a:p>
          <a:p>
            <a:endParaRPr lang="en-US" dirty="0">
              <a:latin typeface="Arial Narrow" pitchFamily="34" charset="0"/>
            </a:endParaRPr>
          </a:p>
        </p:txBody>
      </p:sp>
      <p:sp>
        <p:nvSpPr>
          <p:cNvPr id="4" name="Slide Number Placeholder 3"/>
          <p:cNvSpPr>
            <a:spLocks noGrp="1"/>
          </p:cNvSpPr>
          <p:nvPr>
            <p:ph type="sldNum" sz="quarter" idx="10"/>
          </p:nvPr>
        </p:nvSpPr>
        <p:spPr/>
        <p:txBody>
          <a:bodyPr/>
          <a:lstStyle/>
          <a:p>
            <a:fld id="{12D1A0B0-DED1-49FA-A42B-AF1E56C67797}" type="slidenum">
              <a:rPr lang="en-US" smtClean="0"/>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2183" y="4561313"/>
            <a:ext cx="5850835" cy="4320375"/>
          </a:xfrm>
          <a:prstGeom prst="rect">
            <a:avLst/>
          </a:prstGeom>
        </p:spPr>
        <p:txBody>
          <a:bodyPr lIns="95207" tIns="47604" rIns="95207" bIns="47604">
            <a:normAutofit/>
          </a:bodyPr>
          <a:lstStyle/>
          <a:p>
            <a:r>
              <a:rPr lang="en-US" dirty="0" smtClean="0">
                <a:latin typeface="Arial Narrow" pitchFamily="34" charset="0"/>
              </a:rPr>
              <a:t>Technically phased-array is another sampling system… </a:t>
            </a:r>
          </a:p>
          <a:p>
            <a:r>
              <a:rPr lang="en-US" dirty="0" smtClean="0">
                <a:latin typeface="Arial Narrow" pitchFamily="34" charset="0"/>
              </a:rPr>
              <a:t>When</a:t>
            </a:r>
            <a:r>
              <a:rPr lang="en-US" baseline="0" dirty="0" smtClean="0">
                <a:latin typeface="Arial Narrow" pitchFamily="34" charset="0"/>
              </a:rPr>
              <a:t> we use multiple antenna array, for example in this case we need 5 antennas, basically we are “</a:t>
            </a:r>
            <a:r>
              <a:rPr lang="en-US" baseline="0" dirty="0" smtClean="0">
                <a:solidFill>
                  <a:srgbClr val="FF0000"/>
                </a:solidFill>
                <a:latin typeface="Arial Narrow" pitchFamily="34" charset="0"/>
              </a:rPr>
              <a:t>collecting”</a:t>
            </a:r>
            <a:r>
              <a:rPr lang="en-US" baseline="0" dirty="0" smtClean="0">
                <a:latin typeface="Arial Narrow" pitchFamily="34" charset="0"/>
              </a:rPr>
              <a:t> signals from each antenna, which means we are sampling the signal in space-domain.  </a:t>
            </a:r>
          </a:p>
          <a:p>
            <a:r>
              <a:rPr lang="en-US" baseline="0" dirty="0" smtClean="0">
                <a:latin typeface="Arial Narrow" pitchFamily="34" charset="0"/>
              </a:rPr>
              <a:t>Just like sampling system in time domain, sampling space must be smaller than the half </a:t>
            </a:r>
            <a:r>
              <a:rPr lang="en-US" baseline="0" dirty="0" err="1" smtClean="0">
                <a:latin typeface="Arial Narrow" pitchFamily="34" charset="0"/>
              </a:rPr>
              <a:t>lamda</a:t>
            </a:r>
            <a:r>
              <a:rPr lang="en-US" baseline="0" dirty="0" smtClean="0">
                <a:latin typeface="Arial Narrow" pitchFamily="34" charset="0"/>
              </a:rPr>
              <a:t> of signal wavelength to avoid aliasing. In phased-array terminology the aliasing in space domain is called as “grating lobe”. </a:t>
            </a:r>
          </a:p>
          <a:p>
            <a:r>
              <a:rPr lang="en-US" baseline="0" dirty="0" smtClean="0">
                <a:latin typeface="Arial Narrow" pitchFamily="34" charset="0"/>
              </a:rPr>
              <a:t>There is some corresponding concepts between these two sampling systems, this sampling distance which is basically antenna space corresponds to sampling period, and wavelength corresponds to time period.   </a:t>
            </a:r>
          </a:p>
          <a:p>
            <a:r>
              <a:rPr lang="en-US" baseline="0" dirty="0" smtClean="0">
                <a:latin typeface="Arial Narrow" pitchFamily="34" charset="0"/>
              </a:rPr>
              <a:t>And then, we need some time adjustment using these delay cells to make each sampled signals to be in-phased. Let me explain these concept using this simple system.  </a:t>
            </a:r>
            <a:endParaRPr lang="en-US" dirty="0">
              <a:latin typeface="Arial Narrow" pitchFamily="34" charset="0"/>
            </a:endParaRPr>
          </a:p>
        </p:txBody>
      </p:sp>
      <p:sp>
        <p:nvSpPr>
          <p:cNvPr id="4" name="Slide Number Placeholder 3"/>
          <p:cNvSpPr>
            <a:spLocks noGrp="1"/>
          </p:cNvSpPr>
          <p:nvPr>
            <p:ph type="sldNum" sz="quarter" idx="10"/>
          </p:nvPr>
        </p:nvSpPr>
        <p:spPr/>
        <p:txBody>
          <a:bodyPr/>
          <a:lstStyle/>
          <a:p>
            <a:fld id="{12D1A0B0-DED1-49FA-A42B-AF1E56C67797}" type="slidenum">
              <a:rPr lang="en-US" smtClean="0"/>
              <a:pPr/>
              <a:t>69</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2183" y="4561313"/>
            <a:ext cx="5850835" cy="4320375"/>
          </a:xfrm>
          <a:prstGeom prst="rect">
            <a:avLst/>
          </a:prstGeom>
        </p:spPr>
        <p:txBody>
          <a:bodyPr lIns="95207" tIns="47604" rIns="95207" bIns="47604">
            <a:normAutofit/>
          </a:bodyPr>
          <a:lstStyle/>
          <a:p>
            <a:r>
              <a:rPr lang="en-US" dirty="0" smtClean="0">
                <a:latin typeface="Arial Narrow" pitchFamily="34" charset="0"/>
              </a:rPr>
              <a:t>This is simple 2-antenna</a:t>
            </a:r>
            <a:r>
              <a:rPr lang="en-US" baseline="0" dirty="0" smtClean="0">
                <a:latin typeface="Arial Narrow" pitchFamily="34" charset="0"/>
              </a:rPr>
              <a:t> array, basically 2-point sampling systems. </a:t>
            </a:r>
          </a:p>
          <a:p>
            <a:r>
              <a:rPr lang="en-US" baseline="0" dirty="0" smtClean="0">
                <a:latin typeface="Arial Narrow" pitchFamily="34" charset="0"/>
              </a:rPr>
              <a:t>Let’s assume these incoming waves have certain angle, theta, from this vertical axis. Physical distance btw antennas is </a:t>
            </a:r>
            <a:r>
              <a:rPr lang="en-US" baseline="0" dirty="0" err="1" smtClean="0">
                <a:latin typeface="Arial Narrow" pitchFamily="34" charset="0"/>
              </a:rPr>
              <a:t>lamda</a:t>
            </a:r>
            <a:r>
              <a:rPr lang="en-US" baseline="0" dirty="0" smtClean="0">
                <a:latin typeface="Arial Narrow" pitchFamily="34" charset="0"/>
              </a:rPr>
              <a:t>/2. Then, when we consider the same wave-front, this wave will hit the antenna 1 first, then this wave needs to travel extra distance more before hitting the antenna 2. This extra distance, </a:t>
            </a:r>
            <a:r>
              <a:rPr lang="en-US" baseline="0" dirty="0" err="1" smtClean="0">
                <a:latin typeface="Arial Narrow" pitchFamily="34" charset="0"/>
              </a:rPr>
              <a:t>xd</a:t>
            </a:r>
            <a:r>
              <a:rPr lang="en-US" baseline="0" dirty="0" smtClean="0">
                <a:latin typeface="Arial Narrow" pitchFamily="34" charset="0"/>
              </a:rPr>
              <a:t>, is basically half-</a:t>
            </a:r>
            <a:r>
              <a:rPr lang="en-US" baseline="0" dirty="0" err="1" smtClean="0">
                <a:latin typeface="Arial Narrow" pitchFamily="34" charset="0"/>
              </a:rPr>
              <a:t>ramda</a:t>
            </a:r>
            <a:r>
              <a:rPr lang="en-US" baseline="0" dirty="0" smtClean="0">
                <a:latin typeface="Arial Narrow" pitchFamily="34" charset="0"/>
              </a:rPr>
              <a:t> times sine-theta. When dividing it with traveling speed, basically light speed, then we will get arrival time difference. And again multiplying angular frequency of the wave, eventually we will get phase difference between signal at antenna 1 and 2. </a:t>
            </a:r>
          </a:p>
          <a:p>
            <a:r>
              <a:rPr lang="en-US" baseline="0" dirty="0" smtClean="0">
                <a:latin typeface="Arial Narrow" pitchFamily="34" charset="0"/>
              </a:rPr>
              <a:t>Let’s assume the phase difference is 45 degree, then depending on the phase setting of each phase shifter, we can select or reject signal. For instance, in this case, when we set this pi1 to 45 degree, we can add the signal coherently, selecting it. But when changing the pi1 to 225 deg, then actually we rejecting the signal. Again, depending on the phase setting, we can select the EM-wave coming from this particular direction or can reject it. </a:t>
            </a:r>
          </a:p>
          <a:p>
            <a:r>
              <a:rPr lang="en-US" baseline="0" dirty="0" smtClean="0">
                <a:latin typeface="Arial Narrow" pitchFamily="34" charset="0"/>
              </a:rPr>
              <a:t>This is basically filtering operation in space domain. Phased array is actually space domain filter, and this filtering property gives some fundamental benefits in wireless communications.</a:t>
            </a:r>
          </a:p>
          <a:p>
            <a:endParaRPr lang="en-US" baseline="0" dirty="0" smtClean="0"/>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12D1A0B0-DED1-49FA-A42B-AF1E56C67797}" type="slidenum">
              <a:rPr lang="en-US" smtClean="0"/>
              <a:pPr/>
              <a:t>70</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45E3AA-CCFE-41A8-A0E7-5E58BB6D1330}" type="slidenum">
              <a:rPr lang="en-US"/>
              <a:pPr/>
              <a:t>75</a:t>
            </a:fld>
            <a:endParaRPr lang="en-US"/>
          </a:p>
        </p:txBody>
      </p:sp>
      <p:sp>
        <p:nvSpPr>
          <p:cNvPr id="220162" name="Rectangle 2"/>
          <p:cNvSpPr>
            <a:spLocks noGrp="1" noRot="1" noChangeAspect="1" noChangeArrowheads="1" noTextEdit="1"/>
          </p:cNvSpPr>
          <p:nvPr>
            <p:ph type="sldImg"/>
          </p:nvPr>
        </p:nvSpPr>
        <p:spPr>
          <a:xfrm>
            <a:off x="1258888" y="717550"/>
            <a:ext cx="4800600" cy="3600450"/>
          </a:xfrm>
          <a:ln/>
        </p:spPr>
      </p:sp>
      <p:sp>
        <p:nvSpPr>
          <p:cNvPr id="220163" name="Rectangle 3"/>
          <p:cNvSpPr>
            <a:spLocks noGrp="1" noChangeArrowheads="1"/>
          </p:cNvSpPr>
          <p:nvPr>
            <p:ph type="body" idx="1"/>
          </p:nvPr>
        </p:nvSpPr>
        <p:spPr>
          <a:xfrm>
            <a:off x="732183" y="4561313"/>
            <a:ext cx="5850835" cy="4320375"/>
          </a:xfrm>
          <a:prstGeom prst="rect">
            <a:avLst/>
          </a:prstGeom>
        </p:spPr>
        <p:txBody>
          <a:bodyPr lIns="95207" tIns="47604" rIns="95207" bIns="47604"/>
          <a:lstStyle/>
          <a:p>
            <a:r>
              <a:rPr lang="en-US" dirty="0">
                <a:latin typeface="Arial Narrow" pitchFamily="34" charset="0"/>
              </a:rPr>
              <a:t>The benefits of this I/Q network can be addressed best by comparison. </a:t>
            </a:r>
            <a:r>
              <a:rPr lang="en-US" dirty="0" smtClean="0">
                <a:latin typeface="Arial Narrow" pitchFamily="34" charset="0"/>
              </a:rPr>
              <a:t>In </a:t>
            </a:r>
            <a:r>
              <a:rPr lang="en-US" dirty="0">
                <a:latin typeface="Arial Narrow" pitchFamily="34" charset="0"/>
              </a:rPr>
              <a:t>this slide I compare the IQ network with </a:t>
            </a:r>
            <a:r>
              <a:rPr lang="en-US" dirty="0" err="1">
                <a:latin typeface="Arial Narrow" pitchFamily="34" charset="0"/>
              </a:rPr>
              <a:t>polyphase</a:t>
            </a:r>
            <a:r>
              <a:rPr lang="en-US" dirty="0">
                <a:latin typeface="Arial Narrow" pitchFamily="34" charset="0"/>
              </a:rPr>
              <a:t> filter. </a:t>
            </a:r>
            <a:r>
              <a:rPr lang="en-US" dirty="0" smtClean="0">
                <a:latin typeface="Arial Narrow" pitchFamily="34" charset="0"/>
              </a:rPr>
              <a:t>As mentioned, the </a:t>
            </a:r>
            <a:r>
              <a:rPr lang="en-US" dirty="0" err="1">
                <a:latin typeface="Arial Narrow" pitchFamily="34" charset="0"/>
              </a:rPr>
              <a:t>polyphase</a:t>
            </a:r>
            <a:r>
              <a:rPr lang="en-US" dirty="0">
                <a:latin typeface="Arial Narrow" pitchFamily="34" charset="0"/>
              </a:rPr>
              <a:t> is one of the popular approach to generate 90 degree phase shift</a:t>
            </a:r>
            <a:r>
              <a:rPr lang="en-US" dirty="0" smtClean="0">
                <a:latin typeface="Arial Narrow" pitchFamily="34" charset="0"/>
              </a:rPr>
              <a:t>. For </a:t>
            </a:r>
            <a:r>
              <a:rPr lang="en-US" dirty="0">
                <a:latin typeface="Arial Narrow" pitchFamily="34" charset="0"/>
              </a:rPr>
              <a:t>fair comparison, the </a:t>
            </a:r>
            <a:r>
              <a:rPr lang="en-US" dirty="0" err="1">
                <a:latin typeface="Arial Narrow" pitchFamily="34" charset="0"/>
              </a:rPr>
              <a:t>polyphase</a:t>
            </a:r>
            <a:r>
              <a:rPr lang="en-US" dirty="0">
                <a:latin typeface="Arial Narrow" pitchFamily="34" charset="0"/>
              </a:rPr>
              <a:t> filters are also driven in all-pass mode with ideal voltage source</a:t>
            </a:r>
            <a:r>
              <a:rPr lang="en-US" dirty="0" smtClean="0">
                <a:latin typeface="Arial Narrow" pitchFamily="34" charset="0"/>
              </a:rPr>
              <a:t>. As </a:t>
            </a:r>
            <a:r>
              <a:rPr lang="en-US" dirty="0">
                <a:latin typeface="Arial Narrow" pitchFamily="34" charset="0"/>
              </a:rPr>
              <a:t>you can see here, the bandwidth for IQ accuracy is the same as in the 2-stage </a:t>
            </a:r>
            <a:r>
              <a:rPr lang="en-US" dirty="0" err="1">
                <a:latin typeface="Arial Narrow" pitchFamily="34" charset="0"/>
              </a:rPr>
              <a:t>polyphase</a:t>
            </a:r>
            <a:r>
              <a:rPr lang="en-US" dirty="0">
                <a:latin typeface="Arial Narrow" pitchFamily="34" charset="0"/>
              </a:rPr>
              <a:t> filter and the QAF. </a:t>
            </a:r>
          </a:p>
          <a:p>
            <a:r>
              <a:rPr lang="en-US" dirty="0" smtClean="0">
                <a:latin typeface="Arial Narrow" pitchFamily="34" charset="0"/>
              </a:rPr>
              <a:t>But </a:t>
            </a:r>
            <a:r>
              <a:rPr lang="en-US" dirty="0">
                <a:latin typeface="Arial Narrow" pitchFamily="34" charset="0"/>
              </a:rPr>
              <a:t>QAF can provide 6dB larger voltage gain than 2-stage </a:t>
            </a:r>
            <a:r>
              <a:rPr lang="en-US" dirty="0" err="1">
                <a:latin typeface="Arial Narrow" pitchFamily="34" charset="0"/>
              </a:rPr>
              <a:t>polyphase</a:t>
            </a:r>
            <a:r>
              <a:rPr lang="en-US" dirty="0">
                <a:latin typeface="Arial Narrow" pitchFamily="34" charset="0"/>
              </a:rPr>
              <a:t> filter</a:t>
            </a:r>
            <a:r>
              <a:rPr lang="en-US" dirty="0" smtClean="0">
                <a:latin typeface="Arial Narrow" pitchFamily="34" charset="0"/>
              </a:rPr>
              <a:t>. I </a:t>
            </a:r>
            <a:r>
              <a:rPr lang="en-US" dirty="0">
                <a:latin typeface="Arial Narrow" pitchFamily="34" charset="0"/>
              </a:rPr>
              <a:t>would say that this 2-stage is kind of optimum compromise in terms of loss and bandwidth </a:t>
            </a:r>
            <a:r>
              <a:rPr lang="en-US" dirty="0" smtClean="0">
                <a:latin typeface="Arial Narrow" pitchFamily="34" charset="0"/>
              </a:rPr>
              <a:t>for typical </a:t>
            </a:r>
            <a:r>
              <a:rPr lang="en-US" dirty="0">
                <a:latin typeface="Arial Narrow" pitchFamily="34" charset="0"/>
              </a:rPr>
              <a:t>RF application. But in </a:t>
            </a:r>
            <a:r>
              <a:rPr lang="en-US" dirty="0" smtClean="0">
                <a:latin typeface="Arial Narrow" pitchFamily="34" charset="0"/>
              </a:rPr>
              <a:t>this</a:t>
            </a:r>
            <a:r>
              <a:rPr lang="en-US" baseline="0" dirty="0" smtClean="0">
                <a:latin typeface="Arial Narrow" pitchFamily="34" charset="0"/>
              </a:rPr>
              <a:t> new I/Q network, </a:t>
            </a:r>
            <a:r>
              <a:rPr lang="en-US" dirty="0" smtClean="0">
                <a:latin typeface="Arial Narrow" pitchFamily="34" charset="0"/>
              </a:rPr>
              <a:t>we </a:t>
            </a:r>
            <a:r>
              <a:rPr lang="en-US" dirty="0">
                <a:latin typeface="Arial Narrow" pitchFamily="34" charset="0"/>
              </a:rPr>
              <a:t>don’t need worry about the </a:t>
            </a:r>
            <a:r>
              <a:rPr lang="en-US" dirty="0" smtClean="0">
                <a:latin typeface="Arial Narrow" pitchFamily="34" charset="0"/>
              </a:rPr>
              <a:t>loss,</a:t>
            </a:r>
            <a:r>
              <a:rPr lang="en-US" baseline="0" dirty="0" smtClean="0">
                <a:latin typeface="Arial Narrow" pitchFamily="34" charset="0"/>
              </a:rPr>
              <a:t> which will be a great benefit to implement RF systems. </a:t>
            </a:r>
            <a:r>
              <a:rPr lang="en-US" dirty="0" smtClean="0">
                <a:latin typeface="Arial Narrow" pitchFamily="34" charset="0"/>
              </a:rPr>
              <a:t>   </a:t>
            </a:r>
            <a:endParaRPr lang="en-US" dirty="0">
              <a:latin typeface="Arial Narrow" pitchFamily="34" charset="0"/>
            </a:endParaRPr>
          </a:p>
          <a:p>
            <a:endParaRPr lang="en-US" dirty="0"/>
          </a:p>
          <a:p>
            <a:endParaRPr lang="en-US" dirty="0"/>
          </a:p>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8BC17F-02FD-449B-8182-EA43D63D7DA5}" type="slidenum">
              <a:rPr lang="en-US"/>
              <a:pPr/>
              <a:t>6</a:t>
            </a:fld>
            <a:endParaRPr lang="en-US"/>
          </a:p>
        </p:txBody>
      </p:sp>
      <p:sp>
        <p:nvSpPr>
          <p:cNvPr id="717826" name="Rectangle 2"/>
          <p:cNvSpPr>
            <a:spLocks noGrp="1" noRot="1" noChangeAspect="1" noChangeArrowheads="1" noTextEdit="1"/>
          </p:cNvSpPr>
          <p:nvPr>
            <p:ph type="sldImg"/>
          </p:nvPr>
        </p:nvSpPr>
        <p:spPr>
          <a:ln/>
        </p:spPr>
      </p:sp>
      <p:sp>
        <p:nvSpPr>
          <p:cNvPr id="717827" name="Rectangle 3"/>
          <p:cNvSpPr>
            <a:spLocks noGrp="1" noChangeArrowheads="1"/>
          </p:cNvSpPr>
          <p:nvPr>
            <p:ph type="body" idx="1"/>
          </p:nvPr>
        </p:nvSpPr>
        <p:spPr>
          <a:xfrm>
            <a:off x="964096" y="4436620"/>
            <a:ext cx="5305840" cy="4203804"/>
          </a:xfrm>
          <a:prstGeom prst="rect">
            <a:avLst/>
          </a:prstGeom>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2183" y="4561313"/>
            <a:ext cx="5850835" cy="4320375"/>
          </a:xfrm>
          <a:prstGeom prst="rect">
            <a:avLst/>
          </a:prstGeom>
        </p:spPr>
        <p:txBody>
          <a:bodyPr lIns="95207" tIns="47604" rIns="95207" bIns="47604">
            <a:normAutofit/>
          </a:bodyPr>
          <a:lstStyle/>
          <a:p>
            <a:r>
              <a:rPr lang="en-US" dirty="0" smtClean="0">
                <a:latin typeface="Arial Narrow" pitchFamily="34" charset="0"/>
              </a:rPr>
              <a:t>Let’s look at this circuit. In this first step, we have two resonance branches. And let’s assume the Q of each branch</a:t>
            </a:r>
            <a:r>
              <a:rPr lang="en-US" baseline="0" dirty="0" smtClean="0">
                <a:latin typeface="Arial Narrow" pitchFamily="34" charset="0"/>
              </a:rPr>
              <a:t> is 1, which means the magnitude of VC, VR and VL is equal. But the phase of this inductive voltage VL is advanced by 90 degree versus resistive voltage VR. Also, capacitive voltage VC will lag the resistive voltage VR by 90 degree. Then the output of VOI is summation of VR plus VL leading the phase by 45 degree, again the output of VOQ is addition of VC and VR which is lagging the phase by 45 degree. Eventually the phase difference between these two output is 90 degree. One major benefit in this approach is the gain, by adding two same sized vector, the output is 3 dB larger than the input signal. </a:t>
            </a:r>
          </a:p>
          <a:p>
            <a:endParaRPr lang="en-US" baseline="0" dirty="0" smtClean="0">
              <a:latin typeface="Arial Narrow" pitchFamily="34" charset="0"/>
            </a:endParaRPr>
          </a:p>
          <a:p>
            <a:r>
              <a:rPr lang="en-US" baseline="0" dirty="0" smtClean="0">
                <a:latin typeface="Arial Narrow" pitchFamily="34" charset="0"/>
              </a:rPr>
              <a:t>Step-2 is differential formation, and in step-3 we replace this explicit ground with virtual ground, an then, we can eliminate redundant L-C pair by series resonance. By removing these L-C pair, we are actually decreasing the Q of the whole system, extending the operation bandwidth. </a:t>
            </a:r>
          </a:p>
          <a:p>
            <a:endParaRPr lang="en-US" baseline="0" dirty="0" smtClean="0">
              <a:latin typeface="Arial Narrow" pitchFamily="34" charset="0"/>
            </a:endParaRPr>
          </a:p>
          <a:p>
            <a:r>
              <a:rPr lang="en-US" baseline="0" dirty="0" smtClean="0">
                <a:latin typeface="Arial Narrow" pitchFamily="34" charset="0"/>
              </a:rPr>
              <a:t>When you look at the transfer function, it’s all-pass filter and the NF of this filter 3dB.    </a:t>
            </a:r>
            <a:endParaRPr lang="en-US" dirty="0">
              <a:latin typeface="Arial Narrow" pitchFamily="34" charset="0"/>
            </a:endParaRPr>
          </a:p>
        </p:txBody>
      </p:sp>
      <p:sp>
        <p:nvSpPr>
          <p:cNvPr id="4" name="Slide Number Placeholder 3"/>
          <p:cNvSpPr>
            <a:spLocks noGrp="1"/>
          </p:cNvSpPr>
          <p:nvPr>
            <p:ph type="sldNum" sz="quarter" idx="10"/>
          </p:nvPr>
        </p:nvSpPr>
        <p:spPr/>
        <p:txBody>
          <a:bodyPr/>
          <a:lstStyle/>
          <a:p>
            <a:fld id="{12D1A0B0-DED1-49FA-A42B-AF1E56C67797}" type="slidenum">
              <a:rPr lang="en-US" smtClean="0"/>
              <a:pPr/>
              <a:t>10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ED46F2-1331-4F59-A956-C1EB79031EC5}" type="slidenum">
              <a:rPr lang="en-US"/>
              <a:pPr/>
              <a:t>11</a:t>
            </a:fld>
            <a:endParaRPr lang="en-US"/>
          </a:p>
        </p:txBody>
      </p:sp>
      <p:sp>
        <p:nvSpPr>
          <p:cNvPr id="247810" name="Rectangle 2"/>
          <p:cNvSpPr>
            <a:spLocks noGrp="1" noRot="1" noChangeAspect="1" noChangeArrowheads="1" noTextEdit="1"/>
          </p:cNvSpPr>
          <p:nvPr>
            <p:ph type="sldImg"/>
          </p:nvPr>
        </p:nvSpPr>
        <p:spPr>
          <a:xfrm>
            <a:off x="1258888" y="717550"/>
            <a:ext cx="4800600" cy="3600450"/>
          </a:xfrm>
          <a:ln/>
        </p:spPr>
      </p:sp>
      <p:sp>
        <p:nvSpPr>
          <p:cNvPr id="247811" name="Rectangle 3"/>
          <p:cNvSpPr>
            <a:spLocks noGrp="1" noChangeArrowheads="1"/>
          </p:cNvSpPr>
          <p:nvPr>
            <p:ph type="body" idx="1"/>
          </p:nvPr>
        </p:nvSpPr>
        <p:spPr>
          <a:xfrm>
            <a:off x="732183" y="4561313"/>
            <a:ext cx="5850835" cy="4320375"/>
          </a:xfrm>
          <a:prstGeom prst="rect">
            <a:avLst/>
          </a:prstGeom>
        </p:spPr>
        <p:txBody>
          <a:bodyPr lIns="95207" tIns="47604" rIns="95207" bIns="47604"/>
          <a:lstStyle/>
          <a:p>
            <a:r>
              <a:rPr lang="en-US" dirty="0" smtClean="0">
                <a:latin typeface="Arial Narrow" pitchFamily="34" charset="0"/>
              </a:rPr>
              <a:t>The two variable gain amplifiers</a:t>
            </a:r>
            <a:r>
              <a:rPr lang="en-US" baseline="0" dirty="0" smtClean="0">
                <a:latin typeface="Arial Narrow" pitchFamily="34" charset="0"/>
              </a:rPr>
              <a:t> are realized with Gilbert-cells, and the output of each Gilbert-cell will be added in current domain at the this output node. I use this active inductor load to save area. The beauty of this circuit is that output phase is dependent on DC bias current ratio between I and Q-path. And output gain depends on the total current, which means as long as we keep the same total current, while changing the ratio of I and Q current, we can maintain the same output amplitude versus phase changes. </a:t>
            </a:r>
          </a:p>
          <a:p>
            <a:r>
              <a:rPr lang="en-US" baseline="0" dirty="0" smtClean="0">
                <a:latin typeface="Arial Narrow" pitchFamily="34" charset="0"/>
              </a:rPr>
              <a:t>Typical gain at 12 GHz is 0dB and IIP3 is around 15 </a:t>
            </a:r>
            <a:r>
              <a:rPr lang="en-US" baseline="0" dirty="0" err="1" smtClean="0">
                <a:latin typeface="Arial Narrow" pitchFamily="34" charset="0"/>
              </a:rPr>
              <a:t>dBm</a:t>
            </a:r>
            <a:r>
              <a:rPr lang="en-US" baseline="0" dirty="0" smtClean="0">
                <a:latin typeface="Arial Narrow" pitchFamily="34" charset="0"/>
              </a:rPr>
              <a:t> with 2.5 </a:t>
            </a:r>
            <a:r>
              <a:rPr lang="en-US" baseline="0" dirty="0" err="1" smtClean="0">
                <a:latin typeface="Arial Narrow" pitchFamily="34" charset="0"/>
              </a:rPr>
              <a:t>mA</a:t>
            </a:r>
            <a:r>
              <a:rPr lang="en-US" baseline="0" dirty="0" smtClean="0">
                <a:latin typeface="Arial Narrow" pitchFamily="34" charset="0"/>
              </a:rPr>
              <a:t> total current consumption.</a:t>
            </a:r>
          </a:p>
          <a:p>
            <a:endParaRPr lang="en-US" baseline="0" dirty="0" smtClean="0">
              <a:latin typeface="Arial Narrow" pitchFamily="34" charset="0"/>
            </a:endParaRPr>
          </a:p>
          <a:p>
            <a:endParaRPr lang="en-US" baseline="0" dirty="0" smtClean="0">
              <a:latin typeface="Arial Narrow" pitchFamily="34" charset="0"/>
            </a:endParaRPr>
          </a:p>
          <a:p>
            <a:endParaRPr lang="en-US" baseline="0" dirty="0" smtClean="0">
              <a:latin typeface="Arial Narrow" pitchFamily="34" charset="0"/>
            </a:endParaRPr>
          </a:p>
          <a:p>
            <a:r>
              <a:rPr lang="en-US" baseline="0" dirty="0" smtClean="0">
                <a:latin typeface="Arial Narrow" pitchFamily="34" charset="0"/>
              </a:rPr>
              <a:t> </a:t>
            </a:r>
            <a:endParaRPr lang="en-US" dirty="0">
              <a:latin typeface="Arial Narrow" pitchFamily="34" charset="0"/>
            </a:endParaRPr>
          </a:p>
          <a:p>
            <a:endParaRPr lang="en-US" dirty="0"/>
          </a:p>
          <a:p>
            <a:endParaRPr lang="en-US" dirty="0"/>
          </a:p>
          <a:p>
            <a:endParaRPr lang="en-US" dirty="0"/>
          </a:p>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2183" y="4561313"/>
            <a:ext cx="5850835" cy="4320375"/>
          </a:xfrm>
          <a:prstGeom prst="rect">
            <a:avLst/>
          </a:prstGeom>
        </p:spPr>
        <p:txBody>
          <a:bodyPr lIns="95207" tIns="47604" rIns="95207" bIns="47604">
            <a:normAutofit/>
          </a:bodyPr>
          <a:lstStyle/>
          <a:p>
            <a:r>
              <a:rPr lang="en-US" dirty="0" smtClean="0"/>
              <a:t>And this is the measured</a:t>
            </a:r>
            <a:r>
              <a:rPr lang="en-US" baseline="0" dirty="0" smtClean="0"/>
              <a:t> results of the relative phases before and after calibration. These dot-line is ideal 4-bit phase states. As you can see here, they are very accurate as well as its operation is very wideband. </a:t>
            </a:r>
          </a:p>
          <a:p>
            <a:r>
              <a:rPr lang="en-US" baseline="0" dirty="0" smtClean="0"/>
              <a:t>This wideband phase shifting characteristic is a fundamental benefit in the active phase shifter, since phase interpolation is independent on operation frequency. As long as the I/Q network BW is wide enough, then the phase shifter will  work perfect. </a:t>
            </a:r>
          </a:p>
          <a:p>
            <a:endParaRPr lang="en-US" baseline="0" dirty="0" smtClean="0"/>
          </a:p>
          <a:p>
            <a:r>
              <a:rPr lang="en-US" baseline="0" dirty="0" smtClean="0"/>
              <a:t>This is the first time realization of 5-bit active phase shifter covering 3:1 BW. </a:t>
            </a:r>
            <a:endParaRPr lang="en-US" dirty="0"/>
          </a:p>
        </p:txBody>
      </p:sp>
      <p:sp>
        <p:nvSpPr>
          <p:cNvPr id="4" name="Slide Number Placeholder 3"/>
          <p:cNvSpPr>
            <a:spLocks noGrp="1"/>
          </p:cNvSpPr>
          <p:nvPr>
            <p:ph type="sldNum" sz="quarter" idx="10"/>
          </p:nvPr>
        </p:nvSpPr>
        <p:spPr/>
        <p:txBody>
          <a:bodyPr/>
          <a:lstStyle/>
          <a:p>
            <a:fld id="{12D1A0B0-DED1-49FA-A42B-AF1E56C67797}" type="slidenum">
              <a:rPr lang="en-US" smtClean="0"/>
              <a:pPr/>
              <a:t>12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2183" y="4561313"/>
            <a:ext cx="5850835" cy="4320375"/>
          </a:xfrm>
          <a:prstGeom prst="rect">
            <a:avLst/>
          </a:prstGeom>
        </p:spPr>
        <p:txBody>
          <a:bodyPr lIns="95207" tIns="47604" rIns="95207" bIns="47604">
            <a:normAutofit/>
          </a:bodyPr>
          <a:lstStyle/>
          <a:p>
            <a:endParaRPr lang="en-US"/>
          </a:p>
        </p:txBody>
      </p:sp>
      <p:sp>
        <p:nvSpPr>
          <p:cNvPr id="4" name="Slide Number Placeholder 3"/>
          <p:cNvSpPr>
            <a:spLocks noGrp="1"/>
          </p:cNvSpPr>
          <p:nvPr>
            <p:ph type="sldNum" sz="quarter" idx="10"/>
          </p:nvPr>
        </p:nvSpPr>
        <p:spPr/>
        <p:txBody>
          <a:bodyPr/>
          <a:lstStyle/>
          <a:p>
            <a:fld id="{12D1A0B0-DED1-49FA-A42B-AF1E56C67797}" type="slidenum">
              <a:rPr lang="en-US" smtClean="0"/>
              <a:pPr/>
              <a:t>19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2183" y="4561313"/>
            <a:ext cx="5850835" cy="4320375"/>
          </a:xfrm>
          <a:prstGeom prst="rect">
            <a:avLst/>
          </a:prstGeom>
        </p:spPr>
        <p:txBody>
          <a:bodyPr lIns="95207" tIns="47604" rIns="95207" bIns="47604">
            <a:normAutofit/>
          </a:bodyPr>
          <a:lstStyle/>
          <a:p>
            <a:r>
              <a:rPr lang="en-US" dirty="0" smtClean="0"/>
              <a:t>This slide shows a motivation</a:t>
            </a:r>
            <a:r>
              <a:rPr lang="en-US" baseline="0" dirty="0" smtClean="0"/>
              <a:t> of the 8-element design at X-band. </a:t>
            </a:r>
          </a:p>
          <a:p>
            <a:endParaRPr lang="en-US" baseline="0" dirty="0" smtClean="0"/>
          </a:p>
          <a:p>
            <a:r>
              <a:rPr lang="en-US" baseline="0" dirty="0" smtClean="0"/>
              <a:t>Integration of everything in a single chip is a kind of holy grail solution, but at the end of day, I found that it’s more like ideological solution. Most companies, like Boeing and Lockheed Martin, want to a great deal of scalability on the phased array systems. Sometimes they need a linear array with small # of array, or some other cases, they want to build 2-D array with large number of several tens or several hundreds of array.  </a:t>
            </a:r>
          </a:p>
          <a:p>
            <a:endParaRPr lang="en-US" baseline="0" dirty="0" smtClean="0"/>
          </a:p>
          <a:p>
            <a:r>
              <a:rPr lang="en-US" baseline="0" dirty="0" smtClean="0"/>
              <a:t>So I proposed this kinds of board-level scalable system. It’s basically two-chip solution. These high performance mixer and baseband circuitry can be integrated on a single CMOS chip. And we can integrated 8-to-16 elements of </a:t>
            </a:r>
            <a:r>
              <a:rPr lang="en-US" baseline="0" dirty="0" err="1" smtClean="0"/>
              <a:t>beamforming</a:t>
            </a:r>
            <a:r>
              <a:rPr lang="en-US" baseline="0" dirty="0" smtClean="0"/>
              <a:t> front-end on a single </a:t>
            </a:r>
            <a:r>
              <a:rPr lang="en-US" baseline="0" dirty="0" err="1" smtClean="0"/>
              <a:t>SiGe</a:t>
            </a:r>
            <a:r>
              <a:rPr lang="en-US" baseline="0" dirty="0" smtClean="0"/>
              <a:t> chip and we can make a array of this </a:t>
            </a:r>
            <a:r>
              <a:rPr lang="en-US" baseline="0" dirty="0" err="1" smtClean="0"/>
              <a:t>beamformer</a:t>
            </a:r>
            <a:r>
              <a:rPr lang="en-US" baseline="0" dirty="0" smtClean="0"/>
              <a:t> in X or Y direction on a board level. </a:t>
            </a:r>
          </a:p>
          <a:p>
            <a:endParaRPr lang="en-US" baseline="0" dirty="0" smtClean="0"/>
          </a:p>
          <a:p>
            <a:r>
              <a:rPr lang="en-US" baseline="0" dirty="0" smtClean="0"/>
              <a:t>Sometime the defense radar system requires extremely high sensitivity, like below 2dB NF for the system, which is almost impossible in current silicon technologies. In that cases, we use external </a:t>
            </a:r>
            <a:r>
              <a:rPr lang="en-US" baseline="0" dirty="0" err="1" smtClean="0"/>
              <a:t>GaAs</a:t>
            </a:r>
            <a:r>
              <a:rPr lang="en-US" baseline="0" dirty="0" smtClean="0"/>
              <a:t> LNA before the </a:t>
            </a:r>
            <a:r>
              <a:rPr lang="en-US" baseline="0" dirty="0" err="1" smtClean="0"/>
              <a:t>beamforming</a:t>
            </a:r>
            <a:r>
              <a:rPr lang="en-US" baseline="0" dirty="0" smtClean="0"/>
              <a:t> IC. This work part is focused on this 8-element </a:t>
            </a:r>
            <a:r>
              <a:rPr lang="en-US" baseline="0" dirty="0" err="1" smtClean="0"/>
              <a:t>beamforming</a:t>
            </a:r>
            <a:r>
              <a:rPr lang="en-US" baseline="0" dirty="0" smtClean="0"/>
              <a:t> receiver design.   </a:t>
            </a:r>
          </a:p>
        </p:txBody>
      </p:sp>
      <p:sp>
        <p:nvSpPr>
          <p:cNvPr id="4" name="Slide Number Placeholder 3"/>
          <p:cNvSpPr>
            <a:spLocks noGrp="1"/>
          </p:cNvSpPr>
          <p:nvPr>
            <p:ph type="sldNum" sz="quarter" idx="10"/>
          </p:nvPr>
        </p:nvSpPr>
        <p:spPr/>
        <p:txBody>
          <a:bodyPr/>
          <a:lstStyle/>
          <a:p>
            <a:fld id="{12D1A0B0-DED1-49FA-A42B-AF1E56C67797}" type="slidenum">
              <a:rPr lang="en-US" smtClean="0"/>
              <a:pPr/>
              <a:t>20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3pPr>
              <a:defRPr sz="1800"/>
            </a:lvl3pPr>
            <a:lvl4pPr>
              <a:buNone/>
              <a:defRPr/>
            </a:lvl4pPr>
          </a:lstStyle>
          <a:p>
            <a:pPr lvl="0"/>
            <a:r>
              <a:rPr lang="en-US" dirty="0" smtClean="0"/>
              <a:t>Click to edit Master text styles</a:t>
            </a:r>
          </a:p>
          <a:p>
            <a:pPr lvl="1"/>
            <a:r>
              <a:rPr lang="en-US" dirty="0" smtClean="0"/>
              <a:t>Second level</a:t>
            </a:r>
          </a:p>
          <a:p>
            <a:pPr lvl="2"/>
            <a:r>
              <a:rPr lang="en-US" dirty="0" smtClean="0"/>
              <a:t>Third level</a:t>
            </a:r>
          </a:p>
        </p:txBody>
      </p:sp>
      <p:sp>
        <p:nvSpPr>
          <p:cNvPr id="7" name="Slide Number Placeholder 1"/>
          <p:cNvSpPr>
            <a:spLocks noGrp="1"/>
          </p:cNvSpPr>
          <p:nvPr>
            <p:ph type="sldNum" sz="quarter" idx="4"/>
          </p:nvPr>
        </p:nvSpPr>
        <p:spPr>
          <a:xfrm>
            <a:off x="8686800" y="6508750"/>
            <a:ext cx="457200" cy="349250"/>
          </a:xfrm>
          <a:prstGeom prst="rect">
            <a:avLst/>
          </a:prstGeom>
        </p:spPr>
        <p:txBody>
          <a:bodyPr vert="horz" lIns="91440" tIns="45720" rIns="91440" bIns="45720" rtlCol="0" anchor="ctr"/>
          <a:lstStyle>
            <a:lvl1pPr algn="r">
              <a:defRPr sz="1200" b="1">
                <a:solidFill>
                  <a:srgbClr val="000000"/>
                </a:solidFill>
                <a:latin typeface="Arial"/>
                <a:cs typeface="Arial"/>
              </a:defRPr>
            </a:lvl1pPr>
          </a:lstStyle>
          <a:p>
            <a:fld id="{90BE237A-3C10-CB42-9E82-6FFF293908C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F6B0E1E6-BBDF-4CD7-A72C-4AECEAC288E1}" type="slidenum">
              <a:rPr lang="en-US" smtClean="0"/>
              <a:t>‹#›</a:t>
            </a:fld>
            <a:endParaRPr lang="en-US"/>
          </a:p>
        </p:txBody>
      </p:sp>
    </p:spTree>
    <p:extLst>
      <p:ext uri="{BB962C8B-B14F-4D97-AF65-F5344CB8AC3E}">
        <p14:creationId xmlns:p14="http://schemas.microsoft.com/office/powerpoint/2010/main" val="4261693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517" y="2129731"/>
            <a:ext cx="7772977" cy="1470422"/>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027" y="3885906"/>
            <a:ext cx="6401955" cy="1753195"/>
          </a:xfrm>
        </p:spPr>
        <p:txBody>
          <a:bodyPr/>
          <a:lstStyle>
            <a:lvl1pPr marL="0" indent="0" algn="ctr">
              <a:buNone/>
              <a:defRPr>
                <a:solidFill>
                  <a:schemeClr val="tx1">
                    <a:tint val="75000"/>
                  </a:schemeClr>
                </a:solidFill>
              </a:defRPr>
            </a:lvl1pPr>
            <a:lvl2pPr marL="420952" indent="0" algn="ctr">
              <a:buNone/>
              <a:defRPr>
                <a:solidFill>
                  <a:schemeClr val="tx1">
                    <a:tint val="75000"/>
                  </a:schemeClr>
                </a:solidFill>
              </a:defRPr>
            </a:lvl2pPr>
            <a:lvl3pPr marL="841907" indent="0" algn="ctr">
              <a:buNone/>
              <a:defRPr>
                <a:solidFill>
                  <a:schemeClr val="tx1">
                    <a:tint val="75000"/>
                  </a:schemeClr>
                </a:solidFill>
              </a:defRPr>
            </a:lvl3pPr>
            <a:lvl4pPr marL="1262860" indent="0" algn="ctr">
              <a:buNone/>
              <a:defRPr>
                <a:solidFill>
                  <a:schemeClr val="tx1">
                    <a:tint val="75000"/>
                  </a:schemeClr>
                </a:solidFill>
              </a:defRPr>
            </a:lvl4pPr>
            <a:lvl5pPr marL="1683812" indent="0" algn="ctr">
              <a:buNone/>
              <a:defRPr>
                <a:solidFill>
                  <a:schemeClr val="tx1">
                    <a:tint val="75000"/>
                  </a:schemeClr>
                </a:solidFill>
              </a:defRPr>
            </a:lvl5pPr>
            <a:lvl6pPr marL="2104765" indent="0" algn="ctr">
              <a:buNone/>
              <a:defRPr>
                <a:solidFill>
                  <a:schemeClr val="tx1">
                    <a:tint val="75000"/>
                  </a:schemeClr>
                </a:solidFill>
              </a:defRPr>
            </a:lvl6pPr>
            <a:lvl7pPr marL="2525720" indent="0" algn="ctr">
              <a:buNone/>
              <a:defRPr>
                <a:solidFill>
                  <a:schemeClr val="tx1">
                    <a:tint val="75000"/>
                  </a:schemeClr>
                </a:solidFill>
              </a:defRPr>
            </a:lvl7pPr>
            <a:lvl8pPr marL="2946671" indent="0" algn="ctr">
              <a:buNone/>
              <a:defRPr>
                <a:solidFill>
                  <a:schemeClr val="tx1">
                    <a:tint val="75000"/>
                  </a:schemeClr>
                </a:solidFill>
              </a:defRPr>
            </a:lvl8pPr>
            <a:lvl9pPr marL="3367625" indent="0" algn="ctr">
              <a:buNone/>
              <a:defRPr>
                <a:solidFill>
                  <a:schemeClr val="tx1">
                    <a:tint val="75000"/>
                  </a:schemeClr>
                </a:solidFill>
              </a:defRPr>
            </a:lvl9pPr>
          </a:lstStyle>
          <a:p>
            <a:r>
              <a:rPr lang="en-US" smtClean="0"/>
              <a:t>Click to edit Master subtitle style</a:t>
            </a:r>
            <a:endParaRPr lang="en-US"/>
          </a:p>
        </p:txBody>
      </p:sp>
      <p:sp>
        <p:nvSpPr>
          <p:cNvPr id="8" name="Slide Number Placeholder 5"/>
          <p:cNvSpPr>
            <a:spLocks noGrp="1"/>
          </p:cNvSpPr>
          <p:nvPr>
            <p:ph type="sldNum" sz="quarter" idx="4"/>
          </p:nvPr>
        </p:nvSpPr>
        <p:spPr>
          <a:xfrm>
            <a:off x="6553494" y="6466840"/>
            <a:ext cx="2133023" cy="254241"/>
          </a:xfrm>
          <a:prstGeom prst="rect">
            <a:avLst/>
          </a:prstGeom>
        </p:spPr>
        <p:txBody>
          <a:bodyPr vert="horz" lIns="84190" tIns="42096" rIns="84190" bIns="42096" rtlCol="0" anchor="ctr"/>
          <a:lstStyle>
            <a:lvl1pPr algn="r">
              <a:defRPr sz="1100">
                <a:solidFill>
                  <a:schemeClr val="tx1"/>
                </a:solidFill>
              </a:defRPr>
            </a:lvl1pPr>
          </a:lstStyle>
          <a:p>
            <a:fld id="{2B6308D2-8FBE-475B-9211-B18DC80818EF}" type="slidenum">
              <a:rPr lang="en-US" smtClean="0"/>
              <a:pPr/>
              <a:t>‹#›</a:t>
            </a:fld>
            <a:endParaRPr lang="en-US" dirty="0"/>
          </a:p>
        </p:txBody>
      </p:sp>
    </p:spTree>
    <p:extLst>
      <p:ext uri="{BB962C8B-B14F-4D97-AF65-F5344CB8AC3E}">
        <p14:creationId xmlns:p14="http://schemas.microsoft.com/office/powerpoint/2010/main" val="108299080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4pPr>
              <a:buClr>
                <a:srgbClr val="79946C"/>
              </a:buClr>
              <a:defRPr/>
            </a:lvl4pPr>
            <a:lvl5pPr>
              <a:buClr>
                <a:srgbClr val="79946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Slide Number Placeholder 1"/>
          <p:cNvSpPr>
            <a:spLocks noGrp="1"/>
          </p:cNvSpPr>
          <p:nvPr>
            <p:ph type="sldNum" sz="quarter" idx="4"/>
          </p:nvPr>
        </p:nvSpPr>
        <p:spPr>
          <a:xfrm>
            <a:off x="8686800" y="6508750"/>
            <a:ext cx="457200" cy="349250"/>
          </a:xfrm>
          <a:prstGeom prst="rect">
            <a:avLst/>
          </a:prstGeom>
        </p:spPr>
        <p:txBody>
          <a:bodyPr vert="horz" lIns="91440" tIns="45720" rIns="91440" bIns="45720" rtlCol="0" anchor="ctr"/>
          <a:lstStyle>
            <a:lvl1pPr algn="r">
              <a:defRPr sz="1200" b="1">
                <a:solidFill>
                  <a:srgbClr val="000000"/>
                </a:solidFill>
                <a:latin typeface="Arial"/>
                <a:cs typeface="Arial"/>
              </a:defRPr>
            </a:lvl1pPr>
          </a:lstStyle>
          <a:p>
            <a:fld id="{90BE237A-3C10-CB42-9E82-6FFF293908C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3pPr>
              <a:defRPr sz="1800"/>
            </a:lvl3pPr>
            <a:lvl4pPr>
              <a:buNone/>
              <a:defRPr/>
            </a:lvl4pPr>
          </a:lstStyle>
          <a:p>
            <a:pPr lvl="0"/>
            <a:r>
              <a:rPr lang="en-US" dirty="0" smtClean="0"/>
              <a:t>Click to edit Master text styles</a:t>
            </a:r>
          </a:p>
          <a:p>
            <a:pPr lvl="1"/>
            <a:r>
              <a:rPr lang="en-US" dirty="0" smtClean="0"/>
              <a:t>Second level</a:t>
            </a:r>
          </a:p>
          <a:p>
            <a:pPr lvl="2"/>
            <a:r>
              <a:rPr lang="en-US" dirty="0" smtClean="0"/>
              <a:t>Third level</a:t>
            </a:r>
          </a:p>
        </p:txBody>
      </p:sp>
      <p:sp>
        <p:nvSpPr>
          <p:cNvPr id="7" name="Slide Number Placeholder 1"/>
          <p:cNvSpPr>
            <a:spLocks noGrp="1"/>
          </p:cNvSpPr>
          <p:nvPr>
            <p:ph type="sldNum" sz="quarter" idx="4"/>
          </p:nvPr>
        </p:nvSpPr>
        <p:spPr>
          <a:xfrm>
            <a:off x="8686800" y="6508750"/>
            <a:ext cx="457200" cy="349250"/>
          </a:xfrm>
          <a:prstGeom prst="rect">
            <a:avLst/>
          </a:prstGeom>
        </p:spPr>
        <p:txBody>
          <a:bodyPr vert="horz" lIns="91440" tIns="45720" rIns="91440" bIns="45720" rtlCol="0" anchor="ctr"/>
          <a:lstStyle>
            <a:lvl1pPr algn="r">
              <a:defRPr sz="1200" b="1">
                <a:solidFill>
                  <a:srgbClr val="000000"/>
                </a:solidFill>
                <a:latin typeface="Arial"/>
                <a:cs typeface="Arial"/>
              </a:defRPr>
            </a:lvl1pPr>
          </a:lstStyle>
          <a:p>
            <a:fld id="{90BE237A-3C10-CB42-9E82-6FFF293908C0}" type="slidenum">
              <a:rPr lang="en-US" smtClean="0"/>
              <a:pPr/>
              <a:t>‹#›</a:t>
            </a:fld>
            <a:endParaRPr lang="en-US"/>
          </a:p>
        </p:txBody>
      </p:sp>
    </p:spTree>
    <p:extLst>
      <p:ext uri="{BB962C8B-B14F-4D97-AF65-F5344CB8AC3E}">
        <p14:creationId xmlns:p14="http://schemas.microsoft.com/office/powerpoint/2010/main" val="235773062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F6B0E1E6-BBDF-4CD7-A72C-4AECEAC288E1}" type="slidenum">
              <a:rPr lang="en-US" smtClean="0"/>
              <a:t>‹#›</a:t>
            </a:fld>
            <a:endParaRPr lang="en-US"/>
          </a:p>
        </p:txBody>
      </p:sp>
    </p:spTree>
    <p:extLst>
      <p:ext uri="{BB962C8B-B14F-4D97-AF65-F5344CB8AC3E}">
        <p14:creationId xmlns:p14="http://schemas.microsoft.com/office/powerpoint/2010/main" val="371318623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517" y="2129731"/>
            <a:ext cx="7772977" cy="1470422"/>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027" y="3885906"/>
            <a:ext cx="6401955" cy="1753195"/>
          </a:xfrm>
        </p:spPr>
        <p:txBody>
          <a:bodyPr/>
          <a:lstStyle>
            <a:lvl1pPr marL="0" indent="0" algn="ctr">
              <a:buNone/>
              <a:defRPr>
                <a:solidFill>
                  <a:schemeClr val="tx1">
                    <a:tint val="75000"/>
                  </a:schemeClr>
                </a:solidFill>
              </a:defRPr>
            </a:lvl1pPr>
            <a:lvl2pPr marL="420952" indent="0" algn="ctr">
              <a:buNone/>
              <a:defRPr>
                <a:solidFill>
                  <a:schemeClr val="tx1">
                    <a:tint val="75000"/>
                  </a:schemeClr>
                </a:solidFill>
              </a:defRPr>
            </a:lvl2pPr>
            <a:lvl3pPr marL="841907" indent="0" algn="ctr">
              <a:buNone/>
              <a:defRPr>
                <a:solidFill>
                  <a:schemeClr val="tx1">
                    <a:tint val="75000"/>
                  </a:schemeClr>
                </a:solidFill>
              </a:defRPr>
            </a:lvl3pPr>
            <a:lvl4pPr marL="1262860" indent="0" algn="ctr">
              <a:buNone/>
              <a:defRPr>
                <a:solidFill>
                  <a:schemeClr val="tx1">
                    <a:tint val="75000"/>
                  </a:schemeClr>
                </a:solidFill>
              </a:defRPr>
            </a:lvl4pPr>
            <a:lvl5pPr marL="1683812" indent="0" algn="ctr">
              <a:buNone/>
              <a:defRPr>
                <a:solidFill>
                  <a:schemeClr val="tx1">
                    <a:tint val="75000"/>
                  </a:schemeClr>
                </a:solidFill>
              </a:defRPr>
            </a:lvl5pPr>
            <a:lvl6pPr marL="2104765" indent="0" algn="ctr">
              <a:buNone/>
              <a:defRPr>
                <a:solidFill>
                  <a:schemeClr val="tx1">
                    <a:tint val="75000"/>
                  </a:schemeClr>
                </a:solidFill>
              </a:defRPr>
            </a:lvl6pPr>
            <a:lvl7pPr marL="2525720" indent="0" algn="ctr">
              <a:buNone/>
              <a:defRPr>
                <a:solidFill>
                  <a:schemeClr val="tx1">
                    <a:tint val="75000"/>
                  </a:schemeClr>
                </a:solidFill>
              </a:defRPr>
            </a:lvl7pPr>
            <a:lvl8pPr marL="2946671" indent="0" algn="ctr">
              <a:buNone/>
              <a:defRPr>
                <a:solidFill>
                  <a:schemeClr val="tx1">
                    <a:tint val="75000"/>
                  </a:schemeClr>
                </a:solidFill>
              </a:defRPr>
            </a:lvl8pPr>
            <a:lvl9pPr marL="3367625" indent="0" algn="ctr">
              <a:buNone/>
              <a:defRPr>
                <a:solidFill>
                  <a:schemeClr val="tx1">
                    <a:tint val="75000"/>
                  </a:schemeClr>
                </a:solidFill>
              </a:defRPr>
            </a:lvl9pPr>
          </a:lstStyle>
          <a:p>
            <a:r>
              <a:rPr lang="en-US" smtClean="0"/>
              <a:t>Click to edit Master subtitle style</a:t>
            </a:r>
            <a:endParaRPr lang="en-US"/>
          </a:p>
        </p:txBody>
      </p:sp>
      <p:sp>
        <p:nvSpPr>
          <p:cNvPr id="8" name="Slide Number Placeholder 5"/>
          <p:cNvSpPr>
            <a:spLocks noGrp="1"/>
          </p:cNvSpPr>
          <p:nvPr>
            <p:ph type="sldNum" sz="quarter" idx="4"/>
          </p:nvPr>
        </p:nvSpPr>
        <p:spPr>
          <a:xfrm>
            <a:off x="6553494" y="6466840"/>
            <a:ext cx="2133023" cy="254241"/>
          </a:xfrm>
          <a:prstGeom prst="rect">
            <a:avLst/>
          </a:prstGeom>
        </p:spPr>
        <p:txBody>
          <a:bodyPr vert="horz" lIns="84190" tIns="42096" rIns="84190" bIns="42096" rtlCol="0" anchor="ctr"/>
          <a:lstStyle>
            <a:lvl1pPr algn="r">
              <a:defRPr sz="1100">
                <a:solidFill>
                  <a:schemeClr val="tx1"/>
                </a:solidFill>
              </a:defRPr>
            </a:lvl1pPr>
          </a:lstStyle>
          <a:p>
            <a:fld id="{2B6308D2-8FBE-475B-9211-B18DC80818EF}" type="slidenum">
              <a:rPr lang="en-US" smtClean="0"/>
              <a:pPr/>
              <a:t>‹#›</a:t>
            </a:fld>
            <a:endParaRPr lang="en-US" dirty="0"/>
          </a:p>
        </p:txBody>
      </p:sp>
    </p:spTree>
    <p:extLst>
      <p:ext uri="{BB962C8B-B14F-4D97-AF65-F5344CB8AC3E}">
        <p14:creationId xmlns:p14="http://schemas.microsoft.com/office/powerpoint/2010/main" val="40468879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76200"/>
            <a:ext cx="7772400" cy="1143000"/>
          </a:xfrm>
          <a:prstGeom prst="rect">
            <a:avLst/>
          </a:prstGeom>
          <a:noFill/>
          <a:ln w="9525">
            <a:noFill/>
            <a:miter lim="800000"/>
            <a:headEnd/>
            <a:tailEnd/>
          </a:ln>
          <a:effectLst/>
        </p:spPr>
        <p:txBody>
          <a:bodyPr vert="horz" wrap="square" lIns="92075" tIns="46038" rIns="92075" bIns="46038" numCol="1" anchor="ctr" anchorCtr="1" compatLnSpc="1">
            <a:prstTxWarp prst="textNoShape">
              <a:avLst/>
            </a:prstTxWarp>
          </a:bodyPr>
          <a:lstStyle/>
          <a:p>
            <a:pPr lvl="0"/>
            <a:r>
              <a:rPr lang="en-US" dirty="0" smtClean="0"/>
              <a:t>Click to edit Master title style</a:t>
            </a:r>
          </a:p>
        </p:txBody>
      </p:sp>
      <p:sp>
        <p:nvSpPr>
          <p:cNvPr id="4099" name="Rectangle 3"/>
          <p:cNvSpPr>
            <a:spLocks noGrp="1" noChangeArrowheads="1"/>
          </p:cNvSpPr>
          <p:nvPr>
            <p:ph type="body" idx="1"/>
          </p:nvPr>
        </p:nvSpPr>
        <p:spPr bwMode="auto">
          <a:xfrm>
            <a:off x="711200" y="15240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ltLang="zh-CN" dirty="0" smtClean="0"/>
              <a:t>Click to edit Master text styles</a:t>
            </a:r>
          </a:p>
          <a:p>
            <a:pPr lvl="1"/>
            <a:r>
              <a:rPr lang="en-US" altLang="zh-CN" dirty="0" smtClean="0"/>
              <a:t> Second level</a:t>
            </a:r>
          </a:p>
          <a:p>
            <a:pPr lvl="2"/>
            <a:r>
              <a:rPr lang="en-US" altLang="zh-CN" dirty="0" smtClean="0"/>
              <a:t>Third level</a:t>
            </a:r>
          </a:p>
        </p:txBody>
      </p:sp>
      <p:sp>
        <p:nvSpPr>
          <p:cNvPr id="1043" name="Rectangle 19"/>
          <p:cNvSpPr>
            <a:spLocks noChangeArrowheads="1"/>
          </p:cNvSpPr>
          <p:nvPr/>
        </p:nvSpPr>
        <p:spPr bwMode="auto">
          <a:xfrm>
            <a:off x="761999" y="1219200"/>
            <a:ext cx="8380413" cy="92075"/>
          </a:xfrm>
          <a:prstGeom prst="rect">
            <a:avLst/>
          </a:prstGeom>
          <a:solidFill>
            <a:srgbClr val="FF6600"/>
          </a:solidFill>
          <a:ln w="44450">
            <a:noFill/>
            <a:miter lim="800000"/>
            <a:headEnd/>
            <a:tailEnd/>
          </a:ln>
          <a:effectLst/>
        </p:spPr>
        <p:txBody>
          <a:bodyPr/>
          <a:lstStyle/>
          <a:p>
            <a:pPr>
              <a:defRPr/>
            </a:pPr>
            <a:endParaRPr lang="zh-CN" altLang="en-US" sz="2400">
              <a:solidFill>
                <a:schemeClr val="tx1"/>
              </a:solidFill>
              <a:ea typeface="宋体" pitchFamily="2" charset="-122"/>
            </a:endParaRPr>
          </a:p>
        </p:txBody>
      </p:sp>
      <p:sp>
        <p:nvSpPr>
          <p:cNvPr id="7" name="TextBox 6"/>
          <p:cNvSpPr txBox="1"/>
          <p:nvPr/>
        </p:nvSpPr>
        <p:spPr>
          <a:xfrm>
            <a:off x="76200" y="6400800"/>
            <a:ext cx="1066800" cy="461665"/>
          </a:xfrm>
          <a:prstGeom prst="rect">
            <a:avLst/>
          </a:prstGeom>
          <a:noFill/>
        </p:spPr>
        <p:txBody>
          <a:bodyPr wrap="square" rtlCol="0">
            <a:spAutoFit/>
          </a:bodyPr>
          <a:lstStyle/>
          <a:p>
            <a:r>
              <a:rPr lang="en-US" sz="2400" b="1" dirty="0" smtClean="0">
                <a:solidFill>
                  <a:srgbClr val="660000"/>
                </a:solidFill>
                <a:latin typeface="Apple Chancery"/>
                <a:cs typeface="Apple Chancery"/>
              </a:rPr>
              <a:t>MICS</a:t>
            </a:r>
            <a:endParaRPr lang="en-US" sz="2400" b="1" dirty="0">
              <a:solidFill>
                <a:srgbClr val="660000"/>
              </a:solidFill>
              <a:latin typeface="Apple Chancery"/>
              <a:cs typeface="Apple Chancery"/>
            </a:endParaRPr>
          </a:p>
        </p:txBody>
      </p:sp>
      <p:sp>
        <p:nvSpPr>
          <p:cNvPr id="2" name="Slide Number Placeholder 1"/>
          <p:cNvSpPr>
            <a:spLocks noGrp="1"/>
          </p:cNvSpPr>
          <p:nvPr>
            <p:ph type="sldNum" sz="quarter" idx="4"/>
          </p:nvPr>
        </p:nvSpPr>
        <p:spPr>
          <a:xfrm>
            <a:off x="8686800" y="6508750"/>
            <a:ext cx="457200" cy="349250"/>
          </a:xfrm>
          <a:prstGeom prst="rect">
            <a:avLst/>
          </a:prstGeom>
        </p:spPr>
        <p:txBody>
          <a:bodyPr vert="horz" lIns="91440" tIns="45720" rIns="91440" bIns="45720" rtlCol="0" anchor="ctr"/>
          <a:lstStyle>
            <a:lvl1pPr algn="r">
              <a:defRPr sz="1200" b="1">
                <a:solidFill>
                  <a:srgbClr val="000000"/>
                </a:solidFill>
                <a:latin typeface="Arial"/>
                <a:cs typeface="Arial"/>
              </a:defRPr>
            </a:lvl1pPr>
          </a:lstStyle>
          <a:p>
            <a:fld id="{90BE237A-3C10-CB42-9E82-6FFF293908C0}" type="slidenum">
              <a:rPr lang="en-US" smtClean="0"/>
              <a:pPr/>
              <a:t>‹#›</a:t>
            </a:fld>
            <a:endParaRPr lang="en-US"/>
          </a:p>
        </p:txBody>
      </p:sp>
    </p:spTree>
  </p:cSld>
  <p:clrMap bg1="dk2" tx1="lt1" bg2="dk1" tx2="lt2" accent1="accent1" accent2="accent2" accent3="accent3" accent4="accent4" accent5="accent5" accent6="accent6" hlink="hlink" folHlink="folHlink"/>
  <p:sldLayoutIdLst>
    <p:sldLayoutId id="2147483651" r:id="rId1"/>
    <p:sldLayoutId id="2147483665" r:id="rId2"/>
    <p:sldLayoutId id="2147483666" r:id="rId3"/>
  </p:sldLayoutIdLst>
  <p:timing>
    <p:tnLst>
      <p:par>
        <p:cTn id="1" dur="indefinite" restart="never" nodeType="tmRoot"/>
      </p:par>
    </p:tnLst>
  </p:timing>
  <p:hf hdr="0" ftr="0" dt="0"/>
  <p:txStyles>
    <p:titleStyle>
      <a:lvl1pPr algn="ctr" rtl="0" eaLnBrk="0" fontAlgn="base" hangingPunct="0">
        <a:spcBef>
          <a:spcPct val="0"/>
        </a:spcBef>
        <a:spcAft>
          <a:spcPct val="0"/>
        </a:spcAft>
        <a:defRPr kumimoji="1" sz="3600">
          <a:solidFill>
            <a:srgbClr val="660000"/>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2pPr>
      <a:lvl3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3pPr>
      <a:lvl4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4pPr>
      <a:lvl5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5pPr>
      <a:lvl6pPr marL="4572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6pPr>
      <a:lvl7pPr marL="9144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7pPr>
      <a:lvl8pPr marL="13716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8pPr>
      <a:lvl9pPr marL="18288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9pPr>
    </p:titleStyle>
    <p:bodyStyle>
      <a:lvl1pPr marL="342900" indent="-342900" algn="l" rtl="0" eaLnBrk="0" fontAlgn="base" hangingPunct="0">
        <a:spcBef>
          <a:spcPct val="20000"/>
        </a:spcBef>
        <a:spcAft>
          <a:spcPct val="0"/>
        </a:spcAft>
        <a:buClr>
          <a:srgbClr val="FF6600"/>
        </a:buClr>
        <a:buSzPct val="70000"/>
        <a:buFont typeface="Webdings" pitchFamily="18" charset="2"/>
        <a:buChar char="="/>
        <a:defRPr kumimoji="1" sz="2000" b="1">
          <a:solidFill>
            <a:srgbClr val="000000"/>
          </a:solidFill>
          <a:latin typeface="Arial"/>
          <a:ea typeface="+mn-ea"/>
          <a:cs typeface="Arial"/>
        </a:defRPr>
      </a:lvl1pPr>
      <a:lvl2pPr marL="742950" indent="-285750" algn="l" rtl="0" eaLnBrk="0" fontAlgn="base" hangingPunct="0">
        <a:spcBef>
          <a:spcPct val="20000"/>
        </a:spcBef>
        <a:spcAft>
          <a:spcPct val="0"/>
        </a:spcAft>
        <a:buClr>
          <a:srgbClr val="FF6600"/>
        </a:buClr>
        <a:buSzPct val="55000"/>
        <a:buFont typeface="Wingdings" pitchFamily="2" charset="2"/>
        <a:buChar char="u"/>
        <a:defRPr kumimoji="1" sz="2000" b="1">
          <a:solidFill>
            <a:srgbClr val="000000"/>
          </a:solidFill>
          <a:latin typeface="Arial"/>
          <a:cs typeface="Arial"/>
        </a:defRPr>
      </a:lvl2pPr>
      <a:lvl3pPr marL="1143000" indent="-228600" algn="l" rtl="0" eaLnBrk="0" fontAlgn="base" hangingPunct="0">
        <a:spcBef>
          <a:spcPct val="20000"/>
        </a:spcBef>
        <a:spcAft>
          <a:spcPct val="0"/>
        </a:spcAft>
        <a:buClr>
          <a:srgbClr val="FF6600"/>
        </a:buClr>
        <a:buChar char="•"/>
        <a:defRPr kumimoji="1" sz="1800" b="1">
          <a:solidFill>
            <a:srgbClr val="000000"/>
          </a:solidFill>
          <a:latin typeface="Arial"/>
          <a:cs typeface="Arial"/>
        </a:defRPr>
      </a:lvl3pPr>
      <a:lvl4pPr marL="1600200" indent="-228600" algn="l" rtl="0" eaLnBrk="0" fontAlgn="base" hangingPunct="0">
        <a:spcBef>
          <a:spcPct val="20000"/>
        </a:spcBef>
        <a:spcAft>
          <a:spcPct val="0"/>
        </a:spcAft>
        <a:buChar char="–"/>
        <a:defRPr kumimoji="1" sz="1600" b="1">
          <a:solidFill>
            <a:srgbClr val="000000"/>
          </a:solidFill>
          <a:latin typeface="+mn-lt"/>
        </a:defRPr>
      </a:lvl4pPr>
      <a:lvl5pPr marL="2057400" indent="-228600" algn="l" rtl="0" eaLnBrk="0" fontAlgn="base" hangingPunct="0">
        <a:spcBef>
          <a:spcPct val="20000"/>
        </a:spcBef>
        <a:spcAft>
          <a:spcPct val="0"/>
        </a:spcAft>
        <a:buChar char="•"/>
        <a:defRPr kumimoji="1" sz="1400" b="1">
          <a:solidFill>
            <a:srgbClr val="000000"/>
          </a:solidFill>
          <a:latin typeface="+mn-lt"/>
        </a:defRPr>
      </a:lvl5pPr>
      <a:lvl6pPr marL="2514600" indent="-228600" algn="l" rtl="0" eaLnBrk="0" fontAlgn="base" hangingPunct="0">
        <a:spcBef>
          <a:spcPct val="20000"/>
        </a:spcBef>
        <a:spcAft>
          <a:spcPct val="0"/>
        </a:spcAft>
        <a:buChar char="•"/>
        <a:defRPr kumimoji="1" sz="1400" b="1">
          <a:solidFill>
            <a:srgbClr val="000000"/>
          </a:solidFill>
          <a:latin typeface="+mn-lt"/>
        </a:defRPr>
      </a:lvl6pPr>
      <a:lvl7pPr marL="2971800" indent="-228600" algn="l" rtl="0" eaLnBrk="0" fontAlgn="base" hangingPunct="0">
        <a:spcBef>
          <a:spcPct val="20000"/>
        </a:spcBef>
        <a:spcAft>
          <a:spcPct val="0"/>
        </a:spcAft>
        <a:buChar char="•"/>
        <a:defRPr kumimoji="1" sz="1400" b="1">
          <a:solidFill>
            <a:srgbClr val="000000"/>
          </a:solidFill>
          <a:latin typeface="+mn-lt"/>
        </a:defRPr>
      </a:lvl7pPr>
      <a:lvl8pPr marL="3429000" indent="-228600" algn="l" rtl="0" eaLnBrk="0" fontAlgn="base" hangingPunct="0">
        <a:spcBef>
          <a:spcPct val="20000"/>
        </a:spcBef>
        <a:spcAft>
          <a:spcPct val="0"/>
        </a:spcAft>
        <a:buChar char="•"/>
        <a:defRPr kumimoji="1" sz="1400" b="1">
          <a:solidFill>
            <a:srgbClr val="000000"/>
          </a:solidFill>
          <a:latin typeface="+mn-lt"/>
        </a:defRPr>
      </a:lvl8pPr>
      <a:lvl9pPr marL="3886200" indent="-228600" algn="l" rtl="0" eaLnBrk="0" fontAlgn="base" hangingPunct="0">
        <a:spcBef>
          <a:spcPct val="20000"/>
        </a:spcBef>
        <a:spcAft>
          <a:spcPct val="0"/>
        </a:spcAft>
        <a:buChar char="•"/>
        <a:defRPr kumimoji="1" sz="1400" b="1">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92866" name="Rectangle 2"/>
          <p:cNvSpPr>
            <a:spLocks noGrp="1" noChangeArrowheads="1"/>
          </p:cNvSpPr>
          <p:nvPr>
            <p:ph type="title"/>
          </p:nvPr>
        </p:nvSpPr>
        <p:spPr bwMode="auto">
          <a:xfrm>
            <a:off x="685800" y="1600200"/>
            <a:ext cx="7772400" cy="1143000"/>
          </a:xfrm>
          <a:prstGeom prst="rect">
            <a:avLst/>
          </a:prstGeom>
          <a:noFill/>
          <a:ln w="9525">
            <a:noFill/>
            <a:miter lim="800000"/>
            <a:headEnd/>
            <a:tailEnd/>
          </a:ln>
          <a:effectLst/>
        </p:spPr>
        <p:txBody>
          <a:bodyPr vert="horz" wrap="square" lIns="92075" tIns="46038" rIns="92075" bIns="46038" numCol="1" anchor="ctr" anchorCtr="1" compatLnSpc="1">
            <a:prstTxWarp prst="textNoShape">
              <a:avLst/>
            </a:prstTxWarp>
          </a:bodyPr>
          <a:lstStyle/>
          <a:p>
            <a:pPr lvl="0"/>
            <a:r>
              <a:rPr lang="en-US" dirty="0" smtClean="0"/>
              <a:t>Click to edit Master title style</a:t>
            </a:r>
          </a:p>
        </p:txBody>
      </p:sp>
      <p:sp>
        <p:nvSpPr>
          <p:cNvPr id="5123" name="Rectangle 3"/>
          <p:cNvSpPr>
            <a:spLocks noGrp="1" noChangeArrowheads="1"/>
          </p:cNvSpPr>
          <p:nvPr>
            <p:ph type="body" idx="1"/>
          </p:nvPr>
        </p:nvSpPr>
        <p:spPr bwMode="auto">
          <a:xfrm>
            <a:off x="711200" y="3124200"/>
            <a:ext cx="7772400" cy="2971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ltLang="zh-CN" dirty="0" smtClean="0"/>
              <a:t>Click to edit Master text styles</a:t>
            </a:r>
          </a:p>
          <a:p>
            <a:pPr lvl="1"/>
            <a:r>
              <a:rPr lang="en-US" altLang="zh-CN" dirty="0" smtClean="0"/>
              <a:t> Second level</a:t>
            </a:r>
          </a:p>
          <a:p>
            <a:pPr lvl="2"/>
            <a:r>
              <a:rPr lang="en-US" altLang="zh-CN" dirty="0" smtClean="0"/>
              <a:t>Third level</a:t>
            </a:r>
          </a:p>
        </p:txBody>
      </p:sp>
      <p:sp>
        <p:nvSpPr>
          <p:cNvPr id="292872" name="Rectangle 8"/>
          <p:cNvSpPr>
            <a:spLocks noChangeArrowheads="1"/>
          </p:cNvSpPr>
          <p:nvPr/>
        </p:nvSpPr>
        <p:spPr bwMode="auto">
          <a:xfrm>
            <a:off x="685800" y="228600"/>
            <a:ext cx="7772400" cy="1143000"/>
          </a:xfrm>
          <a:prstGeom prst="rect">
            <a:avLst/>
          </a:prstGeom>
          <a:noFill/>
          <a:ln w="9525">
            <a:noFill/>
            <a:miter lim="800000"/>
            <a:headEnd/>
            <a:tailEnd/>
          </a:ln>
          <a:effectLst/>
        </p:spPr>
        <p:txBody>
          <a:bodyPr lIns="92075" tIns="46038" rIns="92075" bIns="46038" anchor="ctr" anchorCtr="1"/>
          <a:lstStyle/>
          <a:p>
            <a:pPr>
              <a:defRPr/>
            </a:pPr>
            <a:endParaRPr lang="zh-CN" altLang="en-US" sz="3600">
              <a:solidFill>
                <a:srgbClr val="0000CC"/>
              </a:solidFill>
              <a:effectLst>
                <a:outerShdw blurRad="38100" dist="38100" dir="2700000" algn="tl">
                  <a:srgbClr val="000000"/>
                </a:outerShdw>
              </a:effectLst>
              <a:latin typeface="Arial Black" pitchFamily="34" charset="0"/>
              <a:ea typeface="宋体" pitchFamily="2" charset="-122"/>
            </a:endParaRPr>
          </a:p>
        </p:txBody>
      </p:sp>
      <p:sp>
        <p:nvSpPr>
          <p:cNvPr id="292873" name="Rectangle 9"/>
          <p:cNvSpPr>
            <a:spLocks noChangeArrowheads="1"/>
          </p:cNvSpPr>
          <p:nvPr/>
        </p:nvSpPr>
        <p:spPr bwMode="auto">
          <a:xfrm>
            <a:off x="711200" y="1524000"/>
            <a:ext cx="7772400" cy="4114800"/>
          </a:xfrm>
          <a:prstGeom prst="rect">
            <a:avLst/>
          </a:prstGeom>
          <a:noFill/>
          <a:ln w="9525">
            <a:noFill/>
            <a:miter lim="800000"/>
            <a:headEnd/>
            <a:tailEnd/>
          </a:ln>
          <a:effectLst/>
        </p:spPr>
        <p:txBody>
          <a:bodyPr lIns="92075" tIns="46038" rIns="92075" bIns="46038"/>
          <a:lstStyle/>
          <a:p>
            <a:pPr>
              <a:spcBef>
                <a:spcPct val="20000"/>
              </a:spcBef>
              <a:buClr>
                <a:srgbClr val="0000FF"/>
              </a:buClr>
              <a:buSzPct val="70000"/>
              <a:buFont typeface="Webdings" pitchFamily="18" charset="2"/>
              <a:buNone/>
              <a:defRPr/>
            </a:pPr>
            <a:endParaRPr lang="zh-CN" altLang="en-US" b="1">
              <a:solidFill>
                <a:srgbClr val="000000"/>
              </a:solidFill>
              <a:latin typeface="Arial" charset="0"/>
              <a:ea typeface="宋体" pitchFamily="2" charset="-122"/>
            </a:endParaRPr>
          </a:p>
        </p:txBody>
      </p:sp>
      <p:sp>
        <p:nvSpPr>
          <p:cNvPr id="292877" name="Rectangle 13"/>
          <p:cNvSpPr>
            <a:spLocks noChangeArrowheads="1"/>
          </p:cNvSpPr>
          <p:nvPr/>
        </p:nvSpPr>
        <p:spPr bwMode="auto">
          <a:xfrm>
            <a:off x="382588" y="2819400"/>
            <a:ext cx="8380412" cy="92075"/>
          </a:xfrm>
          <a:prstGeom prst="rect">
            <a:avLst/>
          </a:prstGeom>
          <a:solidFill>
            <a:srgbClr val="FF6600"/>
          </a:solidFill>
          <a:ln w="44450">
            <a:noFill/>
            <a:miter lim="800000"/>
            <a:headEnd/>
            <a:tailEnd/>
          </a:ln>
          <a:effectLst/>
        </p:spPr>
        <p:txBody>
          <a:bodyPr/>
          <a:lstStyle/>
          <a:p>
            <a:pPr>
              <a:defRPr/>
            </a:pPr>
            <a:endParaRPr lang="zh-CN" altLang="en-US" sz="2400">
              <a:solidFill>
                <a:schemeClr val="tx1"/>
              </a:solidFill>
              <a:ea typeface="宋体" pitchFamily="2" charset="-122"/>
            </a:endParaRPr>
          </a:p>
        </p:txBody>
      </p:sp>
      <p:sp>
        <p:nvSpPr>
          <p:cNvPr id="12" name="Slide Number Placeholder 1"/>
          <p:cNvSpPr>
            <a:spLocks noGrp="1"/>
          </p:cNvSpPr>
          <p:nvPr>
            <p:ph type="sldNum" sz="quarter" idx="4"/>
          </p:nvPr>
        </p:nvSpPr>
        <p:spPr>
          <a:xfrm>
            <a:off x="8686800" y="6508750"/>
            <a:ext cx="457200" cy="349250"/>
          </a:xfrm>
          <a:prstGeom prst="rect">
            <a:avLst/>
          </a:prstGeom>
        </p:spPr>
        <p:txBody>
          <a:bodyPr vert="horz" lIns="91440" tIns="45720" rIns="91440" bIns="45720" rtlCol="0" anchor="ctr"/>
          <a:lstStyle>
            <a:lvl1pPr algn="r">
              <a:defRPr sz="1200" b="1">
                <a:solidFill>
                  <a:srgbClr val="000000"/>
                </a:solidFill>
                <a:latin typeface="Arial"/>
                <a:cs typeface="Arial"/>
              </a:defRPr>
            </a:lvl1pPr>
          </a:lstStyle>
          <a:p>
            <a:fld id="{90BE237A-3C10-CB42-9E82-6FFF293908C0}" type="slidenum">
              <a:rPr lang="en-US" smtClean="0"/>
              <a:pPr/>
              <a:t>‹#›</a:t>
            </a:fld>
            <a:endParaRPr lang="en-US"/>
          </a:p>
        </p:txBody>
      </p:sp>
      <p:sp>
        <p:nvSpPr>
          <p:cNvPr id="10" name="TextBox 9"/>
          <p:cNvSpPr txBox="1"/>
          <p:nvPr/>
        </p:nvSpPr>
        <p:spPr>
          <a:xfrm>
            <a:off x="76200" y="6400800"/>
            <a:ext cx="1066800" cy="461665"/>
          </a:xfrm>
          <a:prstGeom prst="rect">
            <a:avLst/>
          </a:prstGeom>
          <a:noFill/>
        </p:spPr>
        <p:txBody>
          <a:bodyPr wrap="square" rtlCol="0">
            <a:spAutoFit/>
          </a:bodyPr>
          <a:lstStyle/>
          <a:p>
            <a:r>
              <a:rPr lang="en-US" sz="2400" b="1" dirty="0" smtClean="0">
                <a:solidFill>
                  <a:srgbClr val="660000"/>
                </a:solidFill>
                <a:latin typeface="Apple Chancery"/>
                <a:cs typeface="Apple Chancery"/>
              </a:rPr>
              <a:t>MICS</a:t>
            </a:r>
            <a:endParaRPr lang="en-US" sz="2400" b="1" dirty="0">
              <a:solidFill>
                <a:srgbClr val="660000"/>
              </a:solidFill>
              <a:latin typeface="Apple Chancery"/>
              <a:cs typeface="Apple Chancery"/>
            </a:endParaRPr>
          </a:p>
        </p:txBody>
      </p:sp>
    </p:spTree>
  </p:cSld>
  <p:clrMap bg1="dk2" tx1="lt1" bg2="dk1" tx2="lt2" accent1="accent1" accent2="accent2" accent3="accent3" accent4="accent4" accent5="accent5" accent6="accent6" hlink="hlink" folHlink="folHlink"/>
  <p:sldLayoutIdLst>
    <p:sldLayoutId id="2147483664" r:id="rId1"/>
  </p:sldLayoutIdLst>
  <p:hf hdr="0" ftr="0" dt="0"/>
  <p:txStyles>
    <p:titleStyle>
      <a:lvl1pPr algn="ctr" rtl="0" eaLnBrk="0" fontAlgn="base" hangingPunct="0">
        <a:spcBef>
          <a:spcPct val="0"/>
        </a:spcBef>
        <a:spcAft>
          <a:spcPct val="0"/>
        </a:spcAft>
        <a:defRPr kumimoji="1" sz="3600">
          <a:solidFill>
            <a:srgbClr val="660000"/>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2pPr>
      <a:lvl3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3pPr>
      <a:lvl4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4pPr>
      <a:lvl5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5pPr>
      <a:lvl6pPr marL="4572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6pPr>
      <a:lvl7pPr marL="9144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7pPr>
      <a:lvl8pPr marL="13716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8pPr>
      <a:lvl9pPr marL="18288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9pPr>
    </p:titleStyle>
    <p:bodyStyle>
      <a:lvl1pPr marL="342900" indent="-342900" algn="l" rtl="0" eaLnBrk="0" fontAlgn="base" hangingPunct="0">
        <a:spcBef>
          <a:spcPct val="20000"/>
        </a:spcBef>
        <a:spcAft>
          <a:spcPct val="0"/>
        </a:spcAft>
        <a:buClr>
          <a:srgbClr val="FF6600"/>
        </a:buClr>
        <a:buSzPct val="70000"/>
        <a:buFont typeface="Webdings" pitchFamily="18" charset="2"/>
        <a:buChar char="="/>
        <a:defRPr kumimoji="1" sz="2000" b="1">
          <a:solidFill>
            <a:srgbClr val="000000"/>
          </a:solidFill>
          <a:latin typeface="Arial"/>
          <a:ea typeface="+mn-ea"/>
          <a:cs typeface="Arial"/>
        </a:defRPr>
      </a:lvl1pPr>
      <a:lvl2pPr marL="742950" indent="-285750" algn="l" rtl="0" eaLnBrk="0" fontAlgn="base" hangingPunct="0">
        <a:spcBef>
          <a:spcPct val="20000"/>
        </a:spcBef>
        <a:spcAft>
          <a:spcPct val="0"/>
        </a:spcAft>
        <a:buClr>
          <a:srgbClr val="FF6600"/>
        </a:buClr>
        <a:buSzPct val="55000"/>
        <a:buFont typeface="Wingdings" pitchFamily="2" charset="2"/>
        <a:buChar char="u"/>
        <a:defRPr kumimoji="1" sz="2000" b="1">
          <a:solidFill>
            <a:srgbClr val="000000"/>
          </a:solidFill>
          <a:latin typeface="Arial"/>
          <a:cs typeface="Arial"/>
        </a:defRPr>
      </a:lvl2pPr>
      <a:lvl3pPr marL="1143000" indent="-228600" algn="l" rtl="0" eaLnBrk="0" fontAlgn="base" hangingPunct="0">
        <a:spcBef>
          <a:spcPct val="20000"/>
        </a:spcBef>
        <a:spcAft>
          <a:spcPct val="0"/>
        </a:spcAft>
        <a:buClr>
          <a:srgbClr val="FF6600"/>
        </a:buClr>
        <a:buChar char="•"/>
        <a:defRPr kumimoji="1" sz="1800" b="1">
          <a:solidFill>
            <a:srgbClr val="000000"/>
          </a:solidFill>
          <a:latin typeface="Arial"/>
          <a:cs typeface="Arial"/>
        </a:defRPr>
      </a:lvl3pPr>
      <a:lvl4pPr marL="1600200" indent="-228600" algn="l" rtl="0" eaLnBrk="0" fontAlgn="base" hangingPunct="0">
        <a:spcBef>
          <a:spcPct val="20000"/>
        </a:spcBef>
        <a:spcAft>
          <a:spcPct val="0"/>
        </a:spcAft>
        <a:buChar char="–"/>
        <a:defRPr kumimoji="1" sz="1600" b="1">
          <a:solidFill>
            <a:srgbClr val="000000"/>
          </a:solidFill>
          <a:latin typeface="+mn-lt"/>
        </a:defRPr>
      </a:lvl4pPr>
      <a:lvl5pPr marL="2057400" indent="-228600" algn="l" rtl="0" eaLnBrk="0" fontAlgn="base" hangingPunct="0">
        <a:spcBef>
          <a:spcPct val="20000"/>
        </a:spcBef>
        <a:spcAft>
          <a:spcPct val="0"/>
        </a:spcAft>
        <a:buChar char="•"/>
        <a:defRPr kumimoji="1" sz="1400" b="1">
          <a:solidFill>
            <a:srgbClr val="000000"/>
          </a:solidFill>
          <a:latin typeface="+mn-lt"/>
        </a:defRPr>
      </a:lvl5pPr>
      <a:lvl6pPr marL="2514600" indent="-228600" algn="l" rtl="0" eaLnBrk="0" fontAlgn="base" hangingPunct="0">
        <a:spcBef>
          <a:spcPct val="20000"/>
        </a:spcBef>
        <a:spcAft>
          <a:spcPct val="0"/>
        </a:spcAft>
        <a:buChar char="•"/>
        <a:defRPr kumimoji="1" sz="1400" b="1">
          <a:solidFill>
            <a:srgbClr val="000000"/>
          </a:solidFill>
          <a:latin typeface="+mn-lt"/>
        </a:defRPr>
      </a:lvl6pPr>
      <a:lvl7pPr marL="2971800" indent="-228600" algn="l" rtl="0" eaLnBrk="0" fontAlgn="base" hangingPunct="0">
        <a:spcBef>
          <a:spcPct val="20000"/>
        </a:spcBef>
        <a:spcAft>
          <a:spcPct val="0"/>
        </a:spcAft>
        <a:buChar char="•"/>
        <a:defRPr kumimoji="1" sz="1400" b="1">
          <a:solidFill>
            <a:srgbClr val="000000"/>
          </a:solidFill>
          <a:latin typeface="+mn-lt"/>
        </a:defRPr>
      </a:lvl7pPr>
      <a:lvl8pPr marL="3429000" indent="-228600" algn="l" rtl="0" eaLnBrk="0" fontAlgn="base" hangingPunct="0">
        <a:spcBef>
          <a:spcPct val="20000"/>
        </a:spcBef>
        <a:spcAft>
          <a:spcPct val="0"/>
        </a:spcAft>
        <a:buChar char="•"/>
        <a:defRPr kumimoji="1" sz="1400" b="1">
          <a:solidFill>
            <a:srgbClr val="000000"/>
          </a:solidFill>
          <a:latin typeface="+mn-lt"/>
        </a:defRPr>
      </a:lvl8pPr>
      <a:lvl9pPr marL="3886200" indent="-228600" algn="l" rtl="0" eaLnBrk="0" fontAlgn="base" hangingPunct="0">
        <a:spcBef>
          <a:spcPct val="20000"/>
        </a:spcBef>
        <a:spcAft>
          <a:spcPct val="0"/>
        </a:spcAft>
        <a:buChar char="•"/>
        <a:defRPr kumimoji="1" sz="1400" b="1">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76200"/>
            <a:ext cx="7772400" cy="1143000"/>
          </a:xfrm>
          <a:prstGeom prst="rect">
            <a:avLst/>
          </a:prstGeom>
          <a:noFill/>
          <a:ln w="9525">
            <a:noFill/>
            <a:miter lim="800000"/>
            <a:headEnd/>
            <a:tailEnd/>
          </a:ln>
          <a:effectLst/>
        </p:spPr>
        <p:txBody>
          <a:bodyPr vert="horz" wrap="square" lIns="92075" tIns="46038" rIns="92075" bIns="46038" numCol="1" anchor="ctr" anchorCtr="1" compatLnSpc="1">
            <a:prstTxWarp prst="textNoShape">
              <a:avLst/>
            </a:prstTxWarp>
          </a:bodyPr>
          <a:lstStyle/>
          <a:p>
            <a:pPr lvl="0"/>
            <a:r>
              <a:rPr lang="en-US" dirty="0" smtClean="0"/>
              <a:t>Click to edit Master title style</a:t>
            </a:r>
          </a:p>
        </p:txBody>
      </p:sp>
      <p:sp>
        <p:nvSpPr>
          <p:cNvPr id="4099" name="Rectangle 3"/>
          <p:cNvSpPr>
            <a:spLocks noGrp="1" noChangeArrowheads="1"/>
          </p:cNvSpPr>
          <p:nvPr>
            <p:ph type="body" idx="1"/>
          </p:nvPr>
        </p:nvSpPr>
        <p:spPr bwMode="auto">
          <a:xfrm>
            <a:off x="711200" y="15240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ltLang="zh-CN" dirty="0" smtClean="0"/>
              <a:t>Click to edit Master text styles</a:t>
            </a:r>
          </a:p>
          <a:p>
            <a:pPr lvl="1"/>
            <a:r>
              <a:rPr lang="en-US" altLang="zh-CN" dirty="0" smtClean="0"/>
              <a:t> Second level</a:t>
            </a:r>
          </a:p>
          <a:p>
            <a:pPr lvl="2"/>
            <a:r>
              <a:rPr lang="en-US" altLang="zh-CN" dirty="0" smtClean="0"/>
              <a:t>Third level</a:t>
            </a:r>
          </a:p>
        </p:txBody>
      </p:sp>
      <p:sp>
        <p:nvSpPr>
          <p:cNvPr id="1043" name="Rectangle 19"/>
          <p:cNvSpPr>
            <a:spLocks noChangeArrowheads="1"/>
          </p:cNvSpPr>
          <p:nvPr/>
        </p:nvSpPr>
        <p:spPr bwMode="auto">
          <a:xfrm>
            <a:off x="685800" y="685800"/>
            <a:ext cx="8380413" cy="92075"/>
          </a:xfrm>
          <a:prstGeom prst="rect">
            <a:avLst/>
          </a:prstGeom>
          <a:solidFill>
            <a:srgbClr val="FF6600"/>
          </a:solidFill>
          <a:ln w="44450">
            <a:noFill/>
            <a:miter lim="800000"/>
            <a:headEnd/>
            <a:tailEnd/>
          </a:ln>
          <a:effectLst/>
        </p:spPr>
        <p:txBody>
          <a:bodyPr/>
          <a:lstStyle/>
          <a:p>
            <a:pPr>
              <a:defRPr/>
            </a:pPr>
            <a:endParaRPr lang="zh-CN" altLang="en-US" sz="2400">
              <a:solidFill>
                <a:schemeClr val="tx1"/>
              </a:solidFill>
              <a:ea typeface="宋体" pitchFamily="2" charset="-122"/>
            </a:endParaRPr>
          </a:p>
        </p:txBody>
      </p:sp>
      <p:sp>
        <p:nvSpPr>
          <p:cNvPr id="7" name="TextBox 6"/>
          <p:cNvSpPr txBox="1"/>
          <p:nvPr/>
        </p:nvSpPr>
        <p:spPr>
          <a:xfrm>
            <a:off x="76200" y="6400800"/>
            <a:ext cx="1066800" cy="461665"/>
          </a:xfrm>
          <a:prstGeom prst="rect">
            <a:avLst/>
          </a:prstGeom>
          <a:noFill/>
        </p:spPr>
        <p:txBody>
          <a:bodyPr wrap="square" rtlCol="0">
            <a:spAutoFit/>
          </a:bodyPr>
          <a:lstStyle/>
          <a:p>
            <a:r>
              <a:rPr lang="en-US" sz="2400" b="1" dirty="0" smtClean="0">
                <a:solidFill>
                  <a:srgbClr val="660000"/>
                </a:solidFill>
                <a:latin typeface="Apple Chancery"/>
                <a:cs typeface="Apple Chancery"/>
              </a:rPr>
              <a:t>MICS</a:t>
            </a:r>
            <a:endParaRPr lang="en-US" sz="2400" b="1" dirty="0">
              <a:solidFill>
                <a:srgbClr val="660000"/>
              </a:solidFill>
              <a:latin typeface="Apple Chancery"/>
              <a:cs typeface="Apple Chancery"/>
            </a:endParaRPr>
          </a:p>
        </p:txBody>
      </p:sp>
      <p:sp>
        <p:nvSpPr>
          <p:cNvPr id="2" name="Slide Number Placeholder 1"/>
          <p:cNvSpPr>
            <a:spLocks noGrp="1"/>
          </p:cNvSpPr>
          <p:nvPr>
            <p:ph type="sldNum" sz="quarter" idx="4"/>
          </p:nvPr>
        </p:nvSpPr>
        <p:spPr>
          <a:xfrm>
            <a:off x="8686800" y="6508750"/>
            <a:ext cx="457200" cy="349250"/>
          </a:xfrm>
          <a:prstGeom prst="rect">
            <a:avLst/>
          </a:prstGeom>
        </p:spPr>
        <p:txBody>
          <a:bodyPr vert="horz" lIns="91440" tIns="45720" rIns="91440" bIns="45720" rtlCol="0" anchor="ctr"/>
          <a:lstStyle>
            <a:lvl1pPr algn="r">
              <a:defRPr sz="1200" b="1">
                <a:solidFill>
                  <a:srgbClr val="000000"/>
                </a:solidFill>
                <a:latin typeface="Arial"/>
                <a:cs typeface="Arial"/>
              </a:defRPr>
            </a:lvl1pPr>
          </a:lstStyle>
          <a:p>
            <a:fld id="{90BE237A-3C10-CB42-9E82-6FFF293908C0}" type="slidenum">
              <a:rPr lang="en-US" smtClean="0"/>
              <a:pPr/>
              <a:t>‹#›</a:t>
            </a:fld>
            <a:endParaRPr lang="en-US"/>
          </a:p>
        </p:txBody>
      </p:sp>
    </p:spTree>
    <p:extLst>
      <p:ext uri="{BB962C8B-B14F-4D97-AF65-F5344CB8AC3E}">
        <p14:creationId xmlns:p14="http://schemas.microsoft.com/office/powerpoint/2010/main" val="2057738979"/>
      </p:ext>
    </p:extLst>
  </p:cSld>
  <p:clrMap bg1="dk2" tx1="lt1" bg2="dk1" tx2="lt2" accent1="accent1" accent2="accent2" accent3="accent3" accent4="accent4" accent5="accent5" accent6="accent6" hlink="hlink" folHlink="folHlink"/>
  <p:sldLayoutIdLst>
    <p:sldLayoutId id="2147483668" r:id="rId1"/>
    <p:sldLayoutId id="2147483669" r:id="rId2"/>
    <p:sldLayoutId id="2147483670" r:id="rId3"/>
  </p:sldLayoutIdLst>
  <p:timing>
    <p:tnLst>
      <p:par>
        <p:cTn id="1" dur="indefinite" restart="never" nodeType="tmRoot"/>
      </p:par>
    </p:tnLst>
  </p:timing>
  <p:hf hdr="0" ftr="0" dt="0"/>
  <p:txStyles>
    <p:titleStyle>
      <a:lvl1pPr algn="ctr" rtl="0" eaLnBrk="0" fontAlgn="base" hangingPunct="0">
        <a:spcBef>
          <a:spcPct val="0"/>
        </a:spcBef>
        <a:spcAft>
          <a:spcPct val="0"/>
        </a:spcAft>
        <a:defRPr kumimoji="1" sz="3600">
          <a:solidFill>
            <a:srgbClr val="660000"/>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2pPr>
      <a:lvl3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3pPr>
      <a:lvl4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4pPr>
      <a:lvl5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5pPr>
      <a:lvl6pPr marL="4572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6pPr>
      <a:lvl7pPr marL="9144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7pPr>
      <a:lvl8pPr marL="13716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8pPr>
      <a:lvl9pPr marL="18288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9pPr>
    </p:titleStyle>
    <p:bodyStyle>
      <a:lvl1pPr marL="342900" indent="-342900" algn="l" rtl="0" eaLnBrk="0" fontAlgn="base" hangingPunct="0">
        <a:spcBef>
          <a:spcPct val="20000"/>
        </a:spcBef>
        <a:spcAft>
          <a:spcPct val="0"/>
        </a:spcAft>
        <a:buClr>
          <a:srgbClr val="FF6600"/>
        </a:buClr>
        <a:buSzPct val="70000"/>
        <a:buFont typeface="Webdings" pitchFamily="18" charset="2"/>
        <a:buChar char="="/>
        <a:defRPr kumimoji="1" sz="2000" b="1">
          <a:solidFill>
            <a:srgbClr val="000000"/>
          </a:solidFill>
          <a:latin typeface="Arial"/>
          <a:ea typeface="+mn-ea"/>
          <a:cs typeface="Arial"/>
        </a:defRPr>
      </a:lvl1pPr>
      <a:lvl2pPr marL="742950" indent="-285750" algn="l" rtl="0" eaLnBrk="0" fontAlgn="base" hangingPunct="0">
        <a:spcBef>
          <a:spcPct val="20000"/>
        </a:spcBef>
        <a:spcAft>
          <a:spcPct val="0"/>
        </a:spcAft>
        <a:buClr>
          <a:srgbClr val="FF6600"/>
        </a:buClr>
        <a:buSzPct val="55000"/>
        <a:buFont typeface="Wingdings" pitchFamily="2" charset="2"/>
        <a:buChar char="u"/>
        <a:defRPr kumimoji="1" sz="2000" b="1">
          <a:solidFill>
            <a:srgbClr val="000000"/>
          </a:solidFill>
          <a:latin typeface="Arial"/>
          <a:cs typeface="Arial"/>
        </a:defRPr>
      </a:lvl2pPr>
      <a:lvl3pPr marL="1143000" indent="-228600" algn="l" rtl="0" eaLnBrk="0" fontAlgn="base" hangingPunct="0">
        <a:spcBef>
          <a:spcPct val="20000"/>
        </a:spcBef>
        <a:spcAft>
          <a:spcPct val="0"/>
        </a:spcAft>
        <a:buClr>
          <a:srgbClr val="FF6600"/>
        </a:buClr>
        <a:buChar char="•"/>
        <a:defRPr kumimoji="1" sz="1800" b="1">
          <a:solidFill>
            <a:srgbClr val="000000"/>
          </a:solidFill>
          <a:latin typeface="Arial"/>
          <a:cs typeface="Arial"/>
        </a:defRPr>
      </a:lvl3pPr>
      <a:lvl4pPr marL="1600200" indent="-228600" algn="l" rtl="0" eaLnBrk="0" fontAlgn="base" hangingPunct="0">
        <a:spcBef>
          <a:spcPct val="20000"/>
        </a:spcBef>
        <a:spcAft>
          <a:spcPct val="0"/>
        </a:spcAft>
        <a:buChar char="–"/>
        <a:defRPr kumimoji="1" sz="1600" b="1">
          <a:solidFill>
            <a:srgbClr val="000000"/>
          </a:solidFill>
          <a:latin typeface="+mn-lt"/>
        </a:defRPr>
      </a:lvl4pPr>
      <a:lvl5pPr marL="2057400" indent="-228600" algn="l" rtl="0" eaLnBrk="0" fontAlgn="base" hangingPunct="0">
        <a:spcBef>
          <a:spcPct val="20000"/>
        </a:spcBef>
        <a:spcAft>
          <a:spcPct val="0"/>
        </a:spcAft>
        <a:buChar char="•"/>
        <a:defRPr kumimoji="1" sz="1400" b="1">
          <a:solidFill>
            <a:srgbClr val="000000"/>
          </a:solidFill>
          <a:latin typeface="+mn-lt"/>
        </a:defRPr>
      </a:lvl5pPr>
      <a:lvl6pPr marL="2514600" indent="-228600" algn="l" rtl="0" eaLnBrk="0" fontAlgn="base" hangingPunct="0">
        <a:spcBef>
          <a:spcPct val="20000"/>
        </a:spcBef>
        <a:spcAft>
          <a:spcPct val="0"/>
        </a:spcAft>
        <a:buChar char="•"/>
        <a:defRPr kumimoji="1" sz="1400" b="1">
          <a:solidFill>
            <a:srgbClr val="000000"/>
          </a:solidFill>
          <a:latin typeface="+mn-lt"/>
        </a:defRPr>
      </a:lvl6pPr>
      <a:lvl7pPr marL="2971800" indent="-228600" algn="l" rtl="0" eaLnBrk="0" fontAlgn="base" hangingPunct="0">
        <a:spcBef>
          <a:spcPct val="20000"/>
        </a:spcBef>
        <a:spcAft>
          <a:spcPct val="0"/>
        </a:spcAft>
        <a:buChar char="•"/>
        <a:defRPr kumimoji="1" sz="1400" b="1">
          <a:solidFill>
            <a:srgbClr val="000000"/>
          </a:solidFill>
          <a:latin typeface="+mn-lt"/>
        </a:defRPr>
      </a:lvl7pPr>
      <a:lvl8pPr marL="3429000" indent="-228600" algn="l" rtl="0" eaLnBrk="0" fontAlgn="base" hangingPunct="0">
        <a:spcBef>
          <a:spcPct val="20000"/>
        </a:spcBef>
        <a:spcAft>
          <a:spcPct val="0"/>
        </a:spcAft>
        <a:buChar char="•"/>
        <a:defRPr kumimoji="1" sz="1400" b="1">
          <a:solidFill>
            <a:srgbClr val="000000"/>
          </a:solidFill>
          <a:latin typeface="+mn-lt"/>
        </a:defRPr>
      </a:lvl8pPr>
      <a:lvl9pPr marL="3886200" indent="-228600" algn="l" rtl="0" eaLnBrk="0" fontAlgn="base" hangingPunct="0">
        <a:spcBef>
          <a:spcPct val="20000"/>
        </a:spcBef>
        <a:spcAft>
          <a:spcPct val="0"/>
        </a:spcAft>
        <a:buChar char="•"/>
        <a:defRPr kumimoji="1" sz="1400" b="1">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7.bin"/><Relationship Id="rId13" Type="http://schemas.openxmlformats.org/officeDocument/2006/relationships/image" Target="../media/image16.wmf"/><Relationship Id="rId3" Type="http://schemas.openxmlformats.org/officeDocument/2006/relationships/notesSlide" Target="../notesSlides/notesSlide5.xml"/><Relationship Id="rId7" Type="http://schemas.openxmlformats.org/officeDocument/2006/relationships/image" Target="../media/image13.emf"/><Relationship Id="rId12"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oleObject" Target="../embeddings/oleObject6.bin"/><Relationship Id="rId11" Type="http://schemas.openxmlformats.org/officeDocument/2006/relationships/image" Target="../media/image15.emf"/><Relationship Id="rId5" Type="http://schemas.openxmlformats.org/officeDocument/2006/relationships/image" Target="../media/image12.emf"/><Relationship Id="rId15" Type="http://schemas.openxmlformats.org/officeDocument/2006/relationships/image" Target="../media/image17.wmf"/><Relationship Id="rId10" Type="http://schemas.openxmlformats.org/officeDocument/2006/relationships/oleObject" Target="../embeddings/oleObject8.bin"/><Relationship Id="rId4" Type="http://schemas.openxmlformats.org/officeDocument/2006/relationships/oleObject" Target="../embeddings/oleObject5.bin"/><Relationship Id="rId9" Type="http://schemas.openxmlformats.org/officeDocument/2006/relationships/image" Target="../media/image14.emf"/><Relationship Id="rId14" Type="http://schemas.openxmlformats.org/officeDocument/2006/relationships/oleObject" Target="../embeddings/oleObject10.bin"/></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13.bin"/><Relationship Id="rId13" Type="http://schemas.openxmlformats.org/officeDocument/2006/relationships/image" Target="../media/image22.emf"/><Relationship Id="rId3" Type="http://schemas.openxmlformats.org/officeDocument/2006/relationships/notesSlide" Target="../notesSlides/notesSlide6.xml"/><Relationship Id="rId7" Type="http://schemas.openxmlformats.org/officeDocument/2006/relationships/image" Target="../media/image19.emf"/><Relationship Id="rId12" Type="http://schemas.openxmlformats.org/officeDocument/2006/relationships/oleObject" Target="../embeddings/oleObject15.bin"/><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oleObject" Target="../embeddings/oleObject12.bin"/><Relationship Id="rId11" Type="http://schemas.openxmlformats.org/officeDocument/2006/relationships/image" Target="../media/image21.wmf"/><Relationship Id="rId5" Type="http://schemas.openxmlformats.org/officeDocument/2006/relationships/image" Target="../media/image18.emf"/><Relationship Id="rId10" Type="http://schemas.openxmlformats.org/officeDocument/2006/relationships/oleObject" Target="../embeddings/oleObject14.bin"/><Relationship Id="rId4" Type="http://schemas.openxmlformats.org/officeDocument/2006/relationships/oleObject" Target="../embeddings/oleObject11.bin"/><Relationship Id="rId9" Type="http://schemas.openxmlformats.org/officeDocument/2006/relationships/image" Target="../media/image20.wm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image" Target="../media/image23.emf"/><Relationship Id="rId4" Type="http://schemas.openxmlformats.org/officeDocument/2006/relationships/oleObject" Target="../embeddings/oleObject16.bin"/></Relationships>
</file>

<file path=ppt/slides/_rels/slide13.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2.emf"/><Relationship Id="rId4" Type="http://schemas.openxmlformats.org/officeDocument/2006/relationships/oleObject" Target="../embeddings/oleObject17.bin"/></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vmlDrawing" Target="../drawings/vmlDrawing7.vml"/><Relationship Id="rId5" Type="http://schemas.openxmlformats.org/officeDocument/2006/relationships/image" Target="../media/image31.emf"/><Relationship Id="rId4" Type="http://schemas.openxmlformats.org/officeDocument/2006/relationships/oleObject" Target="../embeddings/oleObject18.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vmlDrawing" Target="../drawings/vmlDrawing8.vml"/><Relationship Id="rId5" Type="http://schemas.openxmlformats.org/officeDocument/2006/relationships/image" Target="../media/image32.emf"/><Relationship Id="rId4" Type="http://schemas.openxmlformats.org/officeDocument/2006/relationships/oleObject" Target="../embeddings/oleObject19.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vmlDrawing" Target="../drawings/vmlDrawing9.vml"/><Relationship Id="rId5" Type="http://schemas.openxmlformats.org/officeDocument/2006/relationships/image" Target="../media/image33.emf"/><Relationship Id="rId4" Type="http://schemas.openxmlformats.org/officeDocument/2006/relationships/oleObject" Target="../embeddings/oleObject20.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image" Target="../media/image34.emf"/><Relationship Id="rId5" Type="http://schemas.openxmlformats.org/officeDocument/2006/relationships/oleObject" Target="../embeddings/oleObject21.bin"/><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image" Target="../media/image37.emf"/><Relationship Id="rId5" Type="http://schemas.openxmlformats.org/officeDocument/2006/relationships/oleObject" Target="../embeddings/oleObject23.bin"/><Relationship Id="rId4" Type="http://schemas.openxmlformats.org/officeDocument/2006/relationships/image" Target="../media/image36.e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vmlDrawing" Target="../drawings/vmlDrawing12.vml"/><Relationship Id="rId5" Type="http://schemas.openxmlformats.org/officeDocument/2006/relationships/image" Target="../media/image38.emf"/><Relationship Id="rId4" Type="http://schemas.openxmlformats.org/officeDocument/2006/relationships/oleObject" Target="../embeddings/oleObject24.bin"/></Relationships>
</file>

<file path=ppt/slides/_rels/slide26.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27.bin"/><Relationship Id="rId3" Type="http://schemas.openxmlformats.org/officeDocument/2006/relationships/notesSlide" Target="../notesSlides/notesSlide15.xml"/><Relationship Id="rId7" Type="http://schemas.openxmlformats.org/officeDocument/2006/relationships/image" Target="../media/image42.emf"/><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oleObject" Target="../embeddings/oleObject26.bin"/><Relationship Id="rId11" Type="http://schemas.openxmlformats.org/officeDocument/2006/relationships/image" Target="../media/image44.emf"/><Relationship Id="rId5" Type="http://schemas.openxmlformats.org/officeDocument/2006/relationships/image" Target="../media/image41.emf"/><Relationship Id="rId10" Type="http://schemas.openxmlformats.org/officeDocument/2006/relationships/oleObject" Target="../embeddings/oleObject28.bin"/><Relationship Id="rId4" Type="http://schemas.openxmlformats.org/officeDocument/2006/relationships/oleObject" Target="../embeddings/oleObject25.bin"/><Relationship Id="rId9" Type="http://schemas.openxmlformats.org/officeDocument/2006/relationships/image" Target="../media/image43.emf"/></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31.bin"/><Relationship Id="rId3" Type="http://schemas.openxmlformats.org/officeDocument/2006/relationships/notesSlide" Target="../notesSlides/notesSlide16.xml"/><Relationship Id="rId7" Type="http://schemas.openxmlformats.org/officeDocument/2006/relationships/image" Target="../media/image46.emf"/><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oleObject" Target="../embeddings/oleObject30.bin"/><Relationship Id="rId11" Type="http://schemas.openxmlformats.org/officeDocument/2006/relationships/image" Target="../media/image48.emf"/><Relationship Id="rId5" Type="http://schemas.openxmlformats.org/officeDocument/2006/relationships/image" Target="../media/image45.emf"/><Relationship Id="rId10" Type="http://schemas.openxmlformats.org/officeDocument/2006/relationships/oleObject" Target="../embeddings/oleObject32.bin"/><Relationship Id="rId4" Type="http://schemas.openxmlformats.org/officeDocument/2006/relationships/oleObject" Target="../embeddings/oleObject29.bin"/><Relationship Id="rId9" Type="http://schemas.openxmlformats.org/officeDocument/2006/relationships/image" Target="../media/image47.e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33.bin"/><Relationship Id="rId7" Type="http://schemas.openxmlformats.org/officeDocument/2006/relationships/image" Target="../media/image39.emf"/><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image" Target="../media/image50.emf"/><Relationship Id="rId5" Type="http://schemas.openxmlformats.org/officeDocument/2006/relationships/oleObject" Target="../embeddings/oleObject34.bin"/><Relationship Id="rId4" Type="http://schemas.openxmlformats.org/officeDocument/2006/relationships/image" Target="../media/image49.em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vmlDrawing" Target="../drawings/vmlDrawing1.vml"/><Relationship Id="rId6" Type="http://schemas.openxmlformats.org/officeDocument/2006/relationships/image" Target="../media/image2.emf"/><Relationship Id="rId5" Type="http://schemas.openxmlformats.org/officeDocument/2006/relationships/oleObject" Target="../embeddings/oleObject1.bin"/><Relationship Id="rId4"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52.png"/></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35.bin"/><Relationship Id="rId3" Type="http://schemas.openxmlformats.org/officeDocument/2006/relationships/notesSlide" Target="../notesSlides/notesSlide18.xml"/><Relationship Id="rId7" Type="http://schemas.openxmlformats.org/officeDocument/2006/relationships/image" Target="../media/image56.jpeg"/><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image" Target="../media/image55.jpeg"/><Relationship Id="rId5" Type="http://schemas.openxmlformats.org/officeDocument/2006/relationships/image" Target="../media/image54.png"/><Relationship Id="rId4" Type="http://schemas.openxmlformats.org/officeDocument/2006/relationships/image" Target="../media/image51.png"/><Relationship Id="rId9" Type="http://schemas.openxmlformats.org/officeDocument/2006/relationships/image" Target="../media/image53.emf"/></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36.bin"/><Relationship Id="rId7" Type="http://schemas.openxmlformats.org/officeDocument/2006/relationships/image" Target="../media/image58.wmf"/><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oleObject" Target="../embeddings/oleObject37.bin"/><Relationship Id="rId5" Type="http://schemas.openxmlformats.org/officeDocument/2006/relationships/image" Target="../media/image59.png"/><Relationship Id="rId4" Type="http://schemas.openxmlformats.org/officeDocument/2006/relationships/image" Target="../media/image57.emf"/></Relationships>
</file>

<file path=ppt/slides/_rels/slide3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61.png"/></Relationships>
</file>

<file path=ppt/slides/_rels/slide3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39.emf"/></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vmlDrawing" Target="../drawings/vmlDrawing18.vml"/><Relationship Id="rId5" Type="http://schemas.openxmlformats.org/officeDocument/2006/relationships/image" Target="../media/image2.emf"/><Relationship Id="rId4" Type="http://schemas.openxmlformats.org/officeDocument/2006/relationships/oleObject" Target="../embeddings/oleObject38.bin"/></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5.xml"/><Relationship Id="rId1" Type="http://schemas.openxmlformats.org/officeDocument/2006/relationships/vmlDrawing" Target="../drawings/vmlDrawing19.vml"/><Relationship Id="rId4" Type="http://schemas.openxmlformats.org/officeDocument/2006/relationships/image" Target="../media/image63.emf"/></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5.xml"/><Relationship Id="rId1" Type="http://schemas.openxmlformats.org/officeDocument/2006/relationships/vmlDrawing" Target="../drawings/vmlDrawing20.vml"/><Relationship Id="rId4" Type="http://schemas.openxmlformats.org/officeDocument/2006/relationships/image" Target="../media/image64.emf"/></Relationships>
</file>

<file path=ppt/slides/_rels/slide3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emf"/><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8" Type="http://schemas.openxmlformats.org/officeDocument/2006/relationships/image" Target="../media/image68.emf"/><Relationship Id="rId3" Type="http://schemas.openxmlformats.org/officeDocument/2006/relationships/image" Target="../media/image69.png"/><Relationship Id="rId7" Type="http://schemas.openxmlformats.org/officeDocument/2006/relationships/oleObject" Target="../embeddings/oleObject42.bin"/><Relationship Id="rId2" Type="http://schemas.openxmlformats.org/officeDocument/2006/relationships/slideLayout" Target="../slideLayouts/slideLayout5.xml"/><Relationship Id="rId1" Type="http://schemas.openxmlformats.org/officeDocument/2006/relationships/vmlDrawing" Target="../drawings/vmlDrawing21.vml"/><Relationship Id="rId6" Type="http://schemas.openxmlformats.org/officeDocument/2006/relationships/image" Target="../media/image67.emf"/><Relationship Id="rId5" Type="http://schemas.openxmlformats.org/officeDocument/2006/relationships/oleObject" Target="../embeddings/oleObject41.bin"/><Relationship Id="rId4" Type="http://schemas.openxmlformats.org/officeDocument/2006/relationships/image" Target="../media/image65.emf"/></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3.xml"/><Relationship Id="rId7" Type="http://schemas.openxmlformats.org/officeDocument/2006/relationships/image" Target="../media/image4.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3.emf"/><Relationship Id="rId4" Type="http://schemas.openxmlformats.org/officeDocument/2006/relationships/oleObject" Target="../embeddings/oleObject2.bin"/><Relationship Id="rId9" Type="http://schemas.openxmlformats.org/officeDocument/2006/relationships/image" Target="../media/image5.emf"/></Relationships>
</file>

<file path=ppt/slides/_rels/slide4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70.png"/><Relationship Id="rId1" Type="http://schemas.openxmlformats.org/officeDocument/2006/relationships/slideLayout" Target="../slideLayouts/slideLayout5.xml"/><Relationship Id="rId4" Type="http://schemas.openxmlformats.org/officeDocument/2006/relationships/image" Target="../media/image65.emf"/></Relationships>
</file>

<file path=ppt/slides/_rels/slide4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65.emf"/><Relationship Id="rId1" Type="http://schemas.openxmlformats.org/officeDocument/2006/relationships/slideLayout" Target="../slideLayouts/slideLayout5.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77.emf"/><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oleObject" Target="../embeddings/oleObject44.bin"/><Relationship Id="rId5" Type="http://schemas.openxmlformats.org/officeDocument/2006/relationships/image" Target="../media/image76.emf"/><Relationship Id="rId4" Type="http://schemas.openxmlformats.org/officeDocument/2006/relationships/oleObject" Target="../embeddings/oleObject43.bin"/></Relationships>
</file>

<file path=ppt/slides/_rels/slide45.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slideLayout" Target="../slideLayouts/slideLayout6.xml"/><Relationship Id="rId1" Type="http://schemas.openxmlformats.org/officeDocument/2006/relationships/vmlDrawing" Target="../drawings/vmlDrawing23.vml"/><Relationship Id="rId5" Type="http://schemas.openxmlformats.org/officeDocument/2006/relationships/image" Target="../media/image78.emf"/><Relationship Id="rId4" Type="http://schemas.openxmlformats.org/officeDocument/2006/relationships/oleObject" Target="../embeddings/oleObject45.bin"/></Relationships>
</file>

<file path=ppt/slides/_rels/slide4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slideLayout" Target="../slideLayouts/slideLayout5.xml"/><Relationship Id="rId1" Type="http://schemas.openxmlformats.org/officeDocument/2006/relationships/vmlDrawing" Target="../drawings/vmlDrawing24.vml"/><Relationship Id="rId5" Type="http://schemas.openxmlformats.org/officeDocument/2006/relationships/image" Target="../media/image79.emf"/><Relationship Id="rId4" Type="http://schemas.openxmlformats.org/officeDocument/2006/relationships/oleObject" Target="../embeddings/oleObject46.bin"/></Relationships>
</file>

<file path=ppt/slides/_rels/slide47.xml.rels><?xml version="1.0" encoding="UTF-8" standalone="yes"?>
<Relationships xmlns="http://schemas.openxmlformats.org/package/2006/relationships"><Relationship Id="rId3" Type="http://schemas.openxmlformats.org/officeDocument/2006/relationships/image" Target="../media/image80.png"/><Relationship Id="rId7" Type="http://schemas.openxmlformats.org/officeDocument/2006/relationships/image" Target="../media/image82.emf"/><Relationship Id="rId2" Type="http://schemas.openxmlformats.org/officeDocument/2006/relationships/slideLayout" Target="../slideLayouts/slideLayout6.xml"/><Relationship Id="rId1" Type="http://schemas.openxmlformats.org/officeDocument/2006/relationships/vmlDrawing" Target="../drawings/vmlDrawing25.vml"/><Relationship Id="rId6" Type="http://schemas.openxmlformats.org/officeDocument/2006/relationships/oleObject" Target="../embeddings/oleObject48.bin"/><Relationship Id="rId5" Type="http://schemas.openxmlformats.org/officeDocument/2006/relationships/image" Target="../media/image81.emf"/><Relationship Id="rId4" Type="http://schemas.openxmlformats.org/officeDocument/2006/relationships/oleObject" Target="../embeddings/oleObject47.bin"/></Relationships>
</file>

<file path=ppt/slides/_rels/slide48.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8" Type="http://schemas.openxmlformats.org/officeDocument/2006/relationships/oleObject" Target="../embeddings/oleObject51.bin"/><Relationship Id="rId3" Type="http://schemas.openxmlformats.org/officeDocument/2006/relationships/notesSlide" Target="../notesSlides/notesSlide23.xml"/><Relationship Id="rId7" Type="http://schemas.openxmlformats.org/officeDocument/2006/relationships/image" Target="../media/image84.emf"/><Relationship Id="rId2" Type="http://schemas.openxmlformats.org/officeDocument/2006/relationships/slideLayout" Target="../slideLayouts/slideLayout6.xml"/><Relationship Id="rId1" Type="http://schemas.openxmlformats.org/officeDocument/2006/relationships/vmlDrawing" Target="../drawings/vmlDrawing26.vml"/><Relationship Id="rId6" Type="http://schemas.openxmlformats.org/officeDocument/2006/relationships/oleObject" Target="../embeddings/oleObject50.bin"/><Relationship Id="rId11" Type="http://schemas.openxmlformats.org/officeDocument/2006/relationships/image" Target="../media/image86.emf"/><Relationship Id="rId5" Type="http://schemas.openxmlformats.org/officeDocument/2006/relationships/image" Target="../media/image83.emf"/><Relationship Id="rId10" Type="http://schemas.openxmlformats.org/officeDocument/2006/relationships/oleObject" Target="../embeddings/oleObject52.bin"/><Relationship Id="rId4" Type="http://schemas.openxmlformats.org/officeDocument/2006/relationships/oleObject" Target="../embeddings/oleObject49.bin"/><Relationship Id="rId9" Type="http://schemas.openxmlformats.org/officeDocument/2006/relationships/image" Target="../media/image85.emf"/></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8" Type="http://schemas.openxmlformats.org/officeDocument/2006/relationships/image" Target="../media/image89.emf"/><Relationship Id="rId3" Type="http://schemas.openxmlformats.org/officeDocument/2006/relationships/oleObject" Target="../embeddings/oleObject53.bin"/><Relationship Id="rId7" Type="http://schemas.openxmlformats.org/officeDocument/2006/relationships/oleObject" Target="../embeddings/oleObject55.bin"/><Relationship Id="rId2" Type="http://schemas.openxmlformats.org/officeDocument/2006/relationships/slideLayout" Target="../slideLayouts/slideLayout5.xml"/><Relationship Id="rId1" Type="http://schemas.openxmlformats.org/officeDocument/2006/relationships/vmlDrawing" Target="../drawings/vmlDrawing27.vml"/><Relationship Id="rId6" Type="http://schemas.openxmlformats.org/officeDocument/2006/relationships/image" Target="../media/image88.emf"/><Relationship Id="rId5" Type="http://schemas.openxmlformats.org/officeDocument/2006/relationships/oleObject" Target="../embeddings/oleObject54.bin"/><Relationship Id="rId10" Type="http://schemas.openxmlformats.org/officeDocument/2006/relationships/image" Target="../media/image90.emf"/><Relationship Id="rId4" Type="http://schemas.openxmlformats.org/officeDocument/2006/relationships/image" Target="../media/image87.emf"/><Relationship Id="rId9" Type="http://schemas.openxmlformats.org/officeDocument/2006/relationships/oleObject" Target="../embeddings/oleObject56.bin"/></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vmlDrawing" Target="../drawings/vmlDrawing28.vml"/><Relationship Id="rId5" Type="http://schemas.openxmlformats.org/officeDocument/2006/relationships/image" Target="../media/image91.emf"/><Relationship Id="rId4" Type="http://schemas.openxmlformats.org/officeDocument/2006/relationships/oleObject" Target="../embeddings/oleObject57.bin"/></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vmlDrawing" Target="../drawings/vmlDrawing29.vml"/><Relationship Id="rId5" Type="http://schemas.openxmlformats.org/officeDocument/2006/relationships/image" Target="../media/image92.emf"/><Relationship Id="rId4" Type="http://schemas.openxmlformats.org/officeDocument/2006/relationships/oleObject" Target="../embeddings/oleObject58.bin"/></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59.bin"/><Relationship Id="rId2" Type="http://schemas.openxmlformats.org/officeDocument/2006/relationships/slideLayout" Target="../slideLayouts/slideLayout6.xml"/><Relationship Id="rId1" Type="http://schemas.openxmlformats.org/officeDocument/2006/relationships/vmlDrawing" Target="../drawings/vmlDrawing30.vml"/><Relationship Id="rId6" Type="http://schemas.openxmlformats.org/officeDocument/2006/relationships/image" Target="../media/image93.emf"/><Relationship Id="rId5" Type="http://schemas.openxmlformats.org/officeDocument/2006/relationships/oleObject" Target="../embeddings/oleObject60.bin"/><Relationship Id="rId4" Type="http://schemas.openxmlformats.org/officeDocument/2006/relationships/image" Target="../media/image37.emf"/></Relationships>
</file>

<file path=ppt/slides/_rels/slide5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54.png"/><Relationship Id="rId5" Type="http://schemas.openxmlformats.org/officeDocument/2006/relationships/image" Target="../media/image98.png"/><Relationship Id="rId4" Type="http://schemas.openxmlformats.org/officeDocument/2006/relationships/image" Target="../media/image97.png"/></Relationships>
</file>

<file path=ppt/slides/_rels/slide56.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6.xml"/><Relationship Id="rId4" Type="http://schemas.openxmlformats.org/officeDocument/2006/relationships/image" Target="../media/image101.png"/></Relationships>
</file>

<file path=ppt/slides/_rels/slide57.xml.rels><?xml version="1.0" encoding="UTF-8" standalone="yes"?>
<Relationships xmlns="http://schemas.openxmlformats.org/package/2006/relationships"><Relationship Id="rId8" Type="http://schemas.openxmlformats.org/officeDocument/2006/relationships/image" Target="../media/image102.emf"/><Relationship Id="rId3" Type="http://schemas.openxmlformats.org/officeDocument/2006/relationships/notesSlide" Target="../notesSlides/notesSlide27.xml"/><Relationship Id="rId7" Type="http://schemas.openxmlformats.org/officeDocument/2006/relationships/oleObject" Target="../embeddings/oleObject61.bin"/><Relationship Id="rId2" Type="http://schemas.openxmlformats.org/officeDocument/2006/relationships/slideLayout" Target="../slideLayouts/slideLayout5.xml"/><Relationship Id="rId1" Type="http://schemas.openxmlformats.org/officeDocument/2006/relationships/vmlDrawing" Target="../drawings/vmlDrawing31.vml"/><Relationship Id="rId6" Type="http://schemas.openxmlformats.org/officeDocument/2006/relationships/image" Target="../media/image55.jpeg"/><Relationship Id="rId5" Type="http://schemas.openxmlformats.org/officeDocument/2006/relationships/image" Target="../media/image103.png"/><Relationship Id="rId4" Type="http://schemas.openxmlformats.org/officeDocument/2006/relationships/image" Target="../media/image56.jpeg"/></Relationships>
</file>

<file path=ppt/slides/_rels/slide58.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6.xml"/><Relationship Id="rId4" Type="http://schemas.openxmlformats.org/officeDocument/2006/relationships/image" Target="../media/image107.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65.emf"/><Relationship Id="rId7" Type="http://schemas.openxmlformats.org/officeDocument/2006/relationships/image" Target="../media/image109.emf"/><Relationship Id="rId2" Type="http://schemas.openxmlformats.org/officeDocument/2006/relationships/slideLayout" Target="../slideLayouts/slideLayout5.xml"/><Relationship Id="rId1" Type="http://schemas.openxmlformats.org/officeDocument/2006/relationships/vmlDrawing" Target="../drawings/vmlDrawing32.vml"/><Relationship Id="rId6" Type="http://schemas.openxmlformats.org/officeDocument/2006/relationships/oleObject" Target="../embeddings/oleObject63.bin"/><Relationship Id="rId5" Type="http://schemas.openxmlformats.org/officeDocument/2006/relationships/image" Target="../media/image108.emf"/><Relationship Id="rId4" Type="http://schemas.openxmlformats.org/officeDocument/2006/relationships/oleObject" Target="../embeddings/oleObject62.bin"/></Relationships>
</file>

<file path=ppt/slides/_rels/slide61.xml.rels><?xml version="1.0" encoding="UTF-8" standalone="yes"?>
<Relationships xmlns="http://schemas.openxmlformats.org/package/2006/relationships"><Relationship Id="rId8" Type="http://schemas.openxmlformats.org/officeDocument/2006/relationships/image" Target="../media/image68.emf"/><Relationship Id="rId3" Type="http://schemas.openxmlformats.org/officeDocument/2006/relationships/image" Target="../media/image69.png"/><Relationship Id="rId7" Type="http://schemas.openxmlformats.org/officeDocument/2006/relationships/oleObject" Target="../embeddings/oleObject65.bin"/><Relationship Id="rId2" Type="http://schemas.openxmlformats.org/officeDocument/2006/relationships/slideLayout" Target="../slideLayouts/slideLayout5.xml"/><Relationship Id="rId1" Type="http://schemas.openxmlformats.org/officeDocument/2006/relationships/vmlDrawing" Target="../drawings/vmlDrawing33.vml"/><Relationship Id="rId6" Type="http://schemas.openxmlformats.org/officeDocument/2006/relationships/image" Target="../media/image110.emf"/><Relationship Id="rId5" Type="http://schemas.openxmlformats.org/officeDocument/2006/relationships/oleObject" Target="../embeddings/oleObject64.bin"/><Relationship Id="rId4" Type="http://schemas.openxmlformats.org/officeDocument/2006/relationships/image" Target="../media/image65.emf"/></Relationships>
</file>

<file path=ppt/slides/_rels/slide6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70.png"/><Relationship Id="rId1" Type="http://schemas.openxmlformats.org/officeDocument/2006/relationships/slideLayout" Target="../slideLayouts/slideLayout5.xml"/><Relationship Id="rId4" Type="http://schemas.openxmlformats.org/officeDocument/2006/relationships/image" Target="../media/image65.emf"/></Relationships>
</file>

<file path=ppt/slides/_rels/slide63.xml.rels><?xml version="1.0" encoding="UTF-8" standalone="yes"?>
<Relationships xmlns="http://schemas.openxmlformats.org/package/2006/relationships"><Relationship Id="rId3" Type="http://schemas.openxmlformats.org/officeDocument/2006/relationships/image" Target="../media/image65.emf"/><Relationship Id="rId7" Type="http://schemas.openxmlformats.org/officeDocument/2006/relationships/image" Target="../media/image112.emf"/><Relationship Id="rId2" Type="http://schemas.openxmlformats.org/officeDocument/2006/relationships/slideLayout" Target="../slideLayouts/slideLayout5.xml"/><Relationship Id="rId1" Type="http://schemas.openxmlformats.org/officeDocument/2006/relationships/vmlDrawing" Target="../drawings/vmlDrawing34.vml"/><Relationship Id="rId6" Type="http://schemas.openxmlformats.org/officeDocument/2006/relationships/oleObject" Target="../embeddings/oleObject67.bin"/><Relationship Id="rId5" Type="http://schemas.openxmlformats.org/officeDocument/2006/relationships/image" Target="../media/image111.emf"/><Relationship Id="rId4" Type="http://schemas.openxmlformats.org/officeDocument/2006/relationships/oleObject" Target="../embeddings/oleObject66.bin"/></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68.bin"/><Relationship Id="rId2" Type="http://schemas.openxmlformats.org/officeDocument/2006/relationships/slideLayout" Target="../slideLayouts/slideLayout6.xml"/><Relationship Id="rId1" Type="http://schemas.openxmlformats.org/officeDocument/2006/relationships/vmlDrawing" Target="../drawings/vmlDrawing35.vml"/><Relationship Id="rId4" Type="http://schemas.openxmlformats.org/officeDocument/2006/relationships/image" Target="../media/image113.emf"/></Relationships>
</file>

<file path=ppt/slides/_rels/slide65.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slideLayout" Target="../slideLayouts/slideLayout5.xml"/><Relationship Id="rId1" Type="http://schemas.openxmlformats.org/officeDocument/2006/relationships/vmlDrawing" Target="../drawings/vmlDrawing36.vml"/><Relationship Id="rId5" Type="http://schemas.openxmlformats.org/officeDocument/2006/relationships/image" Target="../media/image115.emf"/><Relationship Id="rId4" Type="http://schemas.openxmlformats.org/officeDocument/2006/relationships/oleObject" Target="../embeddings/oleObject69.bin"/></Relationships>
</file>

<file path=ppt/slides/_rels/slide67.xml.rels><?xml version="1.0" encoding="UTF-8" standalone="yes"?>
<Relationships xmlns="http://schemas.openxmlformats.org/package/2006/relationships"><Relationship Id="rId8" Type="http://schemas.openxmlformats.org/officeDocument/2006/relationships/oleObject" Target="../embeddings/oleObject72.bin"/><Relationship Id="rId13" Type="http://schemas.openxmlformats.org/officeDocument/2006/relationships/image" Target="../media/image120.emf"/><Relationship Id="rId3" Type="http://schemas.openxmlformats.org/officeDocument/2006/relationships/notesSlide" Target="../notesSlides/notesSlide28.xml"/><Relationship Id="rId7" Type="http://schemas.openxmlformats.org/officeDocument/2006/relationships/image" Target="../media/image117.emf"/><Relationship Id="rId12" Type="http://schemas.openxmlformats.org/officeDocument/2006/relationships/oleObject" Target="../embeddings/oleObject74.bin"/><Relationship Id="rId2" Type="http://schemas.openxmlformats.org/officeDocument/2006/relationships/slideLayout" Target="../slideLayouts/slideLayout6.xml"/><Relationship Id="rId1" Type="http://schemas.openxmlformats.org/officeDocument/2006/relationships/vmlDrawing" Target="../drawings/vmlDrawing37.vml"/><Relationship Id="rId6" Type="http://schemas.openxmlformats.org/officeDocument/2006/relationships/oleObject" Target="../embeddings/oleObject71.bin"/><Relationship Id="rId11" Type="http://schemas.openxmlformats.org/officeDocument/2006/relationships/image" Target="../media/image119.emf"/><Relationship Id="rId5" Type="http://schemas.openxmlformats.org/officeDocument/2006/relationships/image" Target="../media/image116.emf"/><Relationship Id="rId15" Type="http://schemas.openxmlformats.org/officeDocument/2006/relationships/image" Target="../media/image121.emf"/><Relationship Id="rId10" Type="http://schemas.openxmlformats.org/officeDocument/2006/relationships/oleObject" Target="../embeddings/oleObject73.bin"/><Relationship Id="rId4" Type="http://schemas.openxmlformats.org/officeDocument/2006/relationships/oleObject" Target="../embeddings/oleObject70.bin"/><Relationship Id="rId9" Type="http://schemas.openxmlformats.org/officeDocument/2006/relationships/image" Target="../media/image118.emf"/><Relationship Id="rId14" Type="http://schemas.openxmlformats.org/officeDocument/2006/relationships/oleObject" Target="../embeddings/oleObject75.bin"/></Relationships>
</file>

<file path=ppt/slides/_rels/slide68.xml.rels><?xml version="1.0" encoding="UTF-8" standalone="yes"?>
<Relationships xmlns="http://schemas.openxmlformats.org/package/2006/relationships"><Relationship Id="rId8" Type="http://schemas.openxmlformats.org/officeDocument/2006/relationships/image" Target="../media/image123.emf"/><Relationship Id="rId3" Type="http://schemas.openxmlformats.org/officeDocument/2006/relationships/notesSlide" Target="../notesSlides/notesSlide29.xml"/><Relationship Id="rId7" Type="http://schemas.openxmlformats.org/officeDocument/2006/relationships/oleObject" Target="../embeddings/oleObject77.bin"/><Relationship Id="rId2" Type="http://schemas.openxmlformats.org/officeDocument/2006/relationships/slideLayout" Target="../slideLayouts/slideLayout7.xml"/><Relationship Id="rId1" Type="http://schemas.openxmlformats.org/officeDocument/2006/relationships/vmlDrawing" Target="../drawings/vmlDrawing38.vml"/><Relationship Id="rId6" Type="http://schemas.openxmlformats.org/officeDocument/2006/relationships/image" Target="../media/image122.emf"/><Relationship Id="rId5" Type="http://schemas.openxmlformats.org/officeDocument/2006/relationships/oleObject" Target="../embeddings/oleObject76.bin"/><Relationship Id="rId4" Type="http://schemas.openxmlformats.org/officeDocument/2006/relationships/image" Target="../media/image124.emf"/></Relationships>
</file>

<file path=ppt/slides/_rels/slide69.xml.rels><?xml version="1.0" encoding="UTF-8" standalone="yes"?>
<Relationships xmlns="http://schemas.openxmlformats.org/package/2006/relationships"><Relationship Id="rId8" Type="http://schemas.openxmlformats.org/officeDocument/2006/relationships/image" Target="../media/image125.emf"/><Relationship Id="rId3" Type="http://schemas.openxmlformats.org/officeDocument/2006/relationships/notesSlide" Target="../notesSlides/notesSlide30.xml"/><Relationship Id="rId7" Type="http://schemas.openxmlformats.org/officeDocument/2006/relationships/oleObject" Target="../embeddings/oleObject79.bin"/><Relationship Id="rId12" Type="http://schemas.openxmlformats.org/officeDocument/2006/relationships/image" Target="../media/image127.wmf"/><Relationship Id="rId2" Type="http://schemas.openxmlformats.org/officeDocument/2006/relationships/slideLayout" Target="../slideLayouts/slideLayout7.xml"/><Relationship Id="rId1" Type="http://schemas.openxmlformats.org/officeDocument/2006/relationships/vmlDrawing" Target="../drawings/vmlDrawing39.vml"/><Relationship Id="rId6" Type="http://schemas.openxmlformats.org/officeDocument/2006/relationships/image" Target="../media/image123.emf"/><Relationship Id="rId11" Type="http://schemas.openxmlformats.org/officeDocument/2006/relationships/oleObject" Target="../embeddings/oleObject81.bin"/><Relationship Id="rId5" Type="http://schemas.openxmlformats.org/officeDocument/2006/relationships/oleObject" Target="../embeddings/oleObject78.bin"/><Relationship Id="rId10" Type="http://schemas.openxmlformats.org/officeDocument/2006/relationships/image" Target="../media/image126.wmf"/><Relationship Id="rId4" Type="http://schemas.openxmlformats.org/officeDocument/2006/relationships/image" Target="../media/image124.emf"/><Relationship Id="rId9" Type="http://schemas.openxmlformats.org/officeDocument/2006/relationships/oleObject" Target="../embeddings/oleObject80.bin"/></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oleObject" Target="../embeddings/oleObject84.bin"/><Relationship Id="rId3" Type="http://schemas.openxmlformats.org/officeDocument/2006/relationships/notesSlide" Target="../notesSlides/notesSlide31.xml"/><Relationship Id="rId7" Type="http://schemas.openxmlformats.org/officeDocument/2006/relationships/image" Target="../media/image129.emf"/><Relationship Id="rId2" Type="http://schemas.openxmlformats.org/officeDocument/2006/relationships/slideLayout" Target="../slideLayouts/slideLayout7.xml"/><Relationship Id="rId1" Type="http://schemas.openxmlformats.org/officeDocument/2006/relationships/vmlDrawing" Target="../drawings/vmlDrawing40.vml"/><Relationship Id="rId6" Type="http://schemas.openxmlformats.org/officeDocument/2006/relationships/oleObject" Target="../embeddings/oleObject83.bin"/><Relationship Id="rId11" Type="http://schemas.openxmlformats.org/officeDocument/2006/relationships/image" Target="../media/image131.emf"/><Relationship Id="rId5" Type="http://schemas.openxmlformats.org/officeDocument/2006/relationships/image" Target="../media/image128.emf"/><Relationship Id="rId10" Type="http://schemas.openxmlformats.org/officeDocument/2006/relationships/oleObject" Target="../embeddings/oleObject85.bin"/><Relationship Id="rId4" Type="http://schemas.openxmlformats.org/officeDocument/2006/relationships/oleObject" Target="../embeddings/oleObject82.bin"/><Relationship Id="rId9" Type="http://schemas.openxmlformats.org/officeDocument/2006/relationships/image" Target="../media/image130.wmf"/></Relationships>
</file>

<file path=ppt/slides/_rels/slide71.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134.emf"/><Relationship Id="rId2" Type="http://schemas.openxmlformats.org/officeDocument/2006/relationships/image" Target="../media/image24.emf"/><Relationship Id="rId1" Type="http://schemas.openxmlformats.org/officeDocument/2006/relationships/slideLayout" Target="../slideLayouts/slideLayout5.xml"/><Relationship Id="rId5" Type="http://schemas.openxmlformats.org/officeDocument/2006/relationships/image" Target="../media/image136.emf"/><Relationship Id="rId4" Type="http://schemas.openxmlformats.org/officeDocument/2006/relationships/image" Target="../media/image135.emf"/></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mlDrawing" Target="../drawings/vmlDrawing41.vml"/><Relationship Id="rId5" Type="http://schemas.openxmlformats.org/officeDocument/2006/relationships/image" Target="../media/image137.emf"/><Relationship Id="rId4" Type="http://schemas.openxmlformats.org/officeDocument/2006/relationships/oleObject" Target="../embeddings/oleObject86.bin"/></Relationships>
</file>

<file path=ppt/slides/_rels/slide7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153400" cy="1295400"/>
          </a:xfrm>
        </p:spPr>
        <p:txBody>
          <a:bodyPr/>
          <a:lstStyle/>
          <a:p>
            <a:pPr lvl="0"/>
            <a:r>
              <a:rPr lang="en-US" dirty="0" smtClean="0"/>
              <a:t>Mm-Wave Phase Shifter </a:t>
            </a:r>
            <a:br>
              <a:rPr lang="en-US" dirty="0" smtClean="0"/>
            </a:br>
            <a:r>
              <a:rPr lang="en-US" dirty="0" smtClean="0"/>
              <a:t>and </a:t>
            </a:r>
            <a:br>
              <a:rPr lang="en-US" dirty="0" smtClean="0"/>
            </a:br>
            <a:r>
              <a:rPr lang="en-US" dirty="0" smtClean="0"/>
              <a:t>Phase Array IC Design</a:t>
            </a:r>
            <a:endParaRPr lang="en-US" baseline="-25000" dirty="0"/>
          </a:p>
        </p:txBody>
      </p:sp>
      <p:sp>
        <p:nvSpPr>
          <p:cNvPr id="4" name="Slide Number Placeholder 3"/>
          <p:cNvSpPr>
            <a:spLocks noGrp="1"/>
          </p:cNvSpPr>
          <p:nvPr>
            <p:ph type="sldNum" sz="quarter" idx="4"/>
          </p:nvPr>
        </p:nvSpPr>
        <p:spPr/>
        <p:txBody>
          <a:bodyPr/>
          <a:lstStyle/>
          <a:p>
            <a:fld id="{90BE237A-3C10-CB42-9E82-6FFF293908C0}" type="slidenum">
              <a:rPr lang="en-US" smtClean="0"/>
              <a:pPr/>
              <a:t>1</a:t>
            </a:fld>
            <a:endParaRPr lang="en-US"/>
          </a:p>
        </p:txBody>
      </p:sp>
      <p:pic>
        <p:nvPicPr>
          <p:cNvPr id="6" name="Picture 11" descr="vt_shield_tag_onwhite230"/>
          <p:cNvPicPr>
            <a:picLocks noChangeAspect="1" noChangeArrowheads="1"/>
          </p:cNvPicPr>
          <p:nvPr/>
        </p:nvPicPr>
        <p:blipFill>
          <a:blip r:embed="rId2" cstate="print"/>
          <a:srcRect/>
          <a:stretch>
            <a:fillRect/>
          </a:stretch>
        </p:blipFill>
        <p:spPr bwMode="auto">
          <a:xfrm>
            <a:off x="7239000" y="6391688"/>
            <a:ext cx="1809750" cy="409161"/>
          </a:xfrm>
          <a:prstGeom prst="rect">
            <a:avLst/>
          </a:prstGeom>
          <a:noFill/>
        </p:spPr>
      </p:pic>
      <p:sp>
        <p:nvSpPr>
          <p:cNvPr id="5" name="TextBox 4"/>
          <p:cNvSpPr txBox="1"/>
          <p:nvPr/>
        </p:nvSpPr>
        <p:spPr>
          <a:xfrm>
            <a:off x="914400" y="6400800"/>
            <a:ext cx="1752600" cy="430887"/>
          </a:xfrm>
          <a:prstGeom prst="rect">
            <a:avLst/>
          </a:prstGeom>
          <a:noFill/>
        </p:spPr>
        <p:txBody>
          <a:bodyPr wrap="square" rtlCol="0">
            <a:spAutoFit/>
          </a:bodyPr>
          <a:lstStyle/>
          <a:p>
            <a:r>
              <a:rPr lang="en-US" sz="2200" b="1" dirty="0" smtClean="0">
                <a:solidFill>
                  <a:srgbClr val="6C0000"/>
                </a:solidFill>
              </a:rPr>
              <a:t>/RF Group</a:t>
            </a:r>
            <a:endParaRPr lang="en-US" sz="2200" b="1" dirty="0">
              <a:solidFill>
                <a:srgbClr val="6C0000"/>
              </a:solidFill>
            </a:endParaRPr>
          </a:p>
        </p:txBody>
      </p:sp>
      <p:sp>
        <p:nvSpPr>
          <p:cNvPr id="8" name="Rectangle 7"/>
          <p:cNvSpPr/>
          <p:nvPr/>
        </p:nvSpPr>
        <p:spPr>
          <a:xfrm>
            <a:off x="2286000" y="3124200"/>
            <a:ext cx="4572000" cy="2400657"/>
          </a:xfrm>
          <a:prstGeom prst="rect">
            <a:avLst/>
          </a:prstGeom>
        </p:spPr>
        <p:txBody>
          <a:bodyPr>
            <a:spAutoFit/>
          </a:bodyPr>
          <a:lstStyle/>
          <a:p>
            <a:pPr marL="0" indent="0" algn="ctr">
              <a:lnSpc>
                <a:spcPct val="150000"/>
              </a:lnSpc>
              <a:buNone/>
            </a:pPr>
            <a:r>
              <a:rPr lang="en-US" sz="2400" b="1" dirty="0" err="1">
                <a:solidFill>
                  <a:srgbClr val="6C0000"/>
                </a:solidFill>
                <a:latin typeface="+mn-lt"/>
              </a:rPr>
              <a:t>Laya</a:t>
            </a:r>
            <a:r>
              <a:rPr lang="en-US" sz="2400" b="1" dirty="0">
                <a:solidFill>
                  <a:srgbClr val="6C0000"/>
                </a:solidFill>
                <a:latin typeface="+mn-lt"/>
              </a:rPr>
              <a:t> </a:t>
            </a:r>
            <a:r>
              <a:rPr lang="en-US" sz="2400" b="1" dirty="0" err="1">
                <a:solidFill>
                  <a:srgbClr val="6C0000"/>
                </a:solidFill>
                <a:latin typeface="+mn-lt"/>
              </a:rPr>
              <a:t>Mohammadi</a:t>
            </a:r>
            <a:endParaRPr lang="en-US" sz="2400" b="1" dirty="0">
              <a:solidFill>
                <a:srgbClr val="6C0000"/>
              </a:solidFill>
              <a:latin typeface="+mn-lt"/>
            </a:endParaRPr>
          </a:p>
          <a:p>
            <a:pPr marL="0" indent="0" algn="ctr">
              <a:lnSpc>
                <a:spcPct val="150000"/>
              </a:lnSpc>
              <a:buNone/>
            </a:pPr>
            <a:r>
              <a:rPr lang="en-US" sz="2400" dirty="0">
                <a:solidFill>
                  <a:srgbClr val="6C0000"/>
                </a:solidFill>
                <a:latin typeface="+mn-lt"/>
              </a:rPr>
              <a:t>Prof.  </a:t>
            </a:r>
            <a:r>
              <a:rPr lang="en-US" sz="2400" dirty="0" err="1">
                <a:solidFill>
                  <a:srgbClr val="6C0000"/>
                </a:solidFill>
                <a:latin typeface="+mn-lt"/>
              </a:rPr>
              <a:t>Kwang</a:t>
            </a:r>
            <a:r>
              <a:rPr lang="en-US" sz="2400" dirty="0">
                <a:solidFill>
                  <a:srgbClr val="6C0000"/>
                </a:solidFill>
                <a:latin typeface="+mn-lt"/>
              </a:rPr>
              <a:t> Jin </a:t>
            </a:r>
            <a:r>
              <a:rPr lang="en-US" sz="2400" dirty="0" err="1">
                <a:solidFill>
                  <a:srgbClr val="6C0000"/>
                </a:solidFill>
                <a:latin typeface="+mn-lt"/>
              </a:rPr>
              <a:t>Koh</a:t>
            </a:r>
            <a:endParaRPr lang="en-US" sz="2400" dirty="0">
              <a:solidFill>
                <a:srgbClr val="6C0000"/>
              </a:solidFill>
              <a:latin typeface="+mn-lt"/>
            </a:endParaRPr>
          </a:p>
          <a:p>
            <a:pPr marL="0" indent="0" algn="ctr">
              <a:buNone/>
            </a:pPr>
            <a:endParaRPr lang="en-US" sz="2400" dirty="0">
              <a:solidFill>
                <a:srgbClr val="6C0000"/>
              </a:solidFill>
              <a:latin typeface="+mn-lt"/>
            </a:endParaRPr>
          </a:p>
          <a:p>
            <a:pPr marL="0" indent="0" algn="ctr">
              <a:lnSpc>
                <a:spcPct val="150000"/>
              </a:lnSpc>
              <a:buNone/>
            </a:pPr>
            <a:r>
              <a:rPr lang="en-US" sz="1800" dirty="0">
                <a:solidFill>
                  <a:srgbClr val="6C0000"/>
                </a:solidFill>
                <a:latin typeface="+mn-lt"/>
              </a:rPr>
              <a:t>Virginia Tech</a:t>
            </a:r>
          </a:p>
          <a:p>
            <a:pPr marL="0" indent="0" algn="ctr">
              <a:lnSpc>
                <a:spcPct val="150000"/>
              </a:lnSpc>
              <a:buNone/>
            </a:pPr>
            <a:r>
              <a:rPr lang="en-US" sz="1800" dirty="0">
                <a:solidFill>
                  <a:srgbClr val="6C0000"/>
                </a:solidFill>
                <a:latin typeface="+mn-lt"/>
              </a:rPr>
              <a:t>MICS/RF group</a:t>
            </a:r>
            <a:endParaRPr lang="en-US" sz="1800" dirty="0">
              <a:solidFill>
                <a:srgbClr val="6C0000"/>
              </a:solidFill>
              <a:latin typeface="+mn-lt"/>
            </a:endParaRPr>
          </a:p>
        </p:txBody>
      </p:sp>
    </p:spTree>
    <p:extLst>
      <p:ext uri="{BB962C8B-B14F-4D97-AF65-F5344CB8AC3E}">
        <p14:creationId xmlns:p14="http://schemas.microsoft.com/office/powerpoint/2010/main" val="2616365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ounded Rectangle 53"/>
          <p:cNvSpPr/>
          <p:nvPr/>
        </p:nvSpPr>
        <p:spPr>
          <a:xfrm>
            <a:off x="5935153" y="2610934"/>
            <a:ext cx="3011244" cy="3105345"/>
          </a:xfrm>
          <a:prstGeom prst="roundRect">
            <a:avLst/>
          </a:prstGeom>
          <a:solidFill>
            <a:srgbClr val="FFEED5"/>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grpSp>
        <p:nvGrpSpPr>
          <p:cNvPr id="44" name="Group 43"/>
          <p:cNvGrpSpPr/>
          <p:nvPr/>
        </p:nvGrpSpPr>
        <p:grpSpPr>
          <a:xfrm>
            <a:off x="196385" y="796208"/>
            <a:ext cx="5684851" cy="5535615"/>
            <a:chOff x="216024" y="849288"/>
            <a:chExt cx="6253336" cy="5904656"/>
          </a:xfrm>
          <a:solidFill>
            <a:srgbClr val="FFEED5"/>
          </a:solidFill>
        </p:grpSpPr>
        <p:sp>
          <p:nvSpPr>
            <p:cNvPr id="41" name="Flowchart: Process 40"/>
            <p:cNvSpPr/>
            <p:nvPr/>
          </p:nvSpPr>
          <p:spPr>
            <a:xfrm>
              <a:off x="291912" y="849288"/>
              <a:ext cx="6120680" cy="5904656"/>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p:cNvGrpSpPr/>
            <p:nvPr/>
          </p:nvGrpSpPr>
          <p:grpSpPr>
            <a:xfrm>
              <a:off x="216024" y="1353344"/>
              <a:ext cx="6253336" cy="5328987"/>
              <a:chOff x="216024" y="1465607"/>
              <a:chExt cx="6253336" cy="5328987"/>
            </a:xfrm>
            <a:grpFill/>
          </p:grpSpPr>
          <p:sp>
            <p:nvSpPr>
              <p:cNvPr id="13" name="Rounded Rectangle 12"/>
              <p:cNvSpPr/>
              <p:nvPr/>
            </p:nvSpPr>
            <p:spPr bwMode="auto">
              <a:xfrm>
                <a:off x="3445027" y="4123192"/>
                <a:ext cx="2736304" cy="2160240"/>
              </a:xfrm>
              <a:prstGeom prst="roundRect">
                <a:avLst/>
              </a:prstGeom>
              <a:grpFill/>
              <a:ln w="9525" cap="flat" cmpd="sng" algn="ctr">
                <a:solidFill>
                  <a:schemeClr val="bg1">
                    <a:lumMod val="85000"/>
                  </a:schemeClr>
                </a:solidFill>
                <a:prstDash val="solid"/>
                <a:round/>
                <a:headEnd type="none" w="med" len="med"/>
                <a:tailEnd type="none" w="med" len="med"/>
              </a:ln>
              <a:effectLst/>
            </p:spPr>
            <p:txBody>
              <a:bodyPr vert="horz" wrap="square" lIns="91412" tIns="45707" rIns="91412" bIns="45707" numCol="1" rtlCol="0" anchor="t" anchorCtr="0" compatLnSpc="1">
                <a:prstTxWarp prst="textNoShape">
                  <a:avLst/>
                </a:prstTxWarp>
              </a:bodyPr>
              <a:lstStyle/>
              <a:p>
                <a:pPr defTabSz="938376"/>
                <a:endParaRPr lang="en-US" dirty="0" smtClean="0"/>
              </a:p>
            </p:txBody>
          </p:sp>
          <p:sp>
            <p:nvSpPr>
              <p:cNvPr id="14" name="Rounded Rectangle 13"/>
              <p:cNvSpPr/>
              <p:nvPr/>
            </p:nvSpPr>
            <p:spPr bwMode="auto">
              <a:xfrm>
                <a:off x="492696" y="4123192"/>
                <a:ext cx="2736304" cy="2160240"/>
              </a:xfrm>
              <a:prstGeom prst="roundRect">
                <a:avLst/>
              </a:prstGeom>
              <a:grpFill/>
              <a:ln w="9525" cap="flat" cmpd="sng" algn="ctr">
                <a:solidFill>
                  <a:schemeClr val="bg1">
                    <a:lumMod val="85000"/>
                  </a:schemeClr>
                </a:solidFill>
                <a:prstDash val="solid"/>
                <a:round/>
                <a:headEnd type="none" w="med" len="med"/>
                <a:tailEnd type="none" w="med" len="med"/>
              </a:ln>
              <a:effectLst/>
            </p:spPr>
            <p:txBody>
              <a:bodyPr vert="horz" wrap="square" lIns="91412" tIns="45707" rIns="91412" bIns="45707" numCol="1" rtlCol="0" anchor="t" anchorCtr="0" compatLnSpc="1">
                <a:prstTxWarp prst="textNoShape">
                  <a:avLst/>
                </a:prstTxWarp>
              </a:bodyPr>
              <a:lstStyle/>
              <a:p>
                <a:pPr defTabSz="938376"/>
                <a:endParaRPr lang="en-US" dirty="0" smtClean="0"/>
              </a:p>
            </p:txBody>
          </p:sp>
          <p:sp>
            <p:nvSpPr>
              <p:cNvPr id="12" name="Rounded Rectangle 11"/>
              <p:cNvSpPr/>
              <p:nvPr/>
            </p:nvSpPr>
            <p:spPr bwMode="auto">
              <a:xfrm>
                <a:off x="3445027" y="1746928"/>
                <a:ext cx="2736304" cy="2160240"/>
              </a:xfrm>
              <a:prstGeom prst="roundRect">
                <a:avLst/>
              </a:prstGeom>
              <a:grpFill/>
              <a:ln w="9525" cap="flat" cmpd="sng" algn="ctr">
                <a:solidFill>
                  <a:schemeClr val="bg1">
                    <a:lumMod val="85000"/>
                  </a:schemeClr>
                </a:solidFill>
                <a:prstDash val="solid"/>
                <a:round/>
                <a:headEnd type="none" w="med" len="med"/>
                <a:tailEnd type="none" w="med" len="med"/>
              </a:ln>
              <a:effectLst/>
            </p:spPr>
            <p:txBody>
              <a:bodyPr vert="horz" wrap="square" lIns="91412" tIns="45707" rIns="91412" bIns="45707" numCol="1" rtlCol="0" anchor="t" anchorCtr="0" compatLnSpc="1">
                <a:prstTxWarp prst="textNoShape">
                  <a:avLst/>
                </a:prstTxWarp>
              </a:bodyPr>
              <a:lstStyle/>
              <a:p>
                <a:pPr defTabSz="938376"/>
                <a:endParaRPr lang="en-US" dirty="0" smtClean="0"/>
              </a:p>
            </p:txBody>
          </p:sp>
          <p:sp>
            <p:nvSpPr>
              <p:cNvPr id="11" name="Rounded Rectangle 10"/>
              <p:cNvSpPr/>
              <p:nvPr/>
            </p:nvSpPr>
            <p:spPr bwMode="auto">
              <a:xfrm>
                <a:off x="492696" y="1746928"/>
                <a:ext cx="2736304" cy="2160240"/>
              </a:xfrm>
              <a:prstGeom prst="roundRect">
                <a:avLst/>
              </a:prstGeom>
              <a:grpFill/>
              <a:ln w="9525" cap="flat" cmpd="sng" algn="ctr">
                <a:solidFill>
                  <a:schemeClr val="bg1">
                    <a:lumMod val="85000"/>
                  </a:schemeClr>
                </a:solidFill>
                <a:prstDash val="solid"/>
                <a:round/>
                <a:headEnd type="none" w="med" len="med"/>
                <a:tailEnd type="none" w="med" len="med"/>
              </a:ln>
              <a:effectLst/>
            </p:spPr>
            <p:txBody>
              <a:bodyPr vert="horz" wrap="square" lIns="91412" tIns="45707" rIns="91412" bIns="45707" numCol="1" rtlCol="0" anchor="t" anchorCtr="0" compatLnSpc="1">
                <a:prstTxWarp prst="textNoShape">
                  <a:avLst/>
                </a:prstTxWarp>
              </a:bodyPr>
              <a:lstStyle/>
              <a:p>
                <a:pPr defTabSz="938376"/>
                <a:endParaRPr lang="en-US" dirty="0" smtClean="0"/>
              </a:p>
            </p:txBody>
          </p:sp>
          <p:graphicFrame>
            <p:nvGraphicFramePr>
              <p:cNvPr id="756741" name="Object 5"/>
              <p:cNvGraphicFramePr>
                <a:graphicFrameLocks noChangeAspect="1"/>
              </p:cNvGraphicFramePr>
              <p:nvPr/>
            </p:nvGraphicFramePr>
            <p:xfrm>
              <a:off x="708726" y="1825647"/>
              <a:ext cx="2320651" cy="1892510"/>
            </p:xfrm>
            <a:graphic>
              <a:graphicData uri="http://schemas.openxmlformats.org/presentationml/2006/ole">
                <mc:AlternateContent xmlns:mc="http://schemas.openxmlformats.org/markup-compatibility/2006">
                  <mc:Choice xmlns:v="urn:schemas-microsoft-com:vml" Requires="v">
                    <p:oleObj spid="_x0000_s52376" name="Visio" r:id="rId4" imgW="1781782" imgH="1452753" progId="Visio.Drawing.11">
                      <p:embed/>
                    </p:oleObj>
                  </mc:Choice>
                  <mc:Fallback>
                    <p:oleObj name="Visio" r:id="rId4" imgW="1781782" imgH="1452753"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726" y="1825647"/>
                            <a:ext cx="2320651" cy="1892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56742" name="Object 6"/>
              <p:cNvGraphicFramePr>
                <a:graphicFrameLocks noChangeAspect="1"/>
              </p:cNvGraphicFramePr>
              <p:nvPr/>
            </p:nvGraphicFramePr>
            <p:xfrm>
              <a:off x="3661054" y="1890944"/>
              <a:ext cx="2432339" cy="1847005"/>
            </p:xfrm>
            <a:graphic>
              <a:graphicData uri="http://schemas.openxmlformats.org/presentationml/2006/ole">
                <mc:AlternateContent xmlns:mc="http://schemas.openxmlformats.org/markup-compatibility/2006">
                  <mc:Choice xmlns:v="urn:schemas-microsoft-com:vml" Requires="v">
                    <p:oleObj spid="_x0000_s52377" name="Visio" r:id="rId6" imgW="1867282" imgH="1417606" progId="Visio.Drawing.11">
                      <p:embed/>
                    </p:oleObj>
                  </mc:Choice>
                  <mc:Fallback>
                    <p:oleObj name="Visio" r:id="rId6" imgW="1867282" imgH="1417606"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61054" y="1890944"/>
                            <a:ext cx="2432339" cy="1847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56744" name="Object 8"/>
              <p:cNvGraphicFramePr>
                <a:graphicFrameLocks noChangeAspect="1"/>
              </p:cNvGraphicFramePr>
              <p:nvPr/>
            </p:nvGraphicFramePr>
            <p:xfrm>
              <a:off x="852739" y="4412590"/>
              <a:ext cx="2082795" cy="1503667"/>
            </p:xfrm>
            <a:graphic>
              <a:graphicData uri="http://schemas.openxmlformats.org/presentationml/2006/ole">
                <mc:AlternateContent xmlns:mc="http://schemas.openxmlformats.org/markup-compatibility/2006">
                  <mc:Choice xmlns:v="urn:schemas-microsoft-com:vml" Requires="v">
                    <p:oleObj spid="_x0000_s52378" name="Visio" r:id="rId8" imgW="1598485" imgH="1153573" progId="Visio.Drawing.11">
                      <p:embed/>
                    </p:oleObj>
                  </mc:Choice>
                  <mc:Fallback>
                    <p:oleObj name="Visio" r:id="rId8" imgW="1598485" imgH="1153573"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52739" y="4412590"/>
                            <a:ext cx="2082795" cy="1503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56745" name="Object 9"/>
              <p:cNvGraphicFramePr>
                <a:graphicFrameLocks noChangeAspect="1"/>
              </p:cNvGraphicFramePr>
              <p:nvPr/>
            </p:nvGraphicFramePr>
            <p:xfrm>
              <a:off x="3692985" y="4255484"/>
              <a:ext cx="2432339" cy="1960763"/>
            </p:xfrm>
            <a:graphic>
              <a:graphicData uri="http://schemas.openxmlformats.org/presentationml/2006/ole">
                <mc:AlternateContent xmlns:mc="http://schemas.openxmlformats.org/markup-compatibility/2006">
                  <mc:Choice xmlns:v="urn:schemas-microsoft-com:vml" Requires="v">
                    <p:oleObj spid="_x0000_s52379" name="Visio" r:id="rId10" imgW="1867282" imgH="1505331" progId="Visio.Drawing.11">
                      <p:embed/>
                    </p:oleObj>
                  </mc:Choice>
                  <mc:Fallback>
                    <p:oleObj name="Visio" r:id="rId10" imgW="1867282" imgH="1505331" progId="Visio.Drawing.11">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92985" y="4255484"/>
                            <a:ext cx="2432339" cy="196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 name="Striped Right Arrow 16"/>
              <p:cNvSpPr/>
              <p:nvPr/>
            </p:nvSpPr>
            <p:spPr bwMode="auto">
              <a:xfrm rot="10800000">
                <a:off x="3132928" y="5066007"/>
                <a:ext cx="360040" cy="281320"/>
              </a:xfrm>
              <a:prstGeom prst="stripedRightArrow">
                <a:avLst/>
              </a:prstGeom>
              <a:solidFill>
                <a:srgbClr val="6C0000"/>
              </a:solidFill>
              <a:ln w="9525" cap="flat" cmpd="sng" algn="ctr">
                <a:solidFill>
                  <a:schemeClr val="tx1"/>
                </a:solidFill>
                <a:prstDash val="solid"/>
                <a:round/>
                <a:headEnd type="none" w="med" len="med"/>
                <a:tailEnd type="none" w="med" len="med"/>
              </a:ln>
              <a:effectLst/>
            </p:spPr>
            <p:txBody>
              <a:bodyPr vert="horz" wrap="square" lIns="91412" tIns="45707" rIns="91412" bIns="45707" numCol="1" rtlCol="0" anchor="t" anchorCtr="0" compatLnSpc="1">
                <a:prstTxWarp prst="textNoShape">
                  <a:avLst/>
                </a:prstTxWarp>
              </a:bodyPr>
              <a:lstStyle/>
              <a:p>
                <a:pPr defTabSz="938376"/>
                <a:endParaRPr lang="en-US" dirty="0" smtClean="0"/>
              </a:p>
            </p:txBody>
          </p:sp>
          <p:sp>
            <p:nvSpPr>
              <p:cNvPr id="19" name="TextBox 18"/>
              <p:cNvSpPr txBox="1"/>
              <p:nvPr/>
            </p:nvSpPr>
            <p:spPr>
              <a:xfrm>
                <a:off x="348680" y="1465610"/>
                <a:ext cx="3168352" cy="311852"/>
              </a:xfrm>
              <a:prstGeom prst="rect">
                <a:avLst/>
              </a:prstGeom>
              <a:grpFill/>
            </p:spPr>
            <p:txBody>
              <a:bodyPr wrap="square" lIns="91412" tIns="45707" rIns="91412" bIns="45707" rtlCol="0">
                <a:spAutoFit/>
              </a:bodyPr>
              <a:lstStyle/>
              <a:p>
                <a:r>
                  <a:rPr lang="en-US" sz="1300" dirty="0">
                    <a:latin typeface="Arial Narrow" pitchFamily="34" charset="0"/>
                  </a:rPr>
                  <a:t>1. Single-ended </a:t>
                </a:r>
                <a:r>
                  <a:rPr lang="en-US" sz="1300" dirty="0" err="1">
                    <a:latin typeface="Arial Narrow" pitchFamily="34" charset="0"/>
                  </a:rPr>
                  <a:t>quadrature</a:t>
                </a:r>
                <a:r>
                  <a:rPr lang="en-US" sz="1300" dirty="0">
                    <a:latin typeface="Arial Narrow" pitchFamily="34" charset="0"/>
                  </a:rPr>
                  <a:t> generation</a:t>
                </a:r>
              </a:p>
            </p:txBody>
          </p:sp>
          <p:sp>
            <p:nvSpPr>
              <p:cNvPr id="20" name="TextBox 19"/>
              <p:cNvSpPr txBox="1"/>
              <p:nvPr/>
            </p:nvSpPr>
            <p:spPr>
              <a:xfrm>
                <a:off x="3301008" y="1465607"/>
                <a:ext cx="3168352" cy="311852"/>
              </a:xfrm>
              <a:prstGeom prst="rect">
                <a:avLst/>
              </a:prstGeom>
              <a:grpFill/>
            </p:spPr>
            <p:txBody>
              <a:bodyPr wrap="square" lIns="91412" tIns="45707" rIns="91412" bIns="45707" rtlCol="0">
                <a:spAutoFit/>
              </a:bodyPr>
              <a:lstStyle/>
              <a:p>
                <a:r>
                  <a:rPr lang="en-US" sz="1300" dirty="0">
                    <a:latin typeface="Arial Narrow" pitchFamily="34" charset="0"/>
                  </a:rPr>
                  <a:t>2. Differential configuration</a:t>
                </a:r>
              </a:p>
            </p:txBody>
          </p:sp>
          <p:sp>
            <p:nvSpPr>
              <p:cNvPr id="21" name="TextBox 20"/>
              <p:cNvSpPr txBox="1"/>
              <p:nvPr/>
            </p:nvSpPr>
            <p:spPr>
              <a:xfrm>
                <a:off x="216024" y="6271400"/>
                <a:ext cx="3445024" cy="523194"/>
              </a:xfrm>
              <a:prstGeom prst="rect">
                <a:avLst/>
              </a:prstGeom>
              <a:grpFill/>
            </p:spPr>
            <p:txBody>
              <a:bodyPr wrap="square" lIns="91412" tIns="45707" rIns="91412" bIns="45707" rtlCol="0">
                <a:spAutoFit/>
              </a:bodyPr>
              <a:lstStyle/>
              <a:p>
                <a:r>
                  <a:rPr lang="en-US" sz="1300" dirty="0">
                    <a:latin typeface="Arial Narrow" pitchFamily="34" charset="0"/>
                  </a:rPr>
                  <a:t>4. Differential </a:t>
                </a:r>
                <a:r>
                  <a:rPr lang="en-US" sz="1300" dirty="0" err="1">
                    <a:solidFill>
                      <a:srgbClr val="0000FF"/>
                    </a:solidFill>
                    <a:latin typeface="Arial Narrow" pitchFamily="34" charset="0"/>
                  </a:rPr>
                  <a:t>Q</a:t>
                </a:r>
                <a:r>
                  <a:rPr lang="en-US" sz="1300" dirty="0" err="1">
                    <a:latin typeface="Arial Narrow" pitchFamily="34" charset="0"/>
                  </a:rPr>
                  <a:t>uadrature</a:t>
                </a:r>
                <a:r>
                  <a:rPr lang="en-US" sz="1300" dirty="0">
                    <a:latin typeface="Arial Narrow" pitchFamily="34" charset="0"/>
                  </a:rPr>
                  <a:t> </a:t>
                </a:r>
                <a:r>
                  <a:rPr lang="en-US" sz="1300" dirty="0">
                    <a:solidFill>
                      <a:srgbClr val="0000FF"/>
                    </a:solidFill>
                    <a:latin typeface="Arial Narrow" pitchFamily="34" charset="0"/>
                  </a:rPr>
                  <a:t>A</a:t>
                </a:r>
                <a:r>
                  <a:rPr lang="en-US" sz="1300" dirty="0">
                    <a:latin typeface="Arial Narrow" pitchFamily="34" charset="0"/>
                  </a:rPr>
                  <a:t>ll-pass </a:t>
                </a:r>
                <a:r>
                  <a:rPr lang="en-US" sz="1300" dirty="0">
                    <a:solidFill>
                      <a:srgbClr val="0000FF"/>
                    </a:solidFill>
                    <a:latin typeface="Arial Narrow" pitchFamily="34" charset="0"/>
                  </a:rPr>
                  <a:t>F</a:t>
                </a:r>
                <a:r>
                  <a:rPr lang="en-US" sz="1300" dirty="0">
                    <a:latin typeface="Arial Narrow" pitchFamily="34" charset="0"/>
                  </a:rPr>
                  <a:t>ilter</a:t>
                </a:r>
                <a:endParaRPr lang="en-US" sz="1300" dirty="0">
                  <a:solidFill>
                    <a:srgbClr val="0000FF"/>
                  </a:solidFill>
                  <a:latin typeface="Arial Narrow" pitchFamily="34" charset="0"/>
                </a:endParaRPr>
              </a:p>
              <a:p>
                <a:r>
                  <a:rPr lang="en-US" sz="1300" dirty="0">
                    <a:solidFill>
                      <a:srgbClr val="0000FF"/>
                    </a:solidFill>
                    <a:latin typeface="Arial Narrow" pitchFamily="34" charset="0"/>
                  </a:rPr>
                  <a:t>(QAF)</a:t>
                </a:r>
                <a:r>
                  <a:rPr lang="en-US" sz="1300" dirty="0">
                    <a:latin typeface="Arial Narrow" pitchFamily="34" charset="0"/>
                  </a:rPr>
                  <a:t>  </a:t>
                </a:r>
                <a:endParaRPr lang="en-US" sz="1300" dirty="0">
                  <a:solidFill>
                    <a:srgbClr val="0000FF"/>
                  </a:solidFill>
                  <a:latin typeface="Arial Narrow" pitchFamily="34" charset="0"/>
                </a:endParaRPr>
              </a:p>
            </p:txBody>
          </p:sp>
          <p:sp>
            <p:nvSpPr>
              <p:cNvPr id="22" name="TextBox 21"/>
              <p:cNvSpPr txBox="1"/>
              <p:nvPr/>
            </p:nvSpPr>
            <p:spPr>
              <a:xfrm>
                <a:off x="3301008" y="6271396"/>
                <a:ext cx="3168352" cy="311852"/>
              </a:xfrm>
              <a:prstGeom prst="rect">
                <a:avLst/>
              </a:prstGeom>
              <a:grpFill/>
            </p:spPr>
            <p:txBody>
              <a:bodyPr wrap="square" lIns="91412" tIns="45707" rIns="91412" bIns="45707" rtlCol="0">
                <a:spAutoFit/>
              </a:bodyPr>
              <a:lstStyle/>
              <a:p>
                <a:r>
                  <a:rPr lang="en-US" sz="1300" dirty="0">
                    <a:latin typeface="Arial Narrow" pitchFamily="34" charset="0"/>
                  </a:rPr>
                  <a:t>3. Elimination by series resonance</a:t>
                </a:r>
              </a:p>
            </p:txBody>
          </p:sp>
        </p:grpSp>
        <p:sp>
          <p:nvSpPr>
            <p:cNvPr id="26" name="TextBox 25"/>
            <p:cNvSpPr txBox="1"/>
            <p:nvPr/>
          </p:nvSpPr>
          <p:spPr>
            <a:xfrm>
              <a:off x="276672" y="912030"/>
              <a:ext cx="6120680" cy="377511"/>
            </a:xfrm>
            <a:prstGeom prst="rect">
              <a:avLst/>
            </a:prstGeom>
            <a:grpFill/>
          </p:spPr>
          <p:txBody>
            <a:bodyPr wrap="square" lIns="91412" tIns="45707" rIns="91412" bIns="45707" rtlCol="0">
              <a:spAutoFit/>
            </a:bodyPr>
            <a:lstStyle/>
            <a:p>
              <a:pPr algn="ctr"/>
              <a:r>
                <a:rPr lang="en-US" sz="1700" dirty="0">
                  <a:solidFill>
                    <a:srgbClr val="6C0000"/>
                  </a:solidFill>
                  <a:latin typeface="Arial Narrow" pitchFamily="34" charset="0"/>
                </a:rPr>
                <a:t>Passive  signal interpolation for </a:t>
              </a:r>
              <a:r>
                <a:rPr lang="en-US" sz="1700" dirty="0" err="1">
                  <a:solidFill>
                    <a:srgbClr val="6C0000"/>
                  </a:solidFill>
                  <a:latin typeface="Arial Narrow" pitchFamily="34" charset="0"/>
                </a:rPr>
                <a:t>quadrature</a:t>
              </a:r>
              <a:r>
                <a:rPr lang="en-US" sz="1700" dirty="0">
                  <a:solidFill>
                    <a:srgbClr val="6C0000"/>
                  </a:solidFill>
                  <a:latin typeface="Arial Narrow" pitchFamily="34" charset="0"/>
                </a:rPr>
                <a:t> vector synthesis ! </a:t>
              </a:r>
            </a:p>
          </p:txBody>
        </p:sp>
        <p:sp>
          <p:nvSpPr>
            <p:cNvPr id="42" name="Striped Right Arrow 41"/>
            <p:cNvSpPr/>
            <p:nvPr/>
          </p:nvSpPr>
          <p:spPr bwMode="auto">
            <a:xfrm>
              <a:off x="3156992" y="2564780"/>
              <a:ext cx="360040" cy="281320"/>
            </a:xfrm>
            <a:prstGeom prst="stripedRightArrow">
              <a:avLst/>
            </a:prstGeom>
            <a:solidFill>
              <a:srgbClr val="6C0000"/>
            </a:solidFill>
            <a:ln w="9525" cap="flat" cmpd="sng" algn="ctr">
              <a:solidFill>
                <a:schemeClr val="tx1"/>
              </a:solidFill>
              <a:prstDash val="solid"/>
              <a:round/>
              <a:headEnd type="none" w="med" len="med"/>
              <a:tailEnd type="none" w="med" len="med"/>
            </a:ln>
            <a:effectLst/>
          </p:spPr>
          <p:txBody>
            <a:bodyPr vert="horz" wrap="square" lIns="91412" tIns="45707" rIns="91412" bIns="45707" numCol="1" rtlCol="0" anchor="t" anchorCtr="0" compatLnSpc="1">
              <a:prstTxWarp prst="textNoShape">
                <a:avLst/>
              </a:prstTxWarp>
            </a:bodyPr>
            <a:lstStyle/>
            <a:p>
              <a:pPr defTabSz="938376"/>
              <a:endParaRPr lang="en-US" dirty="0" smtClean="0"/>
            </a:p>
          </p:txBody>
        </p:sp>
        <p:sp>
          <p:nvSpPr>
            <p:cNvPr id="43" name="Striped Right Arrow 42"/>
            <p:cNvSpPr/>
            <p:nvPr/>
          </p:nvSpPr>
          <p:spPr bwMode="auto">
            <a:xfrm rot="5400000">
              <a:off x="4684456" y="3765704"/>
              <a:ext cx="360040" cy="281320"/>
            </a:xfrm>
            <a:prstGeom prst="stripedRightArrow">
              <a:avLst/>
            </a:prstGeom>
            <a:solidFill>
              <a:srgbClr val="6C0000"/>
            </a:solidFill>
            <a:ln w="9525" cap="flat" cmpd="sng" algn="ctr">
              <a:solidFill>
                <a:schemeClr val="tx1"/>
              </a:solidFill>
              <a:prstDash val="solid"/>
              <a:round/>
              <a:headEnd type="none" w="med" len="med"/>
              <a:tailEnd type="none" w="med" len="med"/>
            </a:ln>
            <a:effectLst/>
          </p:spPr>
          <p:txBody>
            <a:bodyPr vert="horz" wrap="square" lIns="91412" tIns="45707" rIns="91412" bIns="45707" numCol="1" rtlCol="0" anchor="t" anchorCtr="0" compatLnSpc="1">
              <a:prstTxWarp prst="textNoShape">
                <a:avLst/>
              </a:prstTxWarp>
            </a:bodyPr>
            <a:lstStyle/>
            <a:p>
              <a:pPr defTabSz="938376"/>
              <a:endParaRPr lang="en-US" dirty="0" smtClean="0"/>
            </a:p>
          </p:txBody>
        </p:sp>
      </p:grpSp>
      <p:grpSp>
        <p:nvGrpSpPr>
          <p:cNvPr id="48" name="Group 47"/>
          <p:cNvGrpSpPr/>
          <p:nvPr/>
        </p:nvGrpSpPr>
        <p:grpSpPr>
          <a:xfrm>
            <a:off x="6199909" y="2586411"/>
            <a:ext cx="2550747" cy="3070337"/>
            <a:chOff x="6819900" y="3289634"/>
            <a:chExt cx="2805822" cy="3275026"/>
          </a:xfrm>
        </p:grpSpPr>
        <p:graphicFrame>
          <p:nvGraphicFramePr>
            <p:cNvPr id="756747" name="Object 11"/>
            <p:cNvGraphicFramePr>
              <a:graphicFrameLocks noChangeAspect="1"/>
            </p:cNvGraphicFramePr>
            <p:nvPr/>
          </p:nvGraphicFramePr>
          <p:xfrm>
            <a:off x="6819900" y="3759032"/>
            <a:ext cx="2805822" cy="2301572"/>
          </p:xfrm>
          <a:graphic>
            <a:graphicData uri="http://schemas.openxmlformats.org/presentationml/2006/ole">
              <mc:AlternateContent xmlns:mc="http://schemas.openxmlformats.org/markup-compatibility/2006">
                <mc:Choice xmlns:v="urn:schemas-microsoft-com:vml" Requires="v">
                  <p:oleObj spid="_x0000_s52380" name="Equation" r:id="rId12" imgW="2171520" imgH="2006280" progId="Equation.3">
                    <p:embed/>
                  </p:oleObj>
                </mc:Choice>
                <mc:Fallback>
                  <p:oleObj name="Equation" r:id="rId12" imgW="2171520" imgH="20062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819900" y="3759032"/>
                          <a:ext cx="2805822" cy="23015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 name="TextBox 30"/>
            <p:cNvSpPr txBox="1"/>
            <p:nvPr/>
          </p:nvSpPr>
          <p:spPr>
            <a:xfrm>
              <a:off x="7117431" y="3289634"/>
              <a:ext cx="2160241" cy="377511"/>
            </a:xfrm>
            <a:prstGeom prst="rect">
              <a:avLst/>
            </a:prstGeom>
            <a:noFill/>
          </p:spPr>
          <p:txBody>
            <a:bodyPr wrap="square" lIns="91412" tIns="45707" rIns="91412" bIns="45707" rtlCol="0">
              <a:spAutoFit/>
            </a:bodyPr>
            <a:lstStyle/>
            <a:p>
              <a:r>
                <a:rPr lang="en-US" sz="1700" u="sng" cap="small" dirty="0">
                  <a:solidFill>
                    <a:srgbClr val="0000FF"/>
                  </a:solidFill>
                  <a:latin typeface="Arial Narrow" pitchFamily="34" charset="0"/>
                </a:rPr>
                <a:t>Transfer function</a:t>
              </a:r>
            </a:p>
          </p:txBody>
        </p:sp>
        <p:graphicFrame>
          <p:nvGraphicFramePr>
            <p:cNvPr id="756748" name="Object 12"/>
            <p:cNvGraphicFramePr>
              <a:graphicFrameLocks noChangeAspect="1"/>
            </p:cNvGraphicFramePr>
            <p:nvPr/>
          </p:nvGraphicFramePr>
          <p:xfrm>
            <a:off x="7255321" y="6105872"/>
            <a:ext cx="2238375" cy="458788"/>
          </p:xfrm>
          <a:graphic>
            <a:graphicData uri="http://schemas.openxmlformats.org/presentationml/2006/ole">
              <mc:AlternateContent xmlns:mc="http://schemas.openxmlformats.org/markup-compatibility/2006">
                <mc:Choice xmlns:v="urn:schemas-microsoft-com:vml" Requires="v">
                  <p:oleObj spid="_x0000_s52381" name="Equation" r:id="rId14" imgW="1815840" imgH="419040" progId="Equation.3">
                    <p:embed/>
                  </p:oleObj>
                </mc:Choice>
                <mc:Fallback>
                  <p:oleObj name="Equation" r:id="rId14" imgW="1815840" imgH="41904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255321" y="6105872"/>
                          <a:ext cx="2238375" cy="4587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47" name="TextBox 46"/>
          <p:cNvSpPr txBox="1"/>
          <p:nvPr/>
        </p:nvSpPr>
        <p:spPr>
          <a:xfrm>
            <a:off x="6012160" y="835949"/>
            <a:ext cx="2945782" cy="1644681"/>
          </a:xfrm>
          <a:prstGeom prst="rect">
            <a:avLst/>
          </a:prstGeom>
          <a:noFill/>
        </p:spPr>
        <p:txBody>
          <a:bodyPr wrap="square" lIns="84216" tIns="42108" rIns="84216" bIns="42108" rtlCol="0">
            <a:spAutoFit/>
          </a:bodyPr>
          <a:lstStyle/>
          <a:p>
            <a:pPr algn="l"/>
            <a:r>
              <a:rPr lang="en-US" sz="1700" b="1" u="sng" cap="small" dirty="0">
                <a:solidFill>
                  <a:srgbClr val="6C0000"/>
                </a:solidFill>
                <a:latin typeface="Arial Narrow" pitchFamily="34" charset="0"/>
              </a:rPr>
              <a:t>Note</a:t>
            </a:r>
          </a:p>
          <a:p>
            <a:pPr algn="l">
              <a:buFont typeface="Arial" pitchFamily="34" charset="0"/>
              <a:buChar char="•"/>
            </a:pPr>
            <a:r>
              <a:rPr lang="en-US" sz="1700" dirty="0">
                <a:solidFill>
                  <a:srgbClr val="6C0000"/>
                </a:solidFill>
                <a:latin typeface="Arial Narrow" pitchFamily="34" charset="0"/>
              </a:rPr>
              <a:t> Step-1: 3-dB gain @ resonance</a:t>
            </a:r>
          </a:p>
          <a:p>
            <a:pPr algn="l">
              <a:buFont typeface="Arial" pitchFamily="34" charset="0"/>
              <a:buChar char="•"/>
            </a:pPr>
            <a:r>
              <a:rPr lang="en-US" sz="1700" dirty="0">
                <a:solidFill>
                  <a:srgbClr val="6C0000"/>
                </a:solidFill>
                <a:latin typeface="Arial Narrow" pitchFamily="34" charset="0"/>
              </a:rPr>
              <a:t> Step-3: bandwidth extension </a:t>
            </a:r>
          </a:p>
          <a:p>
            <a:pPr algn="l"/>
            <a:r>
              <a:rPr lang="en-US" sz="1700" dirty="0">
                <a:solidFill>
                  <a:srgbClr val="6C0000"/>
                </a:solidFill>
                <a:latin typeface="Arial Narrow" pitchFamily="34" charset="0"/>
              </a:rPr>
              <a:t>                (by removing L-C energy </a:t>
            </a:r>
          </a:p>
          <a:p>
            <a:pPr algn="l"/>
            <a:r>
              <a:rPr lang="en-US" sz="1700" dirty="0">
                <a:solidFill>
                  <a:srgbClr val="6C0000"/>
                </a:solidFill>
                <a:latin typeface="Arial Narrow" pitchFamily="34" charset="0"/>
              </a:rPr>
              <a:t>                 storage pair, de-Q) </a:t>
            </a:r>
          </a:p>
          <a:p>
            <a:pPr algn="l">
              <a:buFont typeface="Arial" pitchFamily="34" charset="0"/>
              <a:buChar char="•"/>
            </a:pPr>
            <a:r>
              <a:rPr lang="en-US" sz="1700" dirty="0">
                <a:solidFill>
                  <a:srgbClr val="6C0000"/>
                </a:solidFill>
                <a:latin typeface="Arial Narrow" pitchFamily="34" charset="0"/>
              </a:rPr>
              <a:t> All-pass filter with 3dB NF</a:t>
            </a:r>
          </a:p>
        </p:txBody>
      </p:sp>
      <p:sp>
        <p:nvSpPr>
          <p:cNvPr id="49" name="Rectangle 48"/>
          <p:cNvSpPr/>
          <p:nvPr/>
        </p:nvSpPr>
        <p:spPr>
          <a:xfrm>
            <a:off x="5815774" y="5831505"/>
            <a:ext cx="3338553" cy="432811"/>
          </a:xfrm>
          <a:prstGeom prst="rect">
            <a:avLst/>
          </a:prstGeom>
        </p:spPr>
        <p:txBody>
          <a:bodyPr wrap="square" lIns="84216" tIns="42108" rIns="84216" bIns="42108">
            <a:spAutoFit/>
          </a:bodyPr>
          <a:lstStyle/>
          <a:p>
            <a:r>
              <a:rPr lang="en-US" sz="1100" dirty="0">
                <a:latin typeface="Arial Narrow" pitchFamily="34" charset="0"/>
              </a:rPr>
              <a:t>Ref: K.-J. </a:t>
            </a:r>
            <a:r>
              <a:rPr lang="en-US" sz="1100" dirty="0" err="1">
                <a:latin typeface="Arial Narrow" pitchFamily="34" charset="0"/>
              </a:rPr>
              <a:t>Koh</a:t>
            </a:r>
            <a:r>
              <a:rPr lang="en-US" sz="1100" dirty="0">
                <a:latin typeface="Arial Narrow" pitchFamily="34" charset="0"/>
              </a:rPr>
              <a:t> </a:t>
            </a:r>
            <a:r>
              <a:rPr lang="en-US" sz="1100" dirty="0" err="1">
                <a:latin typeface="Arial Narrow" pitchFamily="34" charset="0"/>
              </a:rPr>
              <a:t>etal</a:t>
            </a:r>
            <a:r>
              <a:rPr lang="en-US" sz="1100" dirty="0">
                <a:latin typeface="Arial Narrow" pitchFamily="34" charset="0"/>
              </a:rPr>
              <a:t>, “0.13-</a:t>
            </a:r>
            <a:r>
              <a:rPr lang="en-US" sz="1100" dirty="0">
                <a:latin typeface="Symbol" pitchFamily="18" charset="2"/>
              </a:rPr>
              <a:t>m</a:t>
            </a:r>
            <a:r>
              <a:rPr lang="en-US" sz="1100" dirty="0">
                <a:latin typeface="Arial Narrow" pitchFamily="34" charset="0"/>
              </a:rPr>
              <a:t>m CMOS phase shifters for X-, </a:t>
            </a:r>
          </a:p>
          <a:p>
            <a:r>
              <a:rPr lang="en-US" sz="1100" dirty="0">
                <a:latin typeface="Arial Narrow" pitchFamily="34" charset="0"/>
              </a:rPr>
              <a:t>Ku-, and K-Band Phased Arrays”, IEEE JSSC, Nov. 2007</a:t>
            </a:r>
          </a:p>
        </p:txBody>
      </p:sp>
      <p:sp>
        <p:nvSpPr>
          <p:cNvPr id="50" name="Rounded Rectangle 49"/>
          <p:cNvSpPr/>
          <p:nvPr/>
        </p:nvSpPr>
        <p:spPr>
          <a:xfrm>
            <a:off x="4321698" y="1967648"/>
            <a:ext cx="196385" cy="27003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51" name="Rounded Rectangle 50"/>
          <p:cNvSpPr/>
          <p:nvPr/>
        </p:nvSpPr>
        <p:spPr>
          <a:xfrm>
            <a:off x="4333244" y="2904776"/>
            <a:ext cx="196385" cy="27003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52" name="TextBox 51"/>
          <p:cNvSpPr txBox="1"/>
          <p:nvPr/>
        </p:nvSpPr>
        <p:spPr>
          <a:xfrm>
            <a:off x="2604334" y="2134451"/>
            <a:ext cx="458233" cy="317394"/>
          </a:xfrm>
          <a:prstGeom prst="rect">
            <a:avLst/>
          </a:prstGeom>
          <a:noFill/>
        </p:spPr>
        <p:txBody>
          <a:bodyPr wrap="square" lIns="84216" tIns="42108" rIns="84216" bIns="42108" rtlCol="0">
            <a:spAutoFit/>
          </a:bodyPr>
          <a:lstStyle/>
          <a:p>
            <a:r>
              <a:rPr lang="en-US" sz="1500" dirty="0">
                <a:latin typeface="Arial Narrow" pitchFamily="34" charset="0"/>
              </a:rPr>
              <a:t>=V</a:t>
            </a:r>
            <a:r>
              <a:rPr lang="en-US" sz="1500" baseline="-25000" dirty="0">
                <a:latin typeface="Arial Narrow" pitchFamily="34" charset="0"/>
              </a:rPr>
              <a:t>in</a:t>
            </a:r>
          </a:p>
        </p:txBody>
      </p:sp>
      <p:sp>
        <p:nvSpPr>
          <p:cNvPr id="53" name="TextBox 52"/>
          <p:cNvSpPr txBox="1"/>
          <p:nvPr/>
        </p:nvSpPr>
        <p:spPr>
          <a:xfrm>
            <a:off x="1691680" y="2956448"/>
            <a:ext cx="1178313" cy="432811"/>
          </a:xfrm>
          <a:prstGeom prst="rect">
            <a:avLst/>
          </a:prstGeom>
          <a:solidFill>
            <a:schemeClr val="tx1"/>
          </a:solidFill>
        </p:spPr>
        <p:txBody>
          <a:bodyPr wrap="square" lIns="84216" tIns="42108" rIns="84216" bIns="42108" rtlCol="0">
            <a:spAutoFit/>
          </a:bodyPr>
          <a:lstStyle/>
          <a:p>
            <a:r>
              <a:rPr lang="en-US" sz="1100" dirty="0" err="1">
                <a:latin typeface="Arial Narrow" pitchFamily="34" charset="0"/>
              </a:rPr>
              <a:t>Phasor</a:t>
            </a:r>
            <a:r>
              <a:rPr lang="en-US" sz="1100" dirty="0">
                <a:latin typeface="Arial Narrow" pitchFamily="34" charset="0"/>
              </a:rPr>
              <a:t> diagram </a:t>
            </a:r>
          </a:p>
          <a:p>
            <a:r>
              <a:rPr lang="en-US" sz="1100" dirty="0">
                <a:latin typeface="Arial Narrow" pitchFamily="34" charset="0"/>
              </a:rPr>
              <a:t>@ resonance, Q=1</a:t>
            </a:r>
          </a:p>
        </p:txBody>
      </p:sp>
      <p:sp>
        <p:nvSpPr>
          <p:cNvPr id="35" name="TextBox 34"/>
          <p:cNvSpPr txBox="1"/>
          <p:nvPr/>
        </p:nvSpPr>
        <p:spPr>
          <a:xfrm>
            <a:off x="914400" y="6400800"/>
            <a:ext cx="1752600" cy="430887"/>
          </a:xfrm>
          <a:prstGeom prst="rect">
            <a:avLst/>
          </a:prstGeom>
          <a:noFill/>
        </p:spPr>
        <p:txBody>
          <a:bodyPr wrap="square" rtlCol="0">
            <a:spAutoFit/>
          </a:bodyPr>
          <a:lstStyle/>
          <a:p>
            <a:r>
              <a:rPr lang="en-US" sz="2200" b="1" dirty="0" smtClean="0">
                <a:solidFill>
                  <a:srgbClr val="6C0000"/>
                </a:solidFill>
              </a:rPr>
              <a:t>/RF Group</a:t>
            </a:r>
            <a:endParaRPr lang="en-US" sz="2200" b="1" dirty="0">
              <a:solidFill>
                <a:srgbClr val="6C0000"/>
              </a:solidFill>
            </a:endParaRPr>
          </a:p>
        </p:txBody>
      </p:sp>
      <p:sp>
        <p:nvSpPr>
          <p:cNvPr id="36" name="Rectangle 35"/>
          <p:cNvSpPr/>
          <p:nvPr/>
        </p:nvSpPr>
        <p:spPr>
          <a:xfrm>
            <a:off x="304800" y="0"/>
            <a:ext cx="8839200" cy="498663"/>
          </a:xfrm>
          <a:prstGeom prst="rect">
            <a:avLst/>
          </a:prstGeom>
        </p:spPr>
        <p:txBody>
          <a:bodyPr wrap="square">
            <a:spAutoFit/>
          </a:bodyPr>
          <a:lstStyle/>
          <a:p>
            <a:pPr algn="ctr">
              <a:lnSpc>
                <a:spcPct val="150000"/>
              </a:lnSpc>
            </a:pPr>
            <a:r>
              <a:rPr lang="en-US" sz="2000" b="1" dirty="0" smtClean="0">
                <a:solidFill>
                  <a:schemeClr val="bg1"/>
                </a:solidFill>
              </a:rPr>
              <a:t>Vector-Summing Phase Shifter </a:t>
            </a:r>
            <a:r>
              <a:rPr lang="en-US" sz="2000" b="1" dirty="0" smtClean="0">
                <a:solidFill>
                  <a:srgbClr val="6C0000"/>
                </a:solidFill>
              </a:rPr>
              <a:t>(</a:t>
            </a:r>
            <a:r>
              <a:rPr lang="en-US" sz="2000" b="1" dirty="0">
                <a:solidFill>
                  <a:srgbClr val="6C0000"/>
                </a:solidFill>
              </a:rPr>
              <a:t>Quadrature all-pass </a:t>
            </a:r>
            <a:r>
              <a:rPr lang="en-US" sz="2000" b="1" dirty="0" smtClean="0">
                <a:solidFill>
                  <a:srgbClr val="6C0000"/>
                </a:solidFill>
              </a:rPr>
              <a:t>filters) </a:t>
            </a:r>
            <a:endParaRPr lang="en-US" sz="2000" b="1" dirty="0">
              <a:solidFill>
                <a:srgbClr val="6C0000"/>
              </a:solidFill>
            </a:endParaRPr>
          </a:p>
        </p:txBody>
      </p:sp>
      <p:sp>
        <p:nvSpPr>
          <p:cNvPr id="2" name="Slide Number Placeholder 1"/>
          <p:cNvSpPr>
            <a:spLocks noGrp="1"/>
          </p:cNvSpPr>
          <p:nvPr>
            <p:ph type="sldNum" sz="quarter" idx="12"/>
          </p:nvPr>
        </p:nvSpPr>
        <p:spPr/>
        <p:txBody>
          <a:bodyPr/>
          <a:lstStyle/>
          <a:p>
            <a:fld id="{F6B0E1E6-BBDF-4CD7-A72C-4AECEAC288E1}" type="slidenum">
              <a:rPr lang="en-US" smtClean="0"/>
              <a:t>10</a:t>
            </a:fld>
            <a:endParaRPr lang="en-US"/>
          </a:p>
        </p:txBody>
      </p:sp>
    </p:spTree>
    <p:extLst>
      <p:ext uri="{BB962C8B-B14F-4D97-AF65-F5344CB8AC3E}">
        <p14:creationId xmlns:p14="http://schemas.microsoft.com/office/powerpoint/2010/main" val="42576904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a:xfrm>
            <a:off x="2500313" y="4846658"/>
            <a:ext cx="2356625" cy="1350150"/>
          </a:xfrm>
          <a:prstGeom prst="roundRect">
            <a:avLst/>
          </a:prstGeom>
          <a:solidFill>
            <a:srgbClr val="FFEED5"/>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graphicFrame>
        <p:nvGraphicFramePr>
          <p:cNvPr id="246787" name="Object 3"/>
          <p:cNvGraphicFramePr>
            <a:graphicFrameLocks noChangeAspect="1"/>
          </p:cNvGraphicFramePr>
          <p:nvPr/>
        </p:nvGraphicFramePr>
        <p:xfrm>
          <a:off x="251118" y="1269507"/>
          <a:ext cx="8565285" cy="4146352"/>
        </p:xfrm>
        <a:graphic>
          <a:graphicData uri="http://schemas.openxmlformats.org/presentationml/2006/ole">
            <mc:AlternateContent xmlns:mc="http://schemas.openxmlformats.org/markup-compatibility/2006">
              <mc:Choice xmlns:v="urn:schemas-microsoft-com:vml" Requires="v">
                <p:oleObj spid="_x0000_s53375" name="Visio" r:id="rId4" imgW="6659020" imgH="3104388" progId="Visio.Drawing.11">
                  <p:embed/>
                </p:oleObj>
              </mc:Choice>
              <mc:Fallback>
                <p:oleObj name="Visio" r:id="rId4" imgW="6659020" imgH="3104388"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118" y="1269507"/>
                        <a:ext cx="8565285" cy="4146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6788" name="Object 4"/>
          <p:cNvGraphicFramePr>
            <a:graphicFrameLocks noChangeAspect="1"/>
          </p:cNvGraphicFramePr>
          <p:nvPr/>
        </p:nvGraphicFramePr>
        <p:xfrm>
          <a:off x="5684699" y="2891732"/>
          <a:ext cx="3338079" cy="2765227"/>
        </p:xfrm>
        <a:graphic>
          <a:graphicData uri="http://schemas.openxmlformats.org/presentationml/2006/ole">
            <mc:AlternateContent xmlns:mc="http://schemas.openxmlformats.org/markup-compatibility/2006">
              <mc:Choice xmlns:v="urn:schemas-microsoft-com:vml" Requires="v">
                <p:oleObj spid="_x0000_s53376" name="Visio" r:id="rId6" imgW="3374182" imgH="2701959" progId="Visio.Drawing.11">
                  <p:embed/>
                </p:oleObj>
              </mc:Choice>
              <mc:Fallback>
                <p:oleObj name="Visio" r:id="rId6" imgW="3374182" imgH="2701959"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84699" y="2891732"/>
                        <a:ext cx="3338079" cy="2765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6821" name="Text Box 37"/>
          <p:cNvSpPr txBox="1">
            <a:spLocks noChangeArrowheads="1"/>
          </p:cNvSpPr>
          <p:nvPr/>
        </p:nvSpPr>
        <p:spPr bwMode="auto">
          <a:xfrm>
            <a:off x="2608231" y="5158117"/>
            <a:ext cx="2684318" cy="1038691"/>
          </a:xfrm>
          <a:prstGeom prst="rect">
            <a:avLst/>
          </a:prstGeom>
          <a:noFill/>
          <a:ln w="19050">
            <a:noFill/>
            <a:miter lim="800000"/>
            <a:headEnd/>
            <a:tailEnd/>
          </a:ln>
          <a:effectLst/>
        </p:spPr>
        <p:txBody>
          <a:bodyPr lIns="84162" tIns="42081" rIns="84162" bIns="42081">
            <a:spAutoFit/>
          </a:bodyPr>
          <a:lstStyle/>
          <a:p>
            <a:pPr algn="l">
              <a:spcBef>
                <a:spcPct val="50000"/>
              </a:spcBef>
            </a:pPr>
            <a:r>
              <a:rPr lang="en-US" sz="1300" dirty="0">
                <a:latin typeface="Arial Narrow" pitchFamily="34" charset="0"/>
                <a:sym typeface="Symbol" pitchFamily="18" charset="2"/>
              </a:rPr>
              <a:t> </a:t>
            </a:r>
            <a:r>
              <a:rPr lang="en-US" sz="1500" dirty="0">
                <a:latin typeface="Arial Narrow" pitchFamily="34" charset="0"/>
                <a:sym typeface="Symbol" pitchFamily="18" charset="2"/>
              </a:rPr>
              <a:t> </a:t>
            </a:r>
            <a:r>
              <a:rPr lang="en-US" sz="1500" dirty="0">
                <a:latin typeface="Arial Narrow" pitchFamily="34" charset="0"/>
              </a:rPr>
              <a:t>0.18-</a:t>
            </a:r>
            <a:r>
              <a:rPr lang="en-US" sz="1500" dirty="0">
                <a:latin typeface="Symbol" pitchFamily="18" charset="2"/>
              </a:rPr>
              <a:t>m</a:t>
            </a:r>
            <a:r>
              <a:rPr lang="en-US" sz="1500" dirty="0">
                <a:latin typeface="Arial Narrow" pitchFamily="34" charset="0"/>
              </a:rPr>
              <a:t>m CMOS                              </a:t>
            </a:r>
            <a:r>
              <a:rPr lang="en-US" sz="1300" dirty="0">
                <a:latin typeface="Arial Narrow" pitchFamily="34" charset="0"/>
                <a:sym typeface="Symbol" pitchFamily="18" charset="2"/>
              </a:rPr>
              <a:t></a:t>
            </a:r>
            <a:r>
              <a:rPr lang="en-US" sz="1500" dirty="0">
                <a:latin typeface="Arial Narrow" pitchFamily="34" charset="0"/>
                <a:sym typeface="Symbol" pitchFamily="18" charset="2"/>
              </a:rPr>
              <a:t>  </a:t>
            </a:r>
            <a:r>
              <a:rPr lang="en-US" sz="1500" dirty="0">
                <a:latin typeface="Arial Narrow" pitchFamily="34" charset="0"/>
              </a:rPr>
              <a:t>Gain = 0 dB @12 GHz                                </a:t>
            </a:r>
            <a:r>
              <a:rPr lang="en-US" sz="1300" dirty="0">
                <a:latin typeface="Arial Narrow" pitchFamily="34" charset="0"/>
                <a:sym typeface="Symbol" pitchFamily="18" charset="2"/>
              </a:rPr>
              <a:t></a:t>
            </a:r>
            <a:r>
              <a:rPr lang="en-US" sz="1500" dirty="0">
                <a:latin typeface="Arial Narrow" pitchFamily="34" charset="0"/>
              </a:rPr>
              <a:t>  IIP3 = 15 </a:t>
            </a:r>
            <a:r>
              <a:rPr lang="en-US" sz="1500" dirty="0" err="1">
                <a:latin typeface="Arial Narrow" pitchFamily="34" charset="0"/>
              </a:rPr>
              <a:t>dBm</a:t>
            </a:r>
            <a:r>
              <a:rPr lang="en-US" sz="1500" dirty="0">
                <a:latin typeface="Arial Narrow" pitchFamily="34" charset="0"/>
              </a:rPr>
              <a:t> @12 GHz                          </a:t>
            </a:r>
            <a:r>
              <a:rPr lang="en-US" sz="1300" dirty="0">
                <a:latin typeface="Arial Narrow" pitchFamily="34" charset="0"/>
                <a:sym typeface="Symbol" pitchFamily="18" charset="2"/>
              </a:rPr>
              <a:t></a:t>
            </a:r>
            <a:r>
              <a:rPr lang="en-US" sz="1500" dirty="0">
                <a:latin typeface="Arial Narrow" pitchFamily="34" charset="0"/>
                <a:sym typeface="Symbol" pitchFamily="18" charset="2"/>
              </a:rPr>
              <a:t>  </a:t>
            </a:r>
            <a:r>
              <a:rPr lang="en-US" sz="1500" dirty="0">
                <a:latin typeface="Arial Narrow" pitchFamily="34" charset="0"/>
              </a:rPr>
              <a:t>I</a:t>
            </a:r>
            <a:r>
              <a:rPr lang="en-US" sz="1500" baseline="-25000" dirty="0">
                <a:latin typeface="Arial Narrow" pitchFamily="34" charset="0"/>
              </a:rPr>
              <a:t>I</a:t>
            </a:r>
            <a:r>
              <a:rPr lang="en-US" sz="1500" dirty="0">
                <a:latin typeface="Arial Narrow" pitchFamily="34" charset="0"/>
              </a:rPr>
              <a:t>+I</a:t>
            </a:r>
            <a:r>
              <a:rPr lang="en-US" sz="1500" baseline="-25000" dirty="0">
                <a:latin typeface="Arial Narrow" pitchFamily="34" charset="0"/>
              </a:rPr>
              <a:t>Q</a:t>
            </a:r>
            <a:r>
              <a:rPr lang="en-US" sz="1500" dirty="0">
                <a:latin typeface="Arial Narrow" pitchFamily="34" charset="0"/>
              </a:rPr>
              <a:t>=2.5 </a:t>
            </a:r>
            <a:r>
              <a:rPr lang="en-US" sz="1500" dirty="0" err="1">
                <a:latin typeface="Arial Narrow" pitchFamily="34" charset="0"/>
              </a:rPr>
              <a:t>mA</a:t>
            </a:r>
            <a:r>
              <a:rPr lang="en-US" sz="1500" dirty="0">
                <a:latin typeface="Arial Narrow" pitchFamily="34" charset="0"/>
              </a:rPr>
              <a:t>, </a:t>
            </a:r>
            <a:r>
              <a:rPr lang="en-US" sz="1500" dirty="0" err="1">
                <a:latin typeface="Arial Narrow" pitchFamily="34" charset="0"/>
              </a:rPr>
              <a:t>Vdd</a:t>
            </a:r>
            <a:r>
              <a:rPr lang="en-US" sz="1500" dirty="0">
                <a:latin typeface="Arial Narrow" pitchFamily="34" charset="0"/>
              </a:rPr>
              <a:t>=3.3 V</a:t>
            </a:r>
          </a:p>
        </p:txBody>
      </p:sp>
      <p:sp>
        <p:nvSpPr>
          <p:cNvPr id="246823" name="Text Box 39"/>
          <p:cNvSpPr txBox="1">
            <a:spLocks noChangeArrowheads="1"/>
          </p:cNvSpPr>
          <p:nvPr/>
        </p:nvSpPr>
        <p:spPr bwMode="auto">
          <a:xfrm>
            <a:off x="2346298" y="4846661"/>
            <a:ext cx="2684020" cy="346193"/>
          </a:xfrm>
          <a:prstGeom prst="rect">
            <a:avLst/>
          </a:prstGeom>
          <a:noFill/>
          <a:ln w="19050">
            <a:noFill/>
            <a:miter lim="800000"/>
            <a:headEnd/>
            <a:tailEnd/>
          </a:ln>
          <a:effectLst/>
        </p:spPr>
        <p:txBody>
          <a:bodyPr wrap="square" lIns="84162" tIns="42081" rIns="84162" bIns="42081">
            <a:spAutoFit/>
          </a:bodyPr>
          <a:lstStyle/>
          <a:p>
            <a:pPr algn="ctr">
              <a:spcBef>
                <a:spcPct val="50000"/>
              </a:spcBef>
            </a:pPr>
            <a:r>
              <a:rPr lang="en-US" sz="1700" u="sng" cap="small" dirty="0" err="1">
                <a:latin typeface="Arial Narrow" pitchFamily="34" charset="0"/>
                <a:sym typeface="Wingdings" pitchFamily="2" charset="2"/>
              </a:rPr>
              <a:t>Sim</a:t>
            </a:r>
            <a:r>
              <a:rPr lang="en-US" sz="1700" u="sng" cap="small" dirty="0">
                <a:latin typeface="Arial Narrow" pitchFamily="34" charset="0"/>
                <a:sym typeface="Wingdings" pitchFamily="2" charset="2"/>
              </a:rPr>
              <a:t>. results @ x-band</a:t>
            </a:r>
            <a:endParaRPr lang="en-US" sz="1700" u="sng" cap="small" dirty="0">
              <a:latin typeface="Arial Narrow" pitchFamily="34" charset="0"/>
            </a:endParaRPr>
          </a:p>
        </p:txBody>
      </p:sp>
      <p:sp>
        <p:nvSpPr>
          <p:cNvPr id="21" name="Footer Placeholder 1"/>
          <p:cNvSpPr txBox="1">
            <a:spLocks/>
          </p:cNvSpPr>
          <p:nvPr/>
        </p:nvSpPr>
        <p:spPr>
          <a:xfrm>
            <a:off x="6128384" y="6466840"/>
            <a:ext cx="2895023" cy="254241"/>
          </a:xfrm>
          <a:prstGeom prst="rect">
            <a:avLst/>
          </a:prstGeom>
        </p:spPr>
        <p:txBody>
          <a:bodyPr vert="horz" lIns="84190" tIns="42096" rIns="84190" bIns="42096" rtlCol="0" anchor="ctr"/>
          <a:lstStyle/>
          <a:p>
            <a:pPr algn="r" defTabSz="841907"/>
            <a:endParaRPr lang="en-US" sz="1300" cap="small" dirty="0">
              <a:latin typeface="Arial Narrow" pitchFamily="34" charset="0"/>
            </a:endParaRPr>
          </a:p>
        </p:txBody>
      </p:sp>
      <p:sp>
        <p:nvSpPr>
          <p:cNvPr id="23" name="Rounded Rectangle 22"/>
          <p:cNvSpPr/>
          <p:nvPr/>
        </p:nvSpPr>
        <p:spPr>
          <a:xfrm>
            <a:off x="4375615" y="1201253"/>
            <a:ext cx="1767469" cy="1350150"/>
          </a:xfrm>
          <a:prstGeom prst="roundRect">
            <a:avLst/>
          </a:prstGeom>
          <a:solidFill>
            <a:srgbClr val="FFEED5"/>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graphicFrame>
        <p:nvGraphicFramePr>
          <p:cNvPr id="753668" name="Object 4"/>
          <p:cNvGraphicFramePr>
            <a:graphicFrameLocks noChangeAspect="1"/>
          </p:cNvGraphicFramePr>
          <p:nvPr/>
        </p:nvGraphicFramePr>
        <p:xfrm>
          <a:off x="4442782" y="1761454"/>
          <a:ext cx="1613477" cy="648891"/>
        </p:xfrm>
        <a:graphic>
          <a:graphicData uri="http://schemas.openxmlformats.org/presentationml/2006/ole">
            <mc:AlternateContent xmlns:mc="http://schemas.openxmlformats.org/markup-compatibility/2006">
              <mc:Choice xmlns:v="urn:schemas-microsoft-com:vml" Requires="v">
                <p:oleObj spid="_x0000_s53377" name="Equation" r:id="rId8" imgW="1130040" imgH="482400" progId="Equation.3">
                  <p:embed/>
                </p:oleObj>
              </mc:Choice>
              <mc:Fallback>
                <p:oleObj name="Equation" r:id="rId8" imgW="1130040" imgH="4824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42782" y="1761454"/>
                        <a:ext cx="1613477" cy="64889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53669" name="Object 5"/>
          <p:cNvGraphicFramePr>
            <a:graphicFrameLocks noChangeAspect="1"/>
          </p:cNvGraphicFramePr>
          <p:nvPr/>
        </p:nvGraphicFramePr>
        <p:xfrm>
          <a:off x="4478861" y="1345759"/>
          <a:ext cx="1431636" cy="352722"/>
        </p:xfrm>
        <a:graphic>
          <a:graphicData uri="http://schemas.openxmlformats.org/presentationml/2006/ole">
            <mc:AlternateContent xmlns:mc="http://schemas.openxmlformats.org/markup-compatibility/2006">
              <mc:Choice xmlns:v="urn:schemas-microsoft-com:vml" Requires="v">
                <p:oleObj spid="_x0000_s53378" name="Equation" r:id="rId10" imgW="1015920" imgH="266400" progId="Equation.3">
                  <p:embed/>
                </p:oleObj>
              </mc:Choice>
              <mc:Fallback>
                <p:oleObj name="Equation" r:id="rId10" imgW="1015920" imgH="2664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78861" y="1345759"/>
                        <a:ext cx="1431636" cy="35272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Rounded Rectangle 27"/>
          <p:cNvSpPr/>
          <p:nvPr/>
        </p:nvSpPr>
        <p:spPr>
          <a:xfrm>
            <a:off x="6198218" y="1177440"/>
            <a:ext cx="2749396" cy="1620180"/>
          </a:xfrm>
          <a:prstGeom prst="roundRect">
            <a:avLst/>
          </a:prstGeom>
          <a:solidFill>
            <a:srgbClr val="FFEED5"/>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24" name="TextBox 23"/>
          <p:cNvSpPr txBox="1"/>
          <p:nvPr/>
        </p:nvSpPr>
        <p:spPr>
          <a:xfrm>
            <a:off x="6198218" y="1336268"/>
            <a:ext cx="2945782" cy="1384995"/>
          </a:xfrm>
          <a:prstGeom prst="rect">
            <a:avLst/>
          </a:prstGeom>
          <a:noFill/>
        </p:spPr>
        <p:txBody>
          <a:bodyPr wrap="square" lIns="84216" tIns="42108" rIns="84216" bIns="42108" rtlCol="0">
            <a:spAutoFit/>
          </a:bodyPr>
          <a:lstStyle/>
          <a:p>
            <a:pPr algn="l">
              <a:buFont typeface="Arial" pitchFamily="34" charset="0"/>
              <a:buChar char="•"/>
            </a:pPr>
            <a:r>
              <a:rPr lang="en-US" sz="1700" dirty="0">
                <a:latin typeface="Arial Narrow" pitchFamily="34" charset="0"/>
              </a:rPr>
              <a:t> 2 Gilbert-cells            I/Q VGA</a:t>
            </a:r>
          </a:p>
          <a:p>
            <a:pPr algn="l">
              <a:buFont typeface="Arial" pitchFamily="34" charset="0"/>
              <a:buChar char="•"/>
            </a:pPr>
            <a:r>
              <a:rPr lang="en-US" sz="1700" dirty="0">
                <a:latin typeface="Arial Narrow" pitchFamily="34" charset="0"/>
              </a:rPr>
              <a:t> Active inductor         save area</a:t>
            </a:r>
          </a:p>
          <a:p>
            <a:pPr algn="l">
              <a:buFont typeface="Arial" pitchFamily="34" charset="0"/>
              <a:buChar char="•"/>
            </a:pPr>
            <a:r>
              <a:rPr lang="en-US" sz="1700" dirty="0">
                <a:latin typeface="Arial Narrow" pitchFamily="34" charset="0"/>
              </a:rPr>
              <a:t> Keep </a:t>
            </a:r>
            <a:r>
              <a:rPr lang="en-US" sz="1700" dirty="0">
                <a:solidFill>
                  <a:srgbClr val="FF0000"/>
                </a:solidFill>
                <a:latin typeface="Arial Narrow" pitchFamily="34" charset="0"/>
              </a:rPr>
              <a:t>I</a:t>
            </a:r>
            <a:r>
              <a:rPr lang="en-US" sz="1700" baseline="-25000" dirty="0">
                <a:solidFill>
                  <a:srgbClr val="FF0000"/>
                </a:solidFill>
                <a:latin typeface="Arial Narrow" pitchFamily="34" charset="0"/>
              </a:rPr>
              <a:t>Q</a:t>
            </a:r>
            <a:r>
              <a:rPr lang="en-US" sz="1700" dirty="0">
                <a:solidFill>
                  <a:srgbClr val="FF0000"/>
                </a:solidFill>
                <a:latin typeface="Arial Narrow" pitchFamily="34" charset="0"/>
              </a:rPr>
              <a:t>+I</a:t>
            </a:r>
            <a:r>
              <a:rPr lang="en-US" sz="1700" baseline="-25000" dirty="0">
                <a:solidFill>
                  <a:srgbClr val="FF0000"/>
                </a:solidFill>
                <a:latin typeface="Arial Narrow" pitchFamily="34" charset="0"/>
              </a:rPr>
              <a:t>I</a:t>
            </a:r>
            <a:r>
              <a:rPr lang="en-US" sz="1700" dirty="0">
                <a:solidFill>
                  <a:srgbClr val="FF0000"/>
                </a:solidFill>
                <a:latin typeface="Arial Narrow" pitchFamily="34" charset="0"/>
              </a:rPr>
              <a:t>=constant </a:t>
            </a:r>
          </a:p>
          <a:p>
            <a:pPr algn="l"/>
            <a:r>
              <a:rPr lang="en-US" sz="1700" dirty="0">
                <a:latin typeface="Arial Narrow" pitchFamily="34" charset="0"/>
              </a:rPr>
              <a:t>           constant gain </a:t>
            </a:r>
          </a:p>
          <a:p>
            <a:pPr algn="l"/>
            <a:r>
              <a:rPr lang="en-US" sz="1700" dirty="0">
                <a:latin typeface="Arial Narrow" pitchFamily="34" charset="0"/>
              </a:rPr>
              <a:t>           versus phase change </a:t>
            </a:r>
          </a:p>
        </p:txBody>
      </p:sp>
      <p:sp>
        <p:nvSpPr>
          <p:cNvPr id="25" name="AutoShape 30"/>
          <p:cNvSpPr>
            <a:spLocks noChangeArrowheads="1"/>
          </p:cNvSpPr>
          <p:nvPr/>
        </p:nvSpPr>
        <p:spPr bwMode="auto">
          <a:xfrm>
            <a:off x="7667468" y="1403472"/>
            <a:ext cx="329045" cy="20389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C0000"/>
          </a:solidFill>
          <a:ln w="9525">
            <a:solidFill>
              <a:schemeClr val="tx1"/>
            </a:solidFill>
            <a:miter lim="800000"/>
            <a:headEnd/>
            <a:tailEnd/>
          </a:ln>
          <a:effectLst/>
        </p:spPr>
        <p:txBody>
          <a:bodyPr wrap="none" lIns="84216" tIns="42108" rIns="84216" bIns="42108" anchor="ctr"/>
          <a:lstStyle/>
          <a:p>
            <a:pPr algn="l"/>
            <a:r>
              <a:rPr lang="en-US" dirty="0" smtClean="0"/>
              <a:t>          </a:t>
            </a:r>
            <a:endParaRPr lang="en-US" dirty="0"/>
          </a:p>
        </p:txBody>
      </p:sp>
      <p:sp>
        <p:nvSpPr>
          <p:cNvPr id="26" name="AutoShape 32"/>
          <p:cNvSpPr>
            <a:spLocks noChangeArrowheads="1"/>
          </p:cNvSpPr>
          <p:nvPr/>
        </p:nvSpPr>
        <p:spPr bwMode="auto">
          <a:xfrm>
            <a:off x="7663138" y="1685711"/>
            <a:ext cx="329045" cy="20389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C0000"/>
          </a:solidFill>
          <a:ln w="9525">
            <a:solidFill>
              <a:schemeClr val="tx1"/>
            </a:solidFill>
            <a:miter lim="800000"/>
            <a:headEnd/>
            <a:tailEnd/>
          </a:ln>
          <a:effectLst/>
        </p:spPr>
        <p:txBody>
          <a:bodyPr wrap="none" lIns="84216" tIns="42108" rIns="84216" bIns="42108" anchor="ctr"/>
          <a:lstStyle/>
          <a:p>
            <a:pPr algn="l"/>
            <a:r>
              <a:rPr lang="en-US" dirty="0" smtClean="0"/>
              <a:t> </a:t>
            </a:r>
            <a:endParaRPr lang="en-US" dirty="0"/>
          </a:p>
        </p:txBody>
      </p:sp>
      <p:sp>
        <p:nvSpPr>
          <p:cNvPr id="27" name="AutoShape 34"/>
          <p:cNvSpPr>
            <a:spLocks noChangeArrowheads="1"/>
          </p:cNvSpPr>
          <p:nvPr/>
        </p:nvSpPr>
        <p:spPr bwMode="auto">
          <a:xfrm>
            <a:off x="6404413" y="2182076"/>
            <a:ext cx="329045" cy="20389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C0000"/>
          </a:solidFill>
          <a:ln w="9525">
            <a:solidFill>
              <a:schemeClr val="tx1"/>
            </a:solidFill>
            <a:miter lim="800000"/>
            <a:headEnd/>
            <a:tailEnd/>
          </a:ln>
          <a:effectLst/>
        </p:spPr>
        <p:txBody>
          <a:bodyPr wrap="none" lIns="84216" tIns="42108" rIns="84216" bIns="42108" anchor="ctr"/>
          <a:lstStyle/>
          <a:p>
            <a:pPr algn="l"/>
            <a:endParaRPr lang="en-US"/>
          </a:p>
        </p:txBody>
      </p:sp>
      <p:graphicFrame>
        <p:nvGraphicFramePr>
          <p:cNvPr id="753671" name="Object 7"/>
          <p:cNvGraphicFramePr>
            <a:graphicFrameLocks noChangeAspect="1"/>
          </p:cNvGraphicFramePr>
          <p:nvPr/>
        </p:nvGraphicFramePr>
        <p:xfrm>
          <a:off x="339148" y="3768328"/>
          <a:ext cx="1418647" cy="1506141"/>
        </p:xfrm>
        <a:graphic>
          <a:graphicData uri="http://schemas.openxmlformats.org/presentationml/2006/ole">
            <mc:AlternateContent xmlns:mc="http://schemas.openxmlformats.org/markup-compatibility/2006">
              <mc:Choice xmlns:v="urn:schemas-microsoft-com:vml" Requires="v">
                <p:oleObj spid="_x0000_s53379" name="Visio" r:id="rId12" imgW="976248" imgH="1006983" progId="Visio.Drawing.11">
                  <p:embed/>
                </p:oleObj>
              </mc:Choice>
              <mc:Fallback>
                <p:oleObj name="Visio" r:id="rId12" imgW="976248" imgH="1006983"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39148" y="3768328"/>
                        <a:ext cx="1418647" cy="1506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 name="TextBox 19"/>
          <p:cNvSpPr txBox="1"/>
          <p:nvPr/>
        </p:nvSpPr>
        <p:spPr>
          <a:xfrm rot="18937681">
            <a:off x="1206277" y="3778525"/>
            <a:ext cx="785542" cy="317394"/>
          </a:xfrm>
          <a:prstGeom prst="rect">
            <a:avLst/>
          </a:prstGeom>
          <a:noFill/>
        </p:spPr>
        <p:txBody>
          <a:bodyPr wrap="square" lIns="84216" tIns="42108" rIns="84216" bIns="42108" rtlCol="0">
            <a:spAutoFit/>
          </a:bodyPr>
          <a:lstStyle/>
          <a:p>
            <a:pPr algn="l"/>
            <a:r>
              <a:rPr lang="en-US" sz="1500" dirty="0">
                <a:solidFill>
                  <a:srgbClr val="FF00FF"/>
                </a:solidFill>
                <a:latin typeface="Arial Narrow" pitchFamily="34" charset="0"/>
              </a:rPr>
              <a:t>Output+</a:t>
            </a:r>
          </a:p>
        </p:txBody>
      </p:sp>
      <p:sp>
        <p:nvSpPr>
          <p:cNvPr id="30" name="TextBox 29"/>
          <p:cNvSpPr txBox="1"/>
          <p:nvPr/>
        </p:nvSpPr>
        <p:spPr>
          <a:xfrm rot="18937681">
            <a:off x="90830" y="4893874"/>
            <a:ext cx="785542" cy="317394"/>
          </a:xfrm>
          <a:prstGeom prst="rect">
            <a:avLst/>
          </a:prstGeom>
          <a:noFill/>
        </p:spPr>
        <p:txBody>
          <a:bodyPr wrap="square" lIns="84216" tIns="42108" rIns="84216" bIns="42108" rtlCol="0">
            <a:spAutoFit/>
          </a:bodyPr>
          <a:lstStyle/>
          <a:p>
            <a:pPr algn="l"/>
            <a:r>
              <a:rPr lang="en-US" sz="1500" dirty="0">
                <a:solidFill>
                  <a:srgbClr val="FF00FF"/>
                </a:solidFill>
                <a:latin typeface="Arial Narrow" pitchFamily="34" charset="0"/>
              </a:rPr>
              <a:t>Output-</a:t>
            </a:r>
          </a:p>
        </p:txBody>
      </p:sp>
      <p:sp>
        <p:nvSpPr>
          <p:cNvPr id="31" name="TextBox 30"/>
          <p:cNvSpPr txBox="1"/>
          <p:nvPr/>
        </p:nvSpPr>
        <p:spPr>
          <a:xfrm>
            <a:off x="3351000" y="1876328"/>
            <a:ext cx="785542" cy="317394"/>
          </a:xfrm>
          <a:prstGeom prst="rect">
            <a:avLst/>
          </a:prstGeom>
          <a:noFill/>
        </p:spPr>
        <p:txBody>
          <a:bodyPr wrap="square" lIns="84216" tIns="42108" rIns="84216" bIns="42108" rtlCol="0">
            <a:spAutoFit/>
          </a:bodyPr>
          <a:lstStyle/>
          <a:p>
            <a:pPr algn="l"/>
            <a:r>
              <a:rPr lang="en-US" sz="1500" dirty="0">
                <a:solidFill>
                  <a:srgbClr val="FF00FF"/>
                </a:solidFill>
                <a:latin typeface="Arial Narrow" pitchFamily="34" charset="0"/>
              </a:rPr>
              <a:t>Output+</a:t>
            </a:r>
          </a:p>
        </p:txBody>
      </p:sp>
      <p:sp>
        <p:nvSpPr>
          <p:cNvPr id="32" name="TextBox 31"/>
          <p:cNvSpPr txBox="1"/>
          <p:nvPr/>
        </p:nvSpPr>
        <p:spPr>
          <a:xfrm>
            <a:off x="2007602" y="1706083"/>
            <a:ext cx="785542" cy="317394"/>
          </a:xfrm>
          <a:prstGeom prst="rect">
            <a:avLst/>
          </a:prstGeom>
          <a:noFill/>
        </p:spPr>
        <p:txBody>
          <a:bodyPr wrap="square" lIns="84216" tIns="42108" rIns="84216" bIns="42108" rtlCol="0">
            <a:spAutoFit/>
          </a:bodyPr>
          <a:lstStyle/>
          <a:p>
            <a:pPr algn="l"/>
            <a:r>
              <a:rPr lang="en-US" sz="1500" dirty="0">
                <a:solidFill>
                  <a:srgbClr val="FF00FF"/>
                </a:solidFill>
                <a:latin typeface="Arial Narrow" pitchFamily="34" charset="0"/>
              </a:rPr>
              <a:t>Output-</a:t>
            </a:r>
          </a:p>
        </p:txBody>
      </p:sp>
      <p:sp>
        <p:nvSpPr>
          <p:cNvPr id="22" name="TextBox 21"/>
          <p:cNvSpPr txBox="1"/>
          <p:nvPr/>
        </p:nvSpPr>
        <p:spPr>
          <a:xfrm>
            <a:off x="914400" y="6400800"/>
            <a:ext cx="1752600" cy="430887"/>
          </a:xfrm>
          <a:prstGeom prst="rect">
            <a:avLst/>
          </a:prstGeom>
          <a:noFill/>
        </p:spPr>
        <p:txBody>
          <a:bodyPr wrap="square" rtlCol="0">
            <a:spAutoFit/>
          </a:bodyPr>
          <a:lstStyle/>
          <a:p>
            <a:r>
              <a:rPr lang="en-US" sz="2200" b="1" dirty="0" smtClean="0">
                <a:solidFill>
                  <a:srgbClr val="6C0000"/>
                </a:solidFill>
              </a:rPr>
              <a:t>/RF Group</a:t>
            </a:r>
            <a:endParaRPr lang="en-US" sz="2200" b="1" dirty="0">
              <a:solidFill>
                <a:srgbClr val="6C0000"/>
              </a:solidFill>
            </a:endParaRPr>
          </a:p>
        </p:txBody>
      </p:sp>
      <p:sp>
        <p:nvSpPr>
          <p:cNvPr id="33" name="Rectangle 32"/>
          <p:cNvSpPr/>
          <p:nvPr/>
        </p:nvSpPr>
        <p:spPr>
          <a:xfrm>
            <a:off x="304800" y="0"/>
            <a:ext cx="8839200" cy="579967"/>
          </a:xfrm>
          <a:prstGeom prst="rect">
            <a:avLst/>
          </a:prstGeom>
        </p:spPr>
        <p:txBody>
          <a:bodyPr wrap="square">
            <a:spAutoFit/>
          </a:bodyPr>
          <a:lstStyle/>
          <a:p>
            <a:pPr algn="ctr">
              <a:lnSpc>
                <a:spcPct val="150000"/>
              </a:lnSpc>
            </a:pPr>
            <a:r>
              <a:rPr lang="en-US" sz="2400" b="1" dirty="0" smtClean="0">
                <a:solidFill>
                  <a:schemeClr val="bg1"/>
                </a:solidFill>
              </a:rPr>
              <a:t>Vector-Summing Phase Shifter </a:t>
            </a:r>
            <a:r>
              <a:rPr lang="en-US" sz="2400" b="1" dirty="0" smtClean="0">
                <a:solidFill>
                  <a:srgbClr val="6C0000"/>
                </a:solidFill>
              </a:rPr>
              <a:t>(</a:t>
            </a:r>
            <a:r>
              <a:rPr lang="en-US" sz="2400" b="1" dirty="0">
                <a:solidFill>
                  <a:srgbClr val="6C0000"/>
                </a:solidFill>
              </a:rPr>
              <a:t>Quadrature all-pass </a:t>
            </a:r>
            <a:r>
              <a:rPr lang="en-US" sz="2400" b="1" dirty="0" smtClean="0">
                <a:solidFill>
                  <a:srgbClr val="6C0000"/>
                </a:solidFill>
              </a:rPr>
              <a:t>filters) </a:t>
            </a:r>
            <a:endParaRPr lang="en-US" sz="2400" b="1" dirty="0">
              <a:solidFill>
                <a:srgbClr val="6C0000"/>
              </a:solidFill>
            </a:endParaRPr>
          </a:p>
        </p:txBody>
      </p:sp>
      <p:sp>
        <p:nvSpPr>
          <p:cNvPr id="3" name="Slide Number Placeholder 2"/>
          <p:cNvSpPr>
            <a:spLocks noGrp="1"/>
          </p:cNvSpPr>
          <p:nvPr>
            <p:ph type="sldNum" sz="quarter" idx="12"/>
          </p:nvPr>
        </p:nvSpPr>
        <p:spPr/>
        <p:txBody>
          <a:bodyPr/>
          <a:lstStyle/>
          <a:p>
            <a:fld id="{F6B0E1E6-BBDF-4CD7-A72C-4AECEAC288E1}" type="slidenum">
              <a:rPr lang="en-US" smtClean="0"/>
              <a:t>11</a:t>
            </a:fld>
            <a:endParaRPr lang="en-US"/>
          </a:p>
        </p:txBody>
      </p:sp>
    </p:spTree>
    <p:extLst>
      <p:ext uri="{BB962C8B-B14F-4D97-AF65-F5344CB8AC3E}">
        <p14:creationId xmlns:p14="http://schemas.microsoft.com/office/powerpoint/2010/main" val="41025140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a:xfrm>
            <a:off x="906138" y="4306597"/>
            <a:ext cx="7528109" cy="1282643"/>
          </a:xfrm>
          <a:prstGeom prst="roundRect">
            <a:avLst/>
          </a:prstGeom>
          <a:solidFill>
            <a:srgbClr val="FFEED5"/>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3" name="Rectangle 2"/>
          <p:cNvSpPr>
            <a:spLocks noChangeArrowheads="1"/>
          </p:cNvSpPr>
          <p:nvPr/>
        </p:nvSpPr>
        <p:spPr bwMode="auto">
          <a:xfrm>
            <a:off x="0" y="-127793"/>
            <a:ext cx="9144000" cy="661193"/>
          </a:xfrm>
          <a:prstGeom prst="rect">
            <a:avLst/>
          </a:prstGeom>
          <a:noFill/>
          <a:ln w="9525">
            <a:noFill/>
            <a:miter lim="800000"/>
            <a:headEnd/>
            <a:tailEnd/>
          </a:ln>
          <a:effectLst/>
        </p:spPr>
        <p:txBody>
          <a:bodyPr lIns="92041" tIns="46020" rIns="92041" bIns="46020" anchor="b"/>
          <a:lstStyle/>
          <a:p>
            <a:pPr algn="ctr" defTabSz="913529"/>
            <a:r>
              <a:rPr lang="en-US" sz="2400" b="1" cap="small" dirty="0">
                <a:solidFill>
                  <a:srgbClr val="6C0000"/>
                </a:solidFill>
                <a:latin typeface="+mj-lt"/>
              </a:rPr>
              <a:t>Active phase shifter – 4/5-bit relative phases</a:t>
            </a:r>
          </a:p>
        </p:txBody>
      </p:sp>
      <p:sp>
        <p:nvSpPr>
          <p:cNvPr id="15" name="Curved Up Arrow 14"/>
          <p:cNvSpPr/>
          <p:nvPr/>
        </p:nvSpPr>
        <p:spPr bwMode="auto">
          <a:xfrm>
            <a:off x="4441079" y="3496508"/>
            <a:ext cx="589154" cy="270031"/>
          </a:xfrm>
          <a:prstGeom prst="curvedUpArrow">
            <a:avLst/>
          </a:prstGeom>
          <a:solidFill>
            <a:srgbClr val="66FFFF"/>
          </a:solidFill>
          <a:ln w="9525" cap="flat" cmpd="sng" algn="ctr">
            <a:solidFill>
              <a:schemeClr val="tx1"/>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16" name="Rectangle 15"/>
          <p:cNvSpPr/>
          <p:nvPr/>
        </p:nvSpPr>
        <p:spPr>
          <a:xfrm>
            <a:off x="3581400" y="3699031"/>
            <a:ext cx="2388067" cy="315847"/>
          </a:xfrm>
          <a:prstGeom prst="rect">
            <a:avLst/>
          </a:prstGeom>
        </p:spPr>
        <p:txBody>
          <a:bodyPr wrap="none" lIns="84190" tIns="42096" rIns="84190" bIns="42096">
            <a:spAutoFit/>
          </a:bodyPr>
          <a:lstStyle/>
          <a:p>
            <a:pPr algn="l"/>
            <a:r>
              <a:rPr lang="en-US" sz="1500" dirty="0">
                <a:solidFill>
                  <a:srgbClr val="6C0000"/>
                </a:solidFill>
                <a:latin typeface="+mj-lt"/>
              </a:rPr>
              <a:t>After DAC calibration</a:t>
            </a:r>
          </a:p>
        </p:txBody>
      </p:sp>
      <p:sp>
        <p:nvSpPr>
          <p:cNvPr id="17" name="TextBox 16"/>
          <p:cNvSpPr txBox="1"/>
          <p:nvPr/>
        </p:nvSpPr>
        <p:spPr>
          <a:xfrm>
            <a:off x="971600" y="4334928"/>
            <a:ext cx="7528109" cy="1125283"/>
          </a:xfrm>
          <a:prstGeom prst="rect">
            <a:avLst/>
          </a:prstGeom>
          <a:noFill/>
        </p:spPr>
        <p:txBody>
          <a:bodyPr wrap="square" lIns="84190" tIns="42096" rIns="84190" bIns="42096" rtlCol="0">
            <a:spAutoFit/>
          </a:bodyPr>
          <a:lstStyle/>
          <a:p>
            <a:pPr algn="l"/>
            <a:r>
              <a:rPr lang="en-US" sz="1700" u="sng" cap="small" dirty="0">
                <a:solidFill>
                  <a:srgbClr val="6C0000"/>
                </a:solidFill>
                <a:latin typeface="Arial Narrow" pitchFamily="34" charset="0"/>
              </a:rPr>
              <a:t>Note</a:t>
            </a:r>
          </a:p>
          <a:p>
            <a:pPr algn="l">
              <a:buFont typeface="Arial" pitchFamily="34" charset="0"/>
              <a:buChar char="•"/>
            </a:pPr>
            <a:r>
              <a:rPr lang="en-US" sz="1700" dirty="0">
                <a:solidFill>
                  <a:srgbClr val="6C0000"/>
                </a:solidFill>
                <a:latin typeface="Arial Narrow" pitchFamily="34" charset="0"/>
              </a:rPr>
              <a:t> Phase interpolation is an independent process of frequency</a:t>
            </a:r>
          </a:p>
          <a:p>
            <a:pPr algn="l">
              <a:buFont typeface="Arial" pitchFamily="34" charset="0"/>
              <a:buChar char="•"/>
            </a:pPr>
            <a:r>
              <a:rPr lang="en-US" sz="1700" dirty="0">
                <a:solidFill>
                  <a:srgbClr val="6C0000"/>
                </a:solidFill>
                <a:latin typeface="Arial Narrow" pitchFamily="34" charset="0"/>
              </a:rPr>
              <a:t> Operational BW is limited by the I/Q network, i.e. the accuracy of I/Q network</a:t>
            </a:r>
          </a:p>
          <a:p>
            <a:pPr algn="l">
              <a:buFont typeface="Arial" pitchFamily="34" charset="0"/>
              <a:buChar char="•"/>
            </a:pPr>
            <a:r>
              <a:rPr lang="en-US" sz="1700" dirty="0">
                <a:solidFill>
                  <a:srgbClr val="6C0000"/>
                </a:solidFill>
                <a:latin typeface="Arial Narrow" pitchFamily="34" charset="0"/>
              </a:rPr>
              <a:t> Phase can be easily calibrated using a high resolution DAC (not easy in passive design)   </a:t>
            </a:r>
          </a:p>
        </p:txBody>
      </p:sp>
      <p:sp>
        <p:nvSpPr>
          <p:cNvPr id="18" name="TextBox 17"/>
          <p:cNvSpPr txBox="1"/>
          <p:nvPr/>
        </p:nvSpPr>
        <p:spPr>
          <a:xfrm>
            <a:off x="381000" y="5609408"/>
            <a:ext cx="9144000" cy="785399"/>
          </a:xfrm>
          <a:prstGeom prst="rect">
            <a:avLst/>
          </a:prstGeom>
          <a:noFill/>
          <a:ln w="19050">
            <a:noFill/>
          </a:ln>
        </p:spPr>
        <p:txBody>
          <a:bodyPr wrap="square" lIns="84190" tIns="42096" rIns="84190" bIns="42096" rtlCol="0">
            <a:spAutoFit/>
          </a:bodyPr>
          <a:lstStyle/>
          <a:p>
            <a:pPr>
              <a:lnSpc>
                <a:spcPct val="150000"/>
              </a:lnSpc>
            </a:pPr>
            <a:r>
              <a:rPr lang="en-US" dirty="0">
                <a:solidFill>
                  <a:srgbClr val="6C0000"/>
                </a:solidFill>
                <a:latin typeface="+mj-lt"/>
              </a:rPr>
              <a:t> First realization of integrated 5-bit active phase shifter in silicon </a:t>
            </a:r>
            <a:r>
              <a:rPr lang="en-US" dirty="0" smtClean="0">
                <a:solidFill>
                  <a:srgbClr val="6C0000"/>
                </a:solidFill>
                <a:latin typeface="+mj-lt"/>
              </a:rPr>
              <a:t>achieving </a:t>
            </a:r>
          </a:p>
          <a:p>
            <a:pPr>
              <a:lnSpc>
                <a:spcPct val="150000"/>
              </a:lnSpc>
            </a:pPr>
            <a:r>
              <a:rPr lang="en-US" dirty="0" smtClean="0">
                <a:solidFill>
                  <a:srgbClr val="6C0000"/>
                </a:solidFill>
                <a:latin typeface="+mj-lt"/>
              </a:rPr>
              <a:t> 6-18 </a:t>
            </a:r>
            <a:r>
              <a:rPr lang="en-US" dirty="0">
                <a:solidFill>
                  <a:srgbClr val="6C0000"/>
                </a:solidFill>
                <a:latin typeface="+mj-lt"/>
              </a:rPr>
              <a:t>GHz coverage (3:1 BW)</a:t>
            </a:r>
          </a:p>
        </p:txBody>
      </p:sp>
      <p:sp>
        <p:nvSpPr>
          <p:cNvPr id="19" name="Rectangle 18"/>
          <p:cNvSpPr/>
          <p:nvPr/>
        </p:nvSpPr>
        <p:spPr>
          <a:xfrm>
            <a:off x="1739175" y="3962400"/>
            <a:ext cx="5957025" cy="317370"/>
          </a:xfrm>
          <a:prstGeom prst="rect">
            <a:avLst/>
          </a:prstGeom>
        </p:spPr>
        <p:txBody>
          <a:bodyPr wrap="square" lIns="84190" tIns="42096" rIns="84190" bIns="42096">
            <a:spAutoFit/>
          </a:bodyPr>
          <a:lstStyle/>
          <a:p>
            <a:r>
              <a:rPr lang="en-US" sz="1500" dirty="0">
                <a:solidFill>
                  <a:srgbClr val="6C0000"/>
                </a:solidFill>
                <a:latin typeface="Arial Narrow" pitchFamily="34" charset="0"/>
              </a:rPr>
              <a:t>(Relative phases referenced to 0</a:t>
            </a:r>
            <a:r>
              <a:rPr lang="en-US" sz="1500" baseline="30000" dirty="0">
                <a:solidFill>
                  <a:srgbClr val="6C0000"/>
                </a:solidFill>
                <a:latin typeface="Arial Narrow" pitchFamily="34" charset="0"/>
              </a:rPr>
              <a:t>o</a:t>
            </a:r>
            <a:r>
              <a:rPr lang="en-US" sz="1500" dirty="0">
                <a:solidFill>
                  <a:srgbClr val="6C0000"/>
                </a:solidFill>
                <a:latin typeface="Arial Narrow" pitchFamily="34" charset="0"/>
              </a:rPr>
              <a:t>-bit phase, RMS phase error &lt; 5.6</a:t>
            </a:r>
            <a:r>
              <a:rPr lang="en-US" sz="1500" baseline="30000" dirty="0">
                <a:solidFill>
                  <a:srgbClr val="6C0000"/>
                </a:solidFill>
                <a:latin typeface="Arial Narrow" pitchFamily="34" charset="0"/>
              </a:rPr>
              <a:t>o</a:t>
            </a:r>
            <a:r>
              <a:rPr lang="en-US" sz="1500" dirty="0">
                <a:solidFill>
                  <a:srgbClr val="6C0000"/>
                </a:solidFill>
                <a:latin typeface="Arial Narrow" pitchFamily="34" charset="0"/>
              </a:rPr>
              <a:t> @6-18 GHz)</a:t>
            </a:r>
          </a:p>
        </p:txBody>
      </p:sp>
      <p:graphicFrame>
        <p:nvGraphicFramePr>
          <p:cNvPr id="928769" name="Object 1"/>
          <p:cNvGraphicFramePr>
            <a:graphicFrameLocks noChangeAspect="1"/>
          </p:cNvGraphicFramePr>
          <p:nvPr>
            <p:extLst>
              <p:ext uri="{D42A27DB-BD31-4B8C-83A1-F6EECF244321}">
                <p14:modId xmlns:p14="http://schemas.microsoft.com/office/powerpoint/2010/main" val="3216459856"/>
              </p:ext>
            </p:extLst>
          </p:nvPr>
        </p:nvGraphicFramePr>
        <p:xfrm>
          <a:off x="676647" y="875459"/>
          <a:ext cx="7626677" cy="2896381"/>
        </p:xfrm>
        <a:graphic>
          <a:graphicData uri="http://schemas.openxmlformats.org/presentationml/2006/ole">
            <mc:AlternateContent xmlns:mc="http://schemas.openxmlformats.org/markup-compatibility/2006">
              <mc:Choice xmlns:v="urn:schemas-microsoft-com:vml" Requires="v">
                <p:oleObj spid="_x0000_s54299" name="Visio" r:id="rId4" imgW="9964631" imgH="3634091" progId="Visio.Drawing.11">
                  <p:embed/>
                </p:oleObj>
              </mc:Choice>
              <mc:Fallback>
                <p:oleObj name="Visio" r:id="rId4" imgW="9964631" imgH="3634091" progId="Visio.Drawing.11">
                  <p:embed/>
                  <p:pic>
                    <p:nvPicPr>
                      <p:cNvPr id="0" name=""/>
                      <p:cNvPicPr>
                        <a:picLocks noChangeAspect="1" noChangeArrowheads="1"/>
                      </p:cNvPicPr>
                      <p:nvPr/>
                    </p:nvPicPr>
                    <p:blipFill>
                      <a:blip r:embed="rId5"/>
                      <a:srcRect/>
                      <a:stretch>
                        <a:fillRect/>
                      </a:stretch>
                    </p:blipFill>
                    <p:spPr bwMode="auto">
                      <a:xfrm>
                        <a:off x="676647" y="875459"/>
                        <a:ext cx="7626677" cy="2896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 name="TextBox 11"/>
          <p:cNvSpPr txBox="1"/>
          <p:nvPr/>
        </p:nvSpPr>
        <p:spPr>
          <a:xfrm>
            <a:off x="914400" y="6400800"/>
            <a:ext cx="1752600" cy="430887"/>
          </a:xfrm>
          <a:prstGeom prst="rect">
            <a:avLst/>
          </a:prstGeom>
          <a:noFill/>
        </p:spPr>
        <p:txBody>
          <a:bodyPr wrap="square" rtlCol="0">
            <a:spAutoFit/>
          </a:bodyPr>
          <a:lstStyle/>
          <a:p>
            <a:r>
              <a:rPr lang="en-US" sz="2200" b="1" dirty="0" smtClean="0">
                <a:solidFill>
                  <a:srgbClr val="6C0000"/>
                </a:solidFill>
              </a:rPr>
              <a:t>/RF Group</a:t>
            </a:r>
            <a:endParaRPr lang="en-US" sz="2200" b="1" dirty="0">
              <a:solidFill>
                <a:srgbClr val="6C0000"/>
              </a:solidFill>
            </a:endParaRPr>
          </a:p>
        </p:txBody>
      </p:sp>
      <p:sp>
        <p:nvSpPr>
          <p:cNvPr id="2" name="Slide Number Placeholder 1"/>
          <p:cNvSpPr>
            <a:spLocks noGrp="1"/>
          </p:cNvSpPr>
          <p:nvPr>
            <p:ph type="sldNum" sz="quarter" idx="12"/>
          </p:nvPr>
        </p:nvSpPr>
        <p:spPr/>
        <p:txBody>
          <a:bodyPr/>
          <a:lstStyle/>
          <a:p>
            <a:fld id="{F6B0E1E6-BBDF-4CD7-A72C-4AECEAC288E1}" type="slidenum">
              <a:rPr lang="en-US" smtClean="0"/>
              <a:t>12</a:t>
            </a:fld>
            <a:endParaRPr lang="en-US"/>
          </a:p>
        </p:txBody>
      </p:sp>
    </p:spTree>
    <p:extLst>
      <p:ext uri="{BB962C8B-B14F-4D97-AF65-F5344CB8AC3E}">
        <p14:creationId xmlns:p14="http://schemas.microsoft.com/office/powerpoint/2010/main" val="36210826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7985" y="1295958"/>
            <a:ext cx="6474175" cy="1552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1429833" y="1025928"/>
            <a:ext cx="589156" cy="1822703"/>
          </a:xfrm>
          <a:prstGeom prst="round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6" name="Rounded Rectangle 5"/>
          <p:cNvSpPr/>
          <p:nvPr/>
        </p:nvSpPr>
        <p:spPr>
          <a:xfrm>
            <a:off x="3131840" y="1025928"/>
            <a:ext cx="851004" cy="1822703"/>
          </a:xfrm>
          <a:prstGeom prst="round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7" name="Rounded Rectangle 6"/>
          <p:cNvSpPr/>
          <p:nvPr/>
        </p:nvSpPr>
        <p:spPr>
          <a:xfrm>
            <a:off x="4964771" y="1025928"/>
            <a:ext cx="654618" cy="1822703"/>
          </a:xfrm>
          <a:prstGeom prst="round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12" name="Rounded Rectangle 11"/>
          <p:cNvSpPr/>
          <p:nvPr/>
        </p:nvSpPr>
        <p:spPr>
          <a:xfrm>
            <a:off x="6470393" y="1025928"/>
            <a:ext cx="851004" cy="1822703"/>
          </a:xfrm>
          <a:prstGeom prst="round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8" name="TextBox 7"/>
          <p:cNvSpPr txBox="1"/>
          <p:nvPr/>
        </p:nvSpPr>
        <p:spPr>
          <a:xfrm>
            <a:off x="1167985" y="685800"/>
            <a:ext cx="1063171" cy="392815"/>
          </a:xfrm>
          <a:prstGeom prst="rect">
            <a:avLst/>
          </a:prstGeom>
          <a:noFill/>
        </p:spPr>
        <p:txBody>
          <a:bodyPr wrap="square" lIns="84216" tIns="42108" rIns="84216" bIns="42108" rtlCol="0">
            <a:spAutoFit/>
          </a:bodyPr>
          <a:lstStyle/>
          <a:p>
            <a:r>
              <a:rPr lang="en-US" sz="2000" dirty="0" smtClean="0">
                <a:solidFill>
                  <a:srgbClr val="FF0000"/>
                </a:solidFill>
                <a:latin typeface="+mj-lt"/>
                <a:sym typeface="Wingdings 2"/>
              </a:rPr>
              <a:t> </a:t>
            </a:r>
            <a:endParaRPr lang="en-US" sz="2000" dirty="0">
              <a:solidFill>
                <a:srgbClr val="FF0000"/>
              </a:solidFill>
              <a:latin typeface="+mj-lt"/>
            </a:endParaRPr>
          </a:p>
        </p:txBody>
      </p:sp>
      <p:sp>
        <p:nvSpPr>
          <p:cNvPr id="15" name="TextBox 14"/>
          <p:cNvSpPr txBox="1"/>
          <p:nvPr/>
        </p:nvSpPr>
        <p:spPr>
          <a:xfrm>
            <a:off x="457200" y="3704364"/>
            <a:ext cx="7696200" cy="639036"/>
          </a:xfrm>
          <a:prstGeom prst="rect">
            <a:avLst/>
          </a:prstGeom>
          <a:noFill/>
        </p:spPr>
        <p:txBody>
          <a:bodyPr wrap="square" lIns="84216" tIns="42108" rIns="84216" bIns="42108" rtlCol="0">
            <a:spAutoFit/>
          </a:bodyPr>
          <a:lstStyle/>
          <a:p>
            <a:r>
              <a:rPr lang="en-US" dirty="0" smtClean="0">
                <a:solidFill>
                  <a:srgbClr val="6C0000"/>
                </a:solidFill>
                <a:latin typeface="+mj-lt"/>
                <a:sym typeface="Wingdings 2"/>
              </a:rPr>
              <a:t>:</a:t>
            </a:r>
            <a:r>
              <a:rPr lang="en-US" sz="1800" dirty="0" smtClean="0">
                <a:solidFill>
                  <a:srgbClr val="6C0000"/>
                </a:solidFill>
                <a:latin typeface="+mj-lt"/>
                <a:sym typeface="Wingdings 2"/>
              </a:rPr>
              <a:t> LNA </a:t>
            </a:r>
            <a:r>
              <a:rPr lang="en-US" sz="2000" dirty="0">
                <a:solidFill>
                  <a:srgbClr val="6C0000"/>
                </a:solidFill>
                <a:sym typeface="Wingdings 2"/>
              </a:rPr>
              <a:t>Compensates for the loss of phase shifter</a:t>
            </a:r>
            <a:r>
              <a:rPr lang="en-US" dirty="0">
                <a:solidFill>
                  <a:srgbClr val="6C0000"/>
                </a:solidFill>
                <a:sym typeface="Wingdings 2"/>
              </a:rPr>
              <a:t>.</a:t>
            </a:r>
            <a:endParaRPr lang="en-US" dirty="0">
              <a:solidFill>
                <a:srgbClr val="6C0000"/>
              </a:solidFill>
            </a:endParaRPr>
          </a:p>
          <a:p>
            <a:endParaRPr lang="en-US" dirty="0">
              <a:solidFill>
                <a:srgbClr val="6C0000"/>
              </a:solidFill>
              <a:latin typeface="+mj-lt"/>
            </a:endParaRPr>
          </a:p>
        </p:txBody>
      </p:sp>
      <p:sp>
        <p:nvSpPr>
          <p:cNvPr id="16" name="TextBox 15"/>
          <p:cNvSpPr txBox="1"/>
          <p:nvPr/>
        </p:nvSpPr>
        <p:spPr>
          <a:xfrm>
            <a:off x="3066378" y="688391"/>
            <a:ext cx="1063171" cy="392815"/>
          </a:xfrm>
          <a:prstGeom prst="rect">
            <a:avLst/>
          </a:prstGeom>
          <a:noFill/>
        </p:spPr>
        <p:txBody>
          <a:bodyPr wrap="square" lIns="84216" tIns="42108" rIns="84216" bIns="42108" rtlCol="0">
            <a:spAutoFit/>
          </a:bodyPr>
          <a:lstStyle/>
          <a:p>
            <a:r>
              <a:rPr lang="en-US" sz="2000" dirty="0" smtClean="0">
                <a:solidFill>
                  <a:srgbClr val="FF0000"/>
                </a:solidFill>
                <a:latin typeface="+mj-lt"/>
                <a:sym typeface="Wingdings 2"/>
              </a:rPr>
              <a:t> </a:t>
            </a:r>
            <a:endParaRPr lang="en-US" sz="2000" dirty="0">
              <a:solidFill>
                <a:srgbClr val="FF0000"/>
              </a:solidFill>
              <a:latin typeface="+mj-lt"/>
            </a:endParaRPr>
          </a:p>
        </p:txBody>
      </p:sp>
      <p:sp>
        <p:nvSpPr>
          <p:cNvPr id="17" name="TextBox 16"/>
          <p:cNvSpPr txBox="1"/>
          <p:nvPr/>
        </p:nvSpPr>
        <p:spPr>
          <a:xfrm>
            <a:off x="457200" y="4186535"/>
            <a:ext cx="8271109" cy="415065"/>
          </a:xfrm>
          <a:prstGeom prst="rect">
            <a:avLst/>
          </a:prstGeom>
          <a:noFill/>
        </p:spPr>
        <p:txBody>
          <a:bodyPr wrap="square" lIns="84216" tIns="42108" rIns="84216" bIns="42108" rtlCol="0">
            <a:spAutoFit/>
          </a:bodyPr>
          <a:lstStyle/>
          <a:p>
            <a:pPr>
              <a:lnSpc>
                <a:spcPct val="150000"/>
              </a:lnSpc>
            </a:pPr>
            <a:r>
              <a:rPr lang="en-US" dirty="0">
                <a:solidFill>
                  <a:srgbClr val="6C0000"/>
                </a:solidFill>
                <a:latin typeface="+mj-lt"/>
                <a:sym typeface="Wingdings 2"/>
              </a:rPr>
              <a:t>&amp;: Switch Amplifier (functioning as an active switch</a:t>
            </a:r>
            <a:r>
              <a:rPr lang="en-US" dirty="0" smtClean="0">
                <a:solidFill>
                  <a:srgbClr val="6C0000"/>
                </a:solidFill>
                <a:latin typeface="+mj-lt"/>
                <a:sym typeface="Wingdings 2"/>
              </a:rPr>
              <a:t>)</a:t>
            </a:r>
            <a:endParaRPr lang="en-US" dirty="0">
              <a:solidFill>
                <a:srgbClr val="6C0000"/>
              </a:solidFill>
              <a:latin typeface="+mj-lt"/>
              <a:sym typeface="Wingdings 2"/>
            </a:endParaRPr>
          </a:p>
        </p:txBody>
      </p:sp>
      <p:sp>
        <p:nvSpPr>
          <p:cNvPr id="18" name="TextBox 17"/>
          <p:cNvSpPr txBox="1"/>
          <p:nvPr/>
        </p:nvSpPr>
        <p:spPr>
          <a:xfrm>
            <a:off x="4768385" y="688391"/>
            <a:ext cx="1063171" cy="392815"/>
          </a:xfrm>
          <a:prstGeom prst="rect">
            <a:avLst/>
          </a:prstGeom>
          <a:noFill/>
        </p:spPr>
        <p:txBody>
          <a:bodyPr wrap="square" lIns="84216" tIns="42108" rIns="84216" bIns="42108" rtlCol="0">
            <a:spAutoFit/>
          </a:bodyPr>
          <a:lstStyle/>
          <a:p>
            <a:r>
              <a:rPr lang="en-US" sz="2000" dirty="0" smtClean="0">
                <a:solidFill>
                  <a:srgbClr val="FF0000"/>
                </a:solidFill>
                <a:latin typeface="+mj-lt"/>
                <a:sym typeface="Wingdings 2"/>
              </a:rPr>
              <a:t> </a:t>
            </a:r>
            <a:endParaRPr lang="en-US" sz="2000" dirty="0">
              <a:solidFill>
                <a:srgbClr val="FF0000"/>
              </a:solidFill>
              <a:latin typeface="+mj-lt"/>
            </a:endParaRPr>
          </a:p>
        </p:txBody>
      </p:sp>
      <p:sp>
        <p:nvSpPr>
          <p:cNvPr id="19" name="TextBox 18"/>
          <p:cNvSpPr txBox="1"/>
          <p:nvPr/>
        </p:nvSpPr>
        <p:spPr>
          <a:xfrm>
            <a:off x="457200" y="5486400"/>
            <a:ext cx="8393501" cy="1285367"/>
          </a:xfrm>
          <a:prstGeom prst="rect">
            <a:avLst/>
          </a:prstGeom>
          <a:noFill/>
        </p:spPr>
        <p:txBody>
          <a:bodyPr wrap="square" lIns="84216" tIns="42108" rIns="84216" bIns="42108" rtlCol="0">
            <a:spAutoFit/>
          </a:bodyPr>
          <a:lstStyle/>
          <a:p>
            <a:pPr>
              <a:lnSpc>
                <a:spcPct val="150000"/>
              </a:lnSpc>
            </a:pPr>
            <a:r>
              <a:rPr lang="en-US" dirty="0" smtClean="0">
                <a:solidFill>
                  <a:srgbClr val="6C0000"/>
                </a:solidFill>
                <a:latin typeface="+mj-lt"/>
                <a:sym typeface="Wingdings 2"/>
              </a:rPr>
              <a:t></a:t>
            </a:r>
            <a:r>
              <a:rPr lang="en-US" dirty="0">
                <a:solidFill>
                  <a:srgbClr val="6C0000"/>
                </a:solidFill>
                <a:latin typeface="+mj-lt"/>
                <a:sym typeface="Wingdings 2"/>
              </a:rPr>
              <a:t>: </a:t>
            </a:r>
            <a:r>
              <a:rPr lang="en-US" dirty="0" smtClean="0">
                <a:solidFill>
                  <a:srgbClr val="6C0000"/>
                </a:solidFill>
                <a:latin typeface="+mj-lt"/>
                <a:sym typeface="Wingdings 2"/>
              </a:rPr>
              <a:t>VGA </a:t>
            </a:r>
            <a:r>
              <a:rPr lang="en-US" sz="1800" dirty="0">
                <a:solidFill>
                  <a:srgbClr val="6C0000"/>
                </a:solidFill>
              </a:rPr>
              <a:t>varies the amplitudes of two orthogonally-phased input </a:t>
            </a:r>
            <a:r>
              <a:rPr lang="en-US" sz="1800" dirty="0" smtClean="0">
                <a:solidFill>
                  <a:srgbClr val="6C0000"/>
                </a:solidFill>
              </a:rPr>
              <a:t>signals </a:t>
            </a:r>
            <a:r>
              <a:rPr lang="en-US" sz="1800" dirty="0">
                <a:solidFill>
                  <a:srgbClr val="6C0000"/>
                </a:solidFill>
              </a:rPr>
              <a:t>to get the desired phase within the selected quadrant.</a:t>
            </a:r>
          </a:p>
          <a:p>
            <a:pPr>
              <a:lnSpc>
                <a:spcPct val="150000"/>
              </a:lnSpc>
            </a:pPr>
            <a:endParaRPr lang="en-US" dirty="0">
              <a:solidFill>
                <a:srgbClr val="6C0000"/>
              </a:solidFill>
              <a:latin typeface="+mj-lt"/>
            </a:endParaRPr>
          </a:p>
        </p:txBody>
      </p:sp>
      <p:sp>
        <p:nvSpPr>
          <p:cNvPr id="20" name="TextBox 19"/>
          <p:cNvSpPr txBox="1"/>
          <p:nvPr/>
        </p:nvSpPr>
        <p:spPr>
          <a:xfrm>
            <a:off x="6339469" y="688391"/>
            <a:ext cx="1063171" cy="392815"/>
          </a:xfrm>
          <a:prstGeom prst="rect">
            <a:avLst/>
          </a:prstGeom>
          <a:noFill/>
        </p:spPr>
        <p:txBody>
          <a:bodyPr wrap="square" lIns="84216" tIns="42108" rIns="84216" bIns="42108" rtlCol="0">
            <a:spAutoFit/>
          </a:bodyPr>
          <a:lstStyle/>
          <a:p>
            <a:r>
              <a:rPr lang="en-US" sz="2000" dirty="0" smtClean="0">
                <a:solidFill>
                  <a:srgbClr val="FF0000"/>
                </a:solidFill>
                <a:latin typeface="+mj-lt"/>
                <a:sym typeface="Wingdings 2"/>
              </a:rPr>
              <a:t> </a:t>
            </a:r>
            <a:endParaRPr lang="en-US" sz="2000" dirty="0">
              <a:solidFill>
                <a:srgbClr val="FF0000"/>
              </a:solidFill>
              <a:latin typeface="+mj-lt"/>
            </a:endParaRPr>
          </a:p>
        </p:txBody>
      </p:sp>
      <p:sp>
        <p:nvSpPr>
          <p:cNvPr id="21" name="TextBox 20"/>
          <p:cNvSpPr txBox="1"/>
          <p:nvPr/>
        </p:nvSpPr>
        <p:spPr>
          <a:xfrm>
            <a:off x="1895956" y="1043876"/>
            <a:ext cx="1440160" cy="346249"/>
          </a:xfrm>
          <a:prstGeom prst="rect">
            <a:avLst/>
          </a:prstGeom>
          <a:noFill/>
        </p:spPr>
        <p:txBody>
          <a:bodyPr wrap="square" lIns="84216" tIns="42108" rIns="84216" bIns="42108" rtlCol="0">
            <a:spAutoFit/>
          </a:bodyPr>
          <a:lstStyle/>
          <a:p>
            <a:r>
              <a:rPr lang="en-US" sz="1700" dirty="0">
                <a:solidFill>
                  <a:srgbClr val="6C0000"/>
                </a:solidFill>
                <a:latin typeface="+mj-lt"/>
                <a:sym typeface="Wingdings 2"/>
              </a:rPr>
              <a:t>90</a:t>
            </a:r>
            <a:r>
              <a:rPr lang="en-US" sz="1700" baseline="30000" dirty="0">
                <a:solidFill>
                  <a:srgbClr val="6C0000"/>
                </a:solidFill>
                <a:latin typeface="+mj-lt"/>
                <a:sym typeface="Wingdings 2"/>
              </a:rPr>
              <a:t>o</a:t>
            </a:r>
            <a:r>
              <a:rPr lang="en-US" sz="1700" dirty="0">
                <a:solidFill>
                  <a:srgbClr val="6C0000"/>
                </a:solidFill>
                <a:latin typeface="+mj-lt"/>
                <a:sym typeface="Wingdings 2"/>
              </a:rPr>
              <a:t> Hybrid</a:t>
            </a:r>
            <a:endParaRPr lang="en-US" sz="1700" dirty="0">
              <a:solidFill>
                <a:srgbClr val="6C0000"/>
              </a:solidFill>
              <a:latin typeface="+mj-lt"/>
            </a:endParaRPr>
          </a:p>
        </p:txBody>
      </p:sp>
      <p:sp>
        <p:nvSpPr>
          <p:cNvPr id="22" name="TextBox 21"/>
          <p:cNvSpPr txBox="1"/>
          <p:nvPr/>
        </p:nvSpPr>
        <p:spPr>
          <a:xfrm>
            <a:off x="5423004" y="1043876"/>
            <a:ext cx="1440160" cy="346249"/>
          </a:xfrm>
          <a:prstGeom prst="rect">
            <a:avLst/>
          </a:prstGeom>
          <a:noFill/>
        </p:spPr>
        <p:txBody>
          <a:bodyPr wrap="square" lIns="84216" tIns="42108" rIns="84216" bIns="42108" rtlCol="0">
            <a:spAutoFit/>
          </a:bodyPr>
          <a:lstStyle/>
          <a:p>
            <a:r>
              <a:rPr lang="en-US" sz="1700" dirty="0">
                <a:solidFill>
                  <a:srgbClr val="6C0000"/>
                </a:solidFill>
                <a:latin typeface="+mj-lt"/>
                <a:sym typeface="Wingdings 2"/>
              </a:rPr>
              <a:t>90</a:t>
            </a:r>
            <a:r>
              <a:rPr lang="en-US" sz="1700" baseline="30000" dirty="0">
                <a:solidFill>
                  <a:srgbClr val="6C0000"/>
                </a:solidFill>
                <a:latin typeface="+mj-lt"/>
                <a:sym typeface="Wingdings 2"/>
              </a:rPr>
              <a:t>o</a:t>
            </a:r>
            <a:r>
              <a:rPr lang="en-US" sz="1700" dirty="0">
                <a:solidFill>
                  <a:srgbClr val="6C0000"/>
                </a:solidFill>
                <a:latin typeface="+mj-lt"/>
                <a:sym typeface="Wingdings 2"/>
              </a:rPr>
              <a:t> Hybrid</a:t>
            </a:r>
            <a:endParaRPr lang="en-US" sz="1700" dirty="0">
              <a:solidFill>
                <a:srgbClr val="6C0000"/>
              </a:solidFill>
              <a:latin typeface="+mj-lt"/>
            </a:endParaRPr>
          </a:p>
        </p:txBody>
      </p:sp>
      <p:sp>
        <p:nvSpPr>
          <p:cNvPr id="23" name="TextBox 22"/>
          <p:cNvSpPr txBox="1"/>
          <p:nvPr/>
        </p:nvSpPr>
        <p:spPr>
          <a:xfrm>
            <a:off x="3786458" y="1043876"/>
            <a:ext cx="1440160" cy="346249"/>
          </a:xfrm>
          <a:prstGeom prst="rect">
            <a:avLst/>
          </a:prstGeom>
          <a:noFill/>
        </p:spPr>
        <p:txBody>
          <a:bodyPr wrap="square" lIns="84216" tIns="42108" rIns="84216" bIns="42108" rtlCol="0">
            <a:spAutoFit/>
          </a:bodyPr>
          <a:lstStyle/>
          <a:p>
            <a:r>
              <a:rPr lang="en-US" sz="1700" dirty="0">
                <a:solidFill>
                  <a:srgbClr val="6C0000"/>
                </a:solidFill>
                <a:latin typeface="+mj-lt"/>
                <a:sym typeface="Wingdings 2"/>
              </a:rPr>
              <a:t>Rat-Race</a:t>
            </a:r>
            <a:endParaRPr lang="en-US" sz="1700" dirty="0">
              <a:solidFill>
                <a:srgbClr val="6C0000"/>
              </a:solidFill>
              <a:latin typeface="+mj-lt"/>
            </a:endParaRPr>
          </a:p>
        </p:txBody>
      </p:sp>
      <p:sp>
        <p:nvSpPr>
          <p:cNvPr id="24" name="Rectangle 23"/>
          <p:cNvSpPr/>
          <p:nvPr/>
        </p:nvSpPr>
        <p:spPr>
          <a:xfrm>
            <a:off x="304800" y="0"/>
            <a:ext cx="8839200" cy="579967"/>
          </a:xfrm>
          <a:prstGeom prst="rect">
            <a:avLst/>
          </a:prstGeom>
        </p:spPr>
        <p:txBody>
          <a:bodyPr wrap="square">
            <a:spAutoFit/>
          </a:bodyPr>
          <a:lstStyle/>
          <a:p>
            <a:pPr algn="ctr">
              <a:lnSpc>
                <a:spcPct val="150000"/>
              </a:lnSpc>
            </a:pPr>
            <a:r>
              <a:rPr lang="en-US" sz="2400" b="1" dirty="0" smtClean="0">
                <a:solidFill>
                  <a:schemeClr val="bg1"/>
                </a:solidFill>
              </a:rPr>
              <a:t>Vector-Summing Phase Shifter </a:t>
            </a:r>
            <a:r>
              <a:rPr lang="en-US" sz="2400" b="1" dirty="0">
                <a:solidFill>
                  <a:srgbClr val="6C0000"/>
                </a:solidFill>
              </a:rPr>
              <a:t>(90</a:t>
            </a:r>
            <a:r>
              <a:rPr lang="en-US" sz="2400" b="1" i="1" dirty="0">
                <a:solidFill>
                  <a:srgbClr val="6C0000"/>
                </a:solidFill>
              </a:rPr>
              <a:t>◦ </a:t>
            </a:r>
            <a:r>
              <a:rPr lang="en-US" sz="2400" b="1" dirty="0">
                <a:solidFill>
                  <a:srgbClr val="6C0000"/>
                </a:solidFill>
              </a:rPr>
              <a:t>hybrid coupler</a:t>
            </a:r>
            <a:r>
              <a:rPr lang="en-US" sz="2400" b="1" dirty="0" smtClean="0">
                <a:solidFill>
                  <a:srgbClr val="6C0000"/>
                </a:solidFill>
              </a:rPr>
              <a:t>) </a:t>
            </a:r>
            <a:endParaRPr lang="en-US" sz="2400" b="1" dirty="0">
              <a:solidFill>
                <a:srgbClr val="6C0000"/>
              </a:solidFill>
            </a:endParaRPr>
          </a:p>
        </p:txBody>
      </p:sp>
      <p:sp>
        <p:nvSpPr>
          <p:cNvPr id="25" name="TextBox 24"/>
          <p:cNvSpPr txBox="1"/>
          <p:nvPr/>
        </p:nvSpPr>
        <p:spPr>
          <a:xfrm>
            <a:off x="914400" y="6400800"/>
            <a:ext cx="1752600" cy="430887"/>
          </a:xfrm>
          <a:prstGeom prst="rect">
            <a:avLst/>
          </a:prstGeom>
          <a:noFill/>
        </p:spPr>
        <p:txBody>
          <a:bodyPr wrap="square" rtlCol="0">
            <a:spAutoFit/>
          </a:bodyPr>
          <a:lstStyle/>
          <a:p>
            <a:r>
              <a:rPr lang="en-US" sz="2200" b="1" dirty="0" smtClean="0">
                <a:solidFill>
                  <a:srgbClr val="6C0000"/>
                </a:solidFill>
              </a:rPr>
              <a:t>/RF Group</a:t>
            </a:r>
            <a:endParaRPr lang="en-US" sz="2200" b="1" dirty="0">
              <a:solidFill>
                <a:srgbClr val="6C0000"/>
              </a:solidFill>
            </a:endParaRPr>
          </a:p>
        </p:txBody>
      </p:sp>
      <p:sp>
        <p:nvSpPr>
          <p:cNvPr id="2" name="Slide Number Placeholder 1"/>
          <p:cNvSpPr>
            <a:spLocks noGrp="1"/>
          </p:cNvSpPr>
          <p:nvPr>
            <p:ph type="sldNum" sz="quarter" idx="12"/>
          </p:nvPr>
        </p:nvSpPr>
        <p:spPr/>
        <p:txBody>
          <a:bodyPr/>
          <a:lstStyle/>
          <a:p>
            <a:fld id="{90BE237A-3C10-CB42-9E82-6FFF293908C0}" type="slidenum">
              <a:rPr lang="en-US" smtClean="0"/>
              <a:pPr/>
              <a:t>13</a:t>
            </a:fld>
            <a:endParaRPr lang="en-US"/>
          </a:p>
        </p:txBody>
      </p:sp>
      <p:sp>
        <p:nvSpPr>
          <p:cNvPr id="3" name="Rectangle 2"/>
          <p:cNvSpPr/>
          <p:nvPr/>
        </p:nvSpPr>
        <p:spPr>
          <a:xfrm>
            <a:off x="457200" y="4601601"/>
            <a:ext cx="8319778" cy="923330"/>
          </a:xfrm>
          <a:prstGeom prst="rect">
            <a:avLst/>
          </a:prstGeom>
        </p:spPr>
        <p:txBody>
          <a:bodyPr wrap="square">
            <a:spAutoFit/>
          </a:bodyPr>
          <a:lstStyle/>
          <a:p>
            <a:pPr>
              <a:lnSpc>
                <a:spcPct val="150000"/>
              </a:lnSpc>
            </a:pPr>
            <a:r>
              <a:rPr lang="en-US" sz="1800" dirty="0">
                <a:solidFill>
                  <a:srgbClr val="6C0000"/>
                </a:solidFill>
                <a:sym typeface="Wingdings 2"/>
              </a:rPr>
              <a:t>These switches are used to select the appropriate quadrant that the </a:t>
            </a:r>
            <a:r>
              <a:rPr lang="en-US" sz="1800" dirty="0">
                <a:solidFill>
                  <a:srgbClr val="6C0000"/>
                </a:solidFill>
              </a:rPr>
              <a:t>two orthogonally-phased inputs </a:t>
            </a:r>
            <a:r>
              <a:rPr lang="en-US" sz="1800" dirty="0">
                <a:solidFill>
                  <a:srgbClr val="6C0000"/>
                </a:solidFill>
                <a:sym typeface="Wingdings 2"/>
              </a:rPr>
              <a:t>create the desired phase.</a:t>
            </a:r>
            <a:endParaRPr lang="en-US" sz="1800" dirty="0">
              <a:solidFill>
                <a:srgbClr val="6C0000"/>
              </a:solidFill>
            </a:endParaRPr>
          </a:p>
        </p:txBody>
      </p:sp>
      <p:cxnSp>
        <p:nvCxnSpPr>
          <p:cNvPr id="9" name="Straight Arrow Connector 8"/>
          <p:cNvCxnSpPr/>
          <p:nvPr/>
        </p:nvCxnSpPr>
        <p:spPr bwMode="auto">
          <a:xfrm>
            <a:off x="1424774" y="3276600"/>
            <a:ext cx="556426" cy="0"/>
          </a:xfrm>
          <a:prstGeom prst="straightConnector1">
            <a:avLst/>
          </a:prstGeom>
          <a:ln>
            <a:solidFill>
              <a:srgbClr val="CC3399"/>
            </a:solidFill>
            <a:headEnd type="none" w="sm" len="sm"/>
            <a:tailEnd type="arrow"/>
          </a:ln>
        </p:spPr>
        <p:style>
          <a:lnRef idx="3">
            <a:schemeClr val="accent2"/>
          </a:lnRef>
          <a:fillRef idx="0">
            <a:schemeClr val="accent2"/>
          </a:fillRef>
          <a:effectRef idx="2">
            <a:schemeClr val="accent2"/>
          </a:effectRef>
          <a:fontRef idx="minor">
            <a:schemeClr val="tx1"/>
          </a:fontRef>
        </p:style>
      </p:cxnSp>
      <p:cxnSp>
        <p:nvCxnSpPr>
          <p:cNvPr id="26" name="Straight Arrow Connector 25"/>
          <p:cNvCxnSpPr/>
          <p:nvPr/>
        </p:nvCxnSpPr>
        <p:spPr bwMode="auto">
          <a:xfrm>
            <a:off x="3435858" y="3352799"/>
            <a:ext cx="450342" cy="1"/>
          </a:xfrm>
          <a:prstGeom prst="straightConnector1">
            <a:avLst/>
          </a:prstGeom>
          <a:ln>
            <a:solidFill>
              <a:srgbClr val="CC3399"/>
            </a:solidFill>
            <a:headEnd type="none" w="sm" len="sm"/>
            <a:tailEnd type="arrow"/>
          </a:ln>
        </p:spPr>
        <p:style>
          <a:lnRef idx="3">
            <a:schemeClr val="accent2"/>
          </a:lnRef>
          <a:fillRef idx="0">
            <a:schemeClr val="accent2"/>
          </a:fillRef>
          <a:effectRef idx="2">
            <a:schemeClr val="accent2"/>
          </a:effectRef>
          <a:fontRef idx="minor">
            <a:schemeClr val="tx1"/>
          </a:fontRef>
        </p:style>
      </p:cxnSp>
      <p:cxnSp>
        <p:nvCxnSpPr>
          <p:cNvPr id="27" name="Straight Arrow Connector 26"/>
          <p:cNvCxnSpPr/>
          <p:nvPr/>
        </p:nvCxnSpPr>
        <p:spPr bwMode="auto">
          <a:xfrm flipV="1">
            <a:off x="3452542" y="2937710"/>
            <a:ext cx="0" cy="415090"/>
          </a:xfrm>
          <a:prstGeom prst="straightConnector1">
            <a:avLst/>
          </a:prstGeom>
          <a:ln>
            <a:solidFill>
              <a:srgbClr val="CC3399"/>
            </a:solidFill>
            <a:headEnd type="none" w="sm" len="sm"/>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a:off x="5264658" y="3306035"/>
            <a:ext cx="450342" cy="1"/>
          </a:xfrm>
          <a:prstGeom prst="straightConnector1">
            <a:avLst/>
          </a:prstGeom>
          <a:ln>
            <a:solidFill>
              <a:srgbClr val="CC3399"/>
            </a:solidFill>
            <a:headEnd type="none" w="sm" len="sm"/>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flipV="1">
            <a:off x="5281342" y="2890946"/>
            <a:ext cx="0" cy="415090"/>
          </a:xfrm>
          <a:prstGeom prst="straightConnector1">
            <a:avLst/>
          </a:prstGeom>
          <a:ln>
            <a:solidFill>
              <a:srgbClr val="CC3399"/>
            </a:solidFill>
            <a:headEnd type="none" w="sm" len="sm"/>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flipH="1">
            <a:off x="4817282" y="3306036"/>
            <a:ext cx="440518" cy="2"/>
          </a:xfrm>
          <a:prstGeom prst="straightConnector1">
            <a:avLst/>
          </a:prstGeom>
          <a:ln>
            <a:solidFill>
              <a:srgbClr val="CC3399"/>
            </a:solidFill>
            <a:headEnd type="none" w="sm" len="sm"/>
            <a:tailEnd type="arrow"/>
          </a:ln>
        </p:spPr>
        <p:style>
          <a:lnRef idx="3">
            <a:schemeClr val="accent2"/>
          </a:lnRef>
          <a:fillRef idx="0">
            <a:schemeClr val="accent2"/>
          </a:fillRef>
          <a:effectRef idx="2">
            <a:schemeClr val="accent2"/>
          </a:effectRef>
          <a:fontRef idx="minor">
            <a:schemeClr val="tx1"/>
          </a:fontRef>
        </p:style>
      </p:cxnSp>
      <p:cxnSp>
        <p:nvCxnSpPr>
          <p:cNvPr id="32" name="Straight Arrow Connector 31"/>
          <p:cNvCxnSpPr/>
          <p:nvPr/>
        </p:nvCxnSpPr>
        <p:spPr bwMode="auto">
          <a:xfrm>
            <a:off x="5265358" y="3306037"/>
            <a:ext cx="0" cy="427763"/>
          </a:xfrm>
          <a:prstGeom prst="straightConnector1">
            <a:avLst/>
          </a:prstGeom>
          <a:ln>
            <a:solidFill>
              <a:srgbClr val="CC3399"/>
            </a:solidFill>
            <a:headEnd type="none" w="sm" len="sm"/>
            <a:tailEnd type="arrow"/>
          </a:ln>
        </p:spPr>
        <p:style>
          <a:lnRef idx="3">
            <a:schemeClr val="accent2"/>
          </a:lnRef>
          <a:fillRef idx="0">
            <a:schemeClr val="accent2"/>
          </a:fillRef>
          <a:effectRef idx="2">
            <a:schemeClr val="accent2"/>
          </a:effectRef>
          <a:fontRef idx="minor">
            <a:schemeClr val="tx1"/>
          </a:fontRef>
        </p:style>
      </p:cxnSp>
      <p:cxnSp>
        <p:nvCxnSpPr>
          <p:cNvPr id="47" name="Straight Arrow Connector 46"/>
          <p:cNvCxnSpPr/>
          <p:nvPr/>
        </p:nvCxnSpPr>
        <p:spPr bwMode="auto">
          <a:xfrm>
            <a:off x="7626858" y="3306035"/>
            <a:ext cx="450342" cy="1"/>
          </a:xfrm>
          <a:prstGeom prst="straightConnector1">
            <a:avLst/>
          </a:prstGeom>
          <a:ln>
            <a:solidFill>
              <a:srgbClr val="CC3399"/>
            </a:solidFill>
            <a:headEnd type="none" w="sm" len="sm"/>
            <a:tailEnd type="arrow"/>
          </a:ln>
        </p:spPr>
        <p:style>
          <a:lnRef idx="3">
            <a:schemeClr val="accent2"/>
          </a:lnRef>
          <a:fillRef idx="0">
            <a:schemeClr val="accent2"/>
          </a:fillRef>
          <a:effectRef idx="2">
            <a:schemeClr val="accent2"/>
          </a:effectRef>
          <a:fontRef idx="minor">
            <a:schemeClr val="tx1"/>
          </a:fontRef>
        </p:style>
      </p:cxnSp>
      <p:cxnSp>
        <p:nvCxnSpPr>
          <p:cNvPr id="48" name="Straight Arrow Connector 47"/>
          <p:cNvCxnSpPr/>
          <p:nvPr/>
        </p:nvCxnSpPr>
        <p:spPr bwMode="auto">
          <a:xfrm flipV="1">
            <a:off x="7643542" y="2890946"/>
            <a:ext cx="0" cy="415090"/>
          </a:xfrm>
          <a:prstGeom prst="straightConnector1">
            <a:avLst/>
          </a:prstGeom>
          <a:ln>
            <a:solidFill>
              <a:srgbClr val="CC3399"/>
            </a:solidFill>
            <a:headEnd type="none" w="sm" len="sm"/>
            <a:tailEnd type="arrow"/>
          </a:ln>
        </p:spPr>
        <p:style>
          <a:lnRef idx="3">
            <a:schemeClr val="accent2"/>
          </a:lnRef>
          <a:fillRef idx="0">
            <a:schemeClr val="accent2"/>
          </a:fillRef>
          <a:effectRef idx="2">
            <a:schemeClr val="accent2"/>
          </a:effectRef>
          <a:fontRef idx="minor">
            <a:schemeClr val="tx1"/>
          </a:fontRef>
        </p:style>
      </p:cxnSp>
      <p:cxnSp>
        <p:nvCxnSpPr>
          <p:cNvPr id="49" name="Straight Arrow Connector 48"/>
          <p:cNvCxnSpPr/>
          <p:nvPr/>
        </p:nvCxnSpPr>
        <p:spPr bwMode="auto">
          <a:xfrm flipH="1">
            <a:off x="7179482" y="3306036"/>
            <a:ext cx="440518" cy="2"/>
          </a:xfrm>
          <a:prstGeom prst="straightConnector1">
            <a:avLst/>
          </a:prstGeom>
          <a:ln>
            <a:solidFill>
              <a:srgbClr val="CC3399"/>
            </a:solidFill>
            <a:headEnd type="none" w="sm" len="sm"/>
            <a:tailEnd type="arrow"/>
          </a:ln>
        </p:spPr>
        <p:style>
          <a:lnRef idx="3">
            <a:schemeClr val="accent2"/>
          </a:lnRef>
          <a:fillRef idx="0">
            <a:schemeClr val="accent2"/>
          </a:fillRef>
          <a:effectRef idx="2">
            <a:schemeClr val="accent2"/>
          </a:effectRef>
          <a:fontRef idx="minor">
            <a:schemeClr val="tx1"/>
          </a:fontRef>
        </p:style>
      </p:cxnSp>
      <p:cxnSp>
        <p:nvCxnSpPr>
          <p:cNvPr id="50" name="Straight Arrow Connector 49"/>
          <p:cNvCxnSpPr/>
          <p:nvPr/>
        </p:nvCxnSpPr>
        <p:spPr bwMode="auto">
          <a:xfrm>
            <a:off x="7627558" y="3306037"/>
            <a:ext cx="0" cy="427763"/>
          </a:xfrm>
          <a:prstGeom prst="straightConnector1">
            <a:avLst/>
          </a:prstGeom>
          <a:ln>
            <a:solidFill>
              <a:srgbClr val="CC3399"/>
            </a:solidFill>
            <a:headEnd type="none" w="sm" len="sm"/>
            <a:tailEnd type="arrow"/>
          </a:ln>
        </p:spPr>
        <p:style>
          <a:lnRef idx="3">
            <a:schemeClr val="accent2"/>
          </a:lnRef>
          <a:fillRef idx="0">
            <a:schemeClr val="accent2"/>
          </a:fillRef>
          <a:effectRef idx="2">
            <a:schemeClr val="accent2"/>
          </a:effectRef>
          <a:fontRef idx="minor">
            <a:schemeClr val="tx1"/>
          </a:fontRef>
        </p:style>
      </p:cxnSp>
      <p:cxnSp>
        <p:nvCxnSpPr>
          <p:cNvPr id="55" name="Straight Connector 54"/>
          <p:cNvCxnSpPr/>
          <p:nvPr/>
        </p:nvCxnSpPr>
        <p:spPr bwMode="auto">
          <a:xfrm flipV="1">
            <a:off x="7699629" y="3165666"/>
            <a:ext cx="76200" cy="76200"/>
          </a:xfrm>
          <a:prstGeom prst="line">
            <a:avLst/>
          </a:prstGeom>
          <a:ln>
            <a:solidFill>
              <a:srgbClr val="FFC000"/>
            </a:solidFill>
            <a:headEnd type="none" w="sm" len="sm"/>
            <a:tailEnd type="none" w="sm" len="sm"/>
          </a:ln>
        </p:spPr>
        <p:style>
          <a:lnRef idx="3">
            <a:schemeClr val="accent2"/>
          </a:lnRef>
          <a:fillRef idx="0">
            <a:schemeClr val="accent2"/>
          </a:fillRef>
          <a:effectRef idx="2">
            <a:schemeClr val="accent2"/>
          </a:effectRef>
          <a:fontRef idx="minor">
            <a:schemeClr val="tx1"/>
          </a:fontRef>
        </p:style>
      </p:cxnSp>
      <p:cxnSp>
        <p:nvCxnSpPr>
          <p:cNvPr id="57" name="Straight Connector 56"/>
          <p:cNvCxnSpPr/>
          <p:nvPr/>
        </p:nvCxnSpPr>
        <p:spPr bwMode="auto">
          <a:xfrm flipV="1">
            <a:off x="7807332" y="3045545"/>
            <a:ext cx="76200" cy="76200"/>
          </a:xfrm>
          <a:prstGeom prst="line">
            <a:avLst/>
          </a:prstGeom>
          <a:ln>
            <a:solidFill>
              <a:srgbClr val="FFC000"/>
            </a:solidFill>
            <a:headEnd type="none" w="sm" len="sm"/>
            <a:tailEnd type="none" w="sm" len="sm"/>
          </a:ln>
        </p:spPr>
        <p:style>
          <a:lnRef idx="3">
            <a:schemeClr val="accent2"/>
          </a:lnRef>
          <a:fillRef idx="0">
            <a:schemeClr val="accent2"/>
          </a:fillRef>
          <a:effectRef idx="2">
            <a:schemeClr val="accent2"/>
          </a:effectRef>
          <a:fontRef idx="minor">
            <a:schemeClr val="tx1"/>
          </a:fontRef>
        </p:style>
      </p:cxnSp>
      <p:cxnSp>
        <p:nvCxnSpPr>
          <p:cNvPr id="66" name="Straight Connector 65"/>
          <p:cNvCxnSpPr/>
          <p:nvPr/>
        </p:nvCxnSpPr>
        <p:spPr bwMode="auto">
          <a:xfrm flipV="1">
            <a:off x="7921632" y="2933056"/>
            <a:ext cx="76200" cy="76200"/>
          </a:xfrm>
          <a:prstGeom prst="line">
            <a:avLst/>
          </a:prstGeom>
          <a:ln>
            <a:solidFill>
              <a:srgbClr val="FFC000"/>
            </a:solidFill>
            <a:headEnd type="none" w="sm" len="sm"/>
            <a:tailEnd type="none" w="sm" len="sm"/>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885233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33636" y="53626"/>
            <a:ext cx="8262459" cy="515022"/>
          </a:xfrm>
          <a:prstGeom prst="rect">
            <a:avLst/>
          </a:prstGeom>
        </p:spPr>
        <p:txBody>
          <a:bodyPr vert="horz" lIns="84190" tIns="42096" rIns="84190" bIns="42096" rtlCol="0" anchor="ctr">
            <a:noAutofit/>
          </a:bodyPr>
          <a:lstStyle>
            <a:lvl1pPr algn="ctr" defTabSz="914123" rtl="0" eaLnBrk="1" latinLnBrk="0" hangingPunct="1">
              <a:spcBef>
                <a:spcPct val="0"/>
              </a:spcBef>
              <a:buNone/>
              <a:defRPr sz="4300" kern="1200">
                <a:solidFill>
                  <a:schemeClr val="tx1"/>
                </a:solidFill>
                <a:latin typeface="+mj-lt"/>
                <a:ea typeface="+mj-ea"/>
                <a:cs typeface="+mj-cs"/>
              </a:defRPr>
            </a:lvl1pPr>
          </a:lstStyle>
          <a:p>
            <a:r>
              <a:rPr lang="en-US" sz="2400" dirty="0" smtClean="0">
                <a:solidFill>
                  <a:srgbClr val="6C0000"/>
                </a:solidFill>
              </a:rPr>
              <a:t>1- </a:t>
            </a:r>
            <a:r>
              <a:rPr lang="en-US" sz="2400" dirty="0">
                <a:solidFill>
                  <a:srgbClr val="6C0000"/>
                </a:solidFill>
              </a:rPr>
              <a:t>94 GHz Phased Array Front End </a:t>
            </a:r>
          </a:p>
        </p:txBody>
      </p:sp>
      <p:sp>
        <p:nvSpPr>
          <p:cNvPr id="5" name="Content Placeholder 2"/>
          <p:cNvSpPr txBox="1">
            <a:spLocks/>
          </p:cNvSpPr>
          <p:nvPr/>
        </p:nvSpPr>
        <p:spPr>
          <a:xfrm>
            <a:off x="316435" y="1657107"/>
            <a:ext cx="7897091" cy="4243090"/>
          </a:xfrm>
          <a:prstGeom prst="rect">
            <a:avLst/>
          </a:prstGeom>
        </p:spPr>
        <p:txBody>
          <a:bodyPr vert="horz" lIns="84190" tIns="42096" rIns="84190" bIns="42096" rtlCol="0">
            <a:normAutofit/>
          </a:bodyPr>
          <a:lstStyle>
            <a:lvl1pPr marL="342795" indent="-342795" algn="l" defTabSz="914123"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723" indent="-285663" algn="l" defTabSz="914123"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652" indent="-228531" algn="l" defTabSz="914123" rtl="0" eaLnBrk="1" latinLnBrk="0" hangingPunct="1">
              <a:spcBef>
                <a:spcPct val="20000"/>
              </a:spcBef>
              <a:buFont typeface="Arial" pitchFamily="34" charset="0"/>
              <a:buChar char="•"/>
              <a:defRPr sz="2500" kern="1200">
                <a:solidFill>
                  <a:schemeClr val="tx1"/>
                </a:solidFill>
                <a:latin typeface="+mn-lt"/>
                <a:ea typeface="+mn-ea"/>
                <a:cs typeface="+mn-cs"/>
              </a:defRPr>
            </a:lvl3pPr>
            <a:lvl4pPr marL="1599713" indent="-228531" algn="l" defTabSz="914123"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6774" indent="-228531" algn="l" defTabSz="914123"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3835" indent="-228531" algn="l" defTabSz="9141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896" indent="-228531" algn="l" defTabSz="9141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959" indent="-228531" algn="l" defTabSz="9141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018" indent="-228531" algn="l" defTabSz="91412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smtClean="0"/>
          </a:p>
          <a:p>
            <a:endParaRPr lang="en-US" dirty="0" smtClean="0"/>
          </a:p>
          <a:p>
            <a:endParaRPr lang="en-US" dirty="0" smtClean="0"/>
          </a:p>
          <a:p>
            <a:endParaRPr lang="en-US" dirty="0" smtClean="0"/>
          </a:p>
          <a:p>
            <a:endParaRPr lang="en-US" dirty="0" smtClean="0"/>
          </a:p>
          <a:p>
            <a:endParaRPr lang="en-US" sz="1700" dirty="0"/>
          </a:p>
          <a:p>
            <a:pPr marL="0" indent="0">
              <a:buNone/>
            </a:pPr>
            <a:endParaRPr lang="en-US" sz="1700" dirty="0"/>
          </a:p>
          <a:p>
            <a:pPr marL="0" indent="0">
              <a:buNone/>
            </a:pPr>
            <a:r>
              <a:rPr lang="en-US" sz="1000" dirty="0"/>
              <a:t>	</a:t>
            </a:r>
            <a:endParaRPr lang="en-US" sz="1000" b="1" dirty="0"/>
          </a:p>
        </p:txBody>
      </p:sp>
      <p:grpSp>
        <p:nvGrpSpPr>
          <p:cNvPr id="7" name="Group 6"/>
          <p:cNvGrpSpPr/>
          <p:nvPr/>
        </p:nvGrpSpPr>
        <p:grpSpPr>
          <a:xfrm>
            <a:off x="174701" y="1143904"/>
            <a:ext cx="4016299" cy="3157050"/>
            <a:chOff x="90738" y="1503444"/>
            <a:chExt cx="4417929" cy="3367519"/>
          </a:xfrm>
        </p:grpSpPr>
        <p:pic>
          <p:nvPicPr>
            <p:cNvPr id="6"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330" y="1503444"/>
              <a:ext cx="3945337" cy="2983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1457797" y="4509839"/>
              <a:ext cx="2161316" cy="361124"/>
            </a:xfrm>
            <a:prstGeom prst="rect">
              <a:avLst/>
            </a:prstGeom>
            <a:noFill/>
          </p:spPr>
          <p:txBody>
            <a:bodyPr wrap="none" rtlCol="0">
              <a:spAutoFit/>
            </a:bodyPr>
            <a:lstStyle/>
            <a:p>
              <a:r>
                <a:rPr lang="en-US" b="1" dirty="0" smtClean="0">
                  <a:latin typeface="+mj-lt"/>
                </a:rPr>
                <a:t>Frequency(GHz)</a:t>
              </a:r>
              <a:endParaRPr lang="en-US" b="1" dirty="0">
                <a:latin typeface="+mj-lt"/>
              </a:endParaRPr>
            </a:p>
          </p:txBody>
        </p:sp>
        <p:sp>
          <p:nvSpPr>
            <p:cNvPr id="11" name="TextBox 10"/>
            <p:cNvSpPr txBox="1"/>
            <p:nvPr/>
          </p:nvSpPr>
          <p:spPr>
            <a:xfrm rot="16200000">
              <a:off x="-771002" y="2637777"/>
              <a:ext cx="2095890" cy="372409"/>
            </a:xfrm>
            <a:prstGeom prst="rect">
              <a:avLst/>
            </a:prstGeom>
            <a:noFill/>
          </p:spPr>
          <p:txBody>
            <a:bodyPr wrap="none" rtlCol="0">
              <a:spAutoFit/>
            </a:bodyPr>
            <a:lstStyle/>
            <a:p>
              <a:r>
                <a:rPr lang="en-US" b="1" dirty="0" smtClean="0">
                  <a:latin typeface="Calibri" pitchFamily="34" charset="0"/>
                </a:rPr>
                <a:t>Phase(S21) in degree</a:t>
              </a:r>
              <a:endParaRPr lang="en-US" b="1" dirty="0">
                <a:latin typeface="Calibri" pitchFamily="34" charset="0"/>
              </a:endParaRPr>
            </a:p>
          </p:txBody>
        </p:sp>
      </p:grpSp>
      <p:sp>
        <p:nvSpPr>
          <p:cNvPr id="14" name="TextBox 13"/>
          <p:cNvSpPr txBox="1"/>
          <p:nvPr/>
        </p:nvSpPr>
        <p:spPr>
          <a:xfrm>
            <a:off x="971600" y="4495800"/>
            <a:ext cx="7606785" cy="1931698"/>
          </a:xfrm>
          <a:prstGeom prst="rect">
            <a:avLst/>
          </a:prstGeom>
          <a:noFill/>
        </p:spPr>
        <p:txBody>
          <a:bodyPr wrap="square" lIns="84216" tIns="42108" rIns="84216" bIns="42108" rtlCol="0">
            <a:spAutoFit/>
          </a:bodyPr>
          <a:lstStyle/>
          <a:p>
            <a:pPr marL="285750" indent="-285750">
              <a:lnSpc>
                <a:spcPct val="150000"/>
              </a:lnSpc>
              <a:buFont typeface="Wingdings" pitchFamily="2" charset="2"/>
              <a:buChar char="Ø"/>
            </a:pPr>
            <a:r>
              <a:rPr lang="en-US" dirty="0" smtClean="0">
                <a:solidFill>
                  <a:srgbClr val="6C0000"/>
                </a:solidFill>
                <a:latin typeface="+mj-lt"/>
              </a:rPr>
              <a:t>Continuous 360</a:t>
            </a:r>
            <a:r>
              <a:rPr lang="en-US" baseline="30000" dirty="0" smtClean="0">
                <a:solidFill>
                  <a:srgbClr val="6C0000"/>
                </a:solidFill>
                <a:latin typeface="+mj-lt"/>
              </a:rPr>
              <a:t>o</a:t>
            </a:r>
            <a:r>
              <a:rPr lang="en-US" dirty="0" smtClean="0">
                <a:solidFill>
                  <a:srgbClr val="6C0000"/>
                </a:solidFill>
                <a:latin typeface="+mj-lt"/>
              </a:rPr>
              <a:t> phase control (shown only 3-bit control here)</a:t>
            </a:r>
          </a:p>
          <a:p>
            <a:pPr marL="285750" indent="-285750">
              <a:lnSpc>
                <a:spcPct val="150000"/>
              </a:lnSpc>
              <a:buFont typeface="Wingdings" pitchFamily="2" charset="2"/>
              <a:buChar char="Ø"/>
            </a:pPr>
            <a:r>
              <a:rPr lang="en-US" dirty="0" smtClean="0">
                <a:solidFill>
                  <a:srgbClr val="6C0000"/>
                </a:solidFill>
                <a:latin typeface="+mj-lt"/>
              </a:rPr>
              <a:t>S21: 21-25 dB @94 GHz </a:t>
            </a:r>
          </a:p>
          <a:p>
            <a:pPr marL="285750" indent="-285750">
              <a:lnSpc>
                <a:spcPct val="150000"/>
              </a:lnSpc>
              <a:buFont typeface="Wingdings" pitchFamily="2" charset="2"/>
              <a:buChar char="Ø"/>
            </a:pPr>
            <a:r>
              <a:rPr lang="en-US" dirty="0" smtClean="0">
                <a:solidFill>
                  <a:srgbClr val="6C0000"/>
                </a:solidFill>
                <a:latin typeface="+mj-lt"/>
              </a:rPr>
              <a:t>These gain variation can be offset by adjusting VGA (not shown here)</a:t>
            </a:r>
          </a:p>
          <a:p>
            <a:pPr marL="285750" indent="-285750">
              <a:lnSpc>
                <a:spcPct val="150000"/>
              </a:lnSpc>
              <a:buFont typeface="Wingdings" pitchFamily="2" charset="2"/>
              <a:buChar char="Ø"/>
            </a:pPr>
            <a:r>
              <a:rPr lang="en-US" dirty="0" smtClean="0">
                <a:solidFill>
                  <a:srgbClr val="6C0000"/>
                </a:solidFill>
                <a:latin typeface="+mj-lt"/>
              </a:rPr>
              <a:t>NF: 8-9 dB @94 GHz </a:t>
            </a:r>
            <a:endParaRPr lang="en-US" dirty="0">
              <a:solidFill>
                <a:srgbClr val="6C0000"/>
              </a:solidFill>
              <a:latin typeface="+mj-lt"/>
            </a:endParaRPr>
          </a:p>
        </p:txBody>
      </p:sp>
      <p:grpSp>
        <p:nvGrpSpPr>
          <p:cNvPr id="3" name="Group 2"/>
          <p:cNvGrpSpPr/>
          <p:nvPr/>
        </p:nvGrpSpPr>
        <p:grpSpPr>
          <a:xfrm>
            <a:off x="4651283" y="1004705"/>
            <a:ext cx="4187917" cy="3262495"/>
            <a:chOff x="4902397" y="1416460"/>
            <a:chExt cx="4606709" cy="3479994"/>
          </a:xfrm>
        </p:grpSpPr>
        <p:sp>
          <p:nvSpPr>
            <p:cNvPr id="9" name="TextBox 8"/>
            <p:cNvSpPr txBox="1"/>
            <p:nvPr/>
          </p:nvSpPr>
          <p:spPr>
            <a:xfrm>
              <a:off x="6340416" y="4535330"/>
              <a:ext cx="2161316" cy="361124"/>
            </a:xfrm>
            <a:prstGeom prst="rect">
              <a:avLst/>
            </a:prstGeom>
            <a:noFill/>
          </p:spPr>
          <p:txBody>
            <a:bodyPr wrap="none" rtlCol="0">
              <a:spAutoFit/>
            </a:bodyPr>
            <a:lstStyle/>
            <a:p>
              <a:r>
                <a:rPr lang="en-US" b="1" dirty="0" smtClean="0">
                  <a:latin typeface="+mj-lt"/>
                </a:rPr>
                <a:t>Frequency(GHz)</a:t>
              </a:r>
              <a:endParaRPr lang="en-US" b="1" dirty="0">
                <a:latin typeface="+mj-lt"/>
              </a:endParaRPr>
            </a:p>
          </p:txBody>
        </p:sp>
        <p:pic>
          <p:nvPicPr>
            <p:cNvPr id="1639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4674" y="1416460"/>
              <a:ext cx="4032448" cy="3070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8341568" y="1598303"/>
              <a:ext cx="638669" cy="344709"/>
            </a:xfrm>
            <a:prstGeom prst="rect">
              <a:avLst/>
            </a:prstGeom>
            <a:noFill/>
          </p:spPr>
          <p:txBody>
            <a:bodyPr wrap="none" rtlCol="0">
              <a:spAutoFit/>
            </a:bodyPr>
            <a:lstStyle/>
            <a:p>
              <a:r>
                <a:rPr lang="en-US" sz="1500" dirty="0">
                  <a:latin typeface="+mj-lt"/>
                </a:rPr>
                <a:t>S21</a:t>
              </a:r>
            </a:p>
          </p:txBody>
        </p:sp>
        <p:sp>
          <p:nvSpPr>
            <p:cNvPr id="18" name="TextBox 17"/>
            <p:cNvSpPr txBox="1"/>
            <p:nvPr/>
          </p:nvSpPr>
          <p:spPr>
            <a:xfrm>
              <a:off x="7070104" y="3495105"/>
              <a:ext cx="2439002" cy="344709"/>
            </a:xfrm>
            <a:prstGeom prst="rect">
              <a:avLst/>
            </a:prstGeom>
            <a:noFill/>
          </p:spPr>
          <p:txBody>
            <a:bodyPr wrap="none" rtlCol="0">
              <a:spAutoFit/>
            </a:bodyPr>
            <a:lstStyle/>
            <a:p>
              <a:r>
                <a:rPr lang="en-US" sz="1500" dirty="0">
                  <a:latin typeface="+mj-lt"/>
                </a:rPr>
                <a:t>NF=8-9 dB @94 GHz</a:t>
              </a:r>
            </a:p>
          </p:txBody>
        </p:sp>
        <p:cxnSp>
          <p:nvCxnSpPr>
            <p:cNvPr id="13" name="Straight Arrow Connector 12"/>
            <p:cNvCxnSpPr/>
            <p:nvPr/>
          </p:nvCxnSpPr>
          <p:spPr>
            <a:xfrm>
              <a:off x="7090055" y="3667461"/>
              <a:ext cx="407371" cy="279596"/>
            </a:xfrm>
            <a:prstGeom prst="straightConnector1">
              <a:avLst/>
            </a:prstGeom>
            <a:ln w="19050">
              <a:solidFill>
                <a:srgbClr val="6C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2" idx="2"/>
            </p:cNvCxnSpPr>
            <p:nvPr/>
          </p:nvCxnSpPr>
          <p:spPr>
            <a:xfrm flipH="1">
              <a:off x="8341569" y="1943012"/>
              <a:ext cx="319333" cy="88703"/>
            </a:xfrm>
            <a:prstGeom prst="straightConnector1">
              <a:avLst/>
            </a:prstGeom>
            <a:ln w="19050">
              <a:solidFill>
                <a:srgbClr val="6C0000"/>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rot="16200000">
              <a:off x="4284792" y="2649310"/>
              <a:ext cx="1607620" cy="372409"/>
            </a:xfrm>
            <a:prstGeom prst="rect">
              <a:avLst/>
            </a:prstGeom>
            <a:noFill/>
          </p:spPr>
          <p:txBody>
            <a:bodyPr wrap="none" rtlCol="0">
              <a:spAutoFit/>
            </a:bodyPr>
            <a:lstStyle/>
            <a:p>
              <a:r>
                <a:rPr lang="en-US" b="1" dirty="0" smtClean="0">
                  <a:latin typeface="+mj-lt"/>
                </a:rPr>
                <a:t>S21,NF (dB)</a:t>
              </a:r>
              <a:endParaRPr lang="en-US" b="1" dirty="0">
                <a:latin typeface="+mj-lt"/>
              </a:endParaRPr>
            </a:p>
          </p:txBody>
        </p:sp>
      </p:grpSp>
      <p:sp>
        <p:nvSpPr>
          <p:cNvPr id="17" name="TextBox 16"/>
          <p:cNvSpPr txBox="1"/>
          <p:nvPr/>
        </p:nvSpPr>
        <p:spPr>
          <a:xfrm>
            <a:off x="914400" y="6400800"/>
            <a:ext cx="1752600" cy="430887"/>
          </a:xfrm>
          <a:prstGeom prst="rect">
            <a:avLst/>
          </a:prstGeom>
          <a:noFill/>
        </p:spPr>
        <p:txBody>
          <a:bodyPr wrap="square" rtlCol="0">
            <a:spAutoFit/>
          </a:bodyPr>
          <a:lstStyle/>
          <a:p>
            <a:r>
              <a:rPr lang="en-US" sz="2200" b="1" dirty="0" smtClean="0">
                <a:solidFill>
                  <a:srgbClr val="6C0000"/>
                </a:solidFill>
              </a:rPr>
              <a:t>/RF Group</a:t>
            </a:r>
            <a:endParaRPr lang="en-US" sz="2200" b="1" dirty="0">
              <a:solidFill>
                <a:srgbClr val="6C0000"/>
              </a:solidFill>
            </a:endParaRPr>
          </a:p>
        </p:txBody>
      </p:sp>
      <p:sp>
        <p:nvSpPr>
          <p:cNvPr id="12" name="Slide Number Placeholder 11"/>
          <p:cNvSpPr>
            <a:spLocks noGrp="1"/>
          </p:cNvSpPr>
          <p:nvPr>
            <p:ph type="sldNum" sz="quarter" idx="12"/>
          </p:nvPr>
        </p:nvSpPr>
        <p:spPr/>
        <p:txBody>
          <a:bodyPr/>
          <a:lstStyle/>
          <a:p>
            <a:fld id="{90BE237A-3C10-CB42-9E82-6FFF293908C0}" type="slidenum">
              <a:rPr lang="en-US" smtClean="0"/>
              <a:pPr/>
              <a:t>14</a:t>
            </a:fld>
            <a:endParaRPr lang="en-US"/>
          </a:p>
        </p:txBody>
      </p:sp>
    </p:spTree>
    <p:extLst>
      <p:ext uri="{BB962C8B-B14F-4D97-AF65-F5344CB8AC3E}">
        <p14:creationId xmlns:p14="http://schemas.microsoft.com/office/powerpoint/2010/main" val="12542292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40111" y="0"/>
            <a:ext cx="7797750" cy="661193"/>
          </a:xfrm>
          <a:prstGeom prst="rect">
            <a:avLst/>
          </a:prstGeom>
        </p:spPr>
        <p:txBody>
          <a:bodyPr vert="horz" lIns="84190" tIns="42096" rIns="84190" bIns="42096" rtlCol="0" anchor="ctr">
            <a:noAutofit/>
          </a:bodyPr>
          <a:lstStyle>
            <a:lvl1pPr algn="ctr" defTabSz="914123" rtl="0" eaLnBrk="1" latinLnBrk="0" hangingPunct="1">
              <a:spcBef>
                <a:spcPct val="0"/>
              </a:spcBef>
              <a:buNone/>
              <a:defRPr sz="4300" kern="1200">
                <a:solidFill>
                  <a:schemeClr val="tx1"/>
                </a:solidFill>
                <a:latin typeface="+mj-lt"/>
                <a:ea typeface="+mj-ea"/>
                <a:cs typeface="+mj-cs"/>
              </a:defRPr>
            </a:lvl1pPr>
          </a:lstStyle>
          <a:p>
            <a:r>
              <a:rPr lang="en-US" sz="2400" dirty="0" smtClean="0">
                <a:solidFill>
                  <a:srgbClr val="6C0000"/>
                </a:solidFill>
              </a:rPr>
              <a:t>2-120 </a:t>
            </a:r>
            <a:r>
              <a:rPr lang="en-US" sz="2400" dirty="0">
                <a:solidFill>
                  <a:srgbClr val="6C0000"/>
                </a:solidFill>
              </a:rPr>
              <a:t>GHz Phased Array Front End </a:t>
            </a:r>
          </a:p>
        </p:txBody>
      </p:sp>
      <p:sp>
        <p:nvSpPr>
          <p:cNvPr id="9" name="TextBox 8"/>
          <p:cNvSpPr txBox="1"/>
          <p:nvPr/>
        </p:nvSpPr>
        <p:spPr>
          <a:xfrm rot="16200000">
            <a:off x="3972907" y="2325233"/>
            <a:ext cx="1476525" cy="331260"/>
          </a:xfrm>
          <a:prstGeom prst="rect">
            <a:avLst/>
          </a:prstGeom>
          <a:noFill/>
        </p:spPr>
        <p:txBody>
          <a:bodyPr wrap="none" lIns="84216" tIns="42108" rIns="84216" bIns="42108" rtlCol="0">
            <a:spAutoFit/>
          </a:bodyPr>
          <a:lstStyle/>
          <a:p>
            <a:r>
              <a:rPr lang="en-US" b="1" dirty="0" smtClean="0">
                <a:solidFill>
                  <a:srgbClr val="6C0000"/>
                </a:solidFill>
                <a:latin typeface="+mj-lt"/>
              </a:rPr>
              <a:t>S21,NF (dB</a:t>
            </a:r>
            <a:r>
              <a:rPr lang="en-US" sz="1500" b="1" dirty="0">
                <a:solidFill>
                  <a:srgbClr val="6C0000"/>
                </a:solidFill>
              </a:rPr>
              <a:t>)</a:t>
            </a:r>
          </a:p>
        </p:txBody>
      </p:sp>
      <p:sp>
        <p:nvSpPr>
          <p:cNvPr id="10" name="TextBox 9"/>
          <p:cNvSpPr txBox="1"/>
          <p:nvPr/>
        </p:nvSpPr>
        <p:spPr>
          <a:xfrm>
            <a:off x="1555593" y="3886200"/>
            <a:ext cx="1950244" cy="331260"/>
          </a:xfrm>
          <a:prstGeom prst="rect">
            <a:avLst/>
          </a:prstGeom>
          <a:noFill/>
        </p:spPr>
        <p:txBody>
          <a:bodyPr wrap="none" lIns="84216" tIns="42108" rIns="84216" bIns="42108" rtlCol="0">
            <a:spAutoFit/>
          </a:bodyPr>
          <a:lstStyle/>
          <a:p>
            <a:r>
              <a:rPr lang="en-US" b="1" dirty="0" smtClean="0">
                <a:solidFill>
                  <a:srgbClr val="6C0000"/>
                </a:solidFill>
                <a:latin typeface="+mj-lt"/>
              </a:rPr>
              <a:t>Frequency(GHz)</a:t>
            </a:r>
            <a:endParaRPr lang="en-US" b="1" dirty="0">
              <a:solidFill>
                <a:srgbClr val="6C0000"/>
              </a:solidFill>
              <a:latin typeface="+mj-lt"/>
            </a:endParaRPr>
          </a:p>
        </p:txBody>
      </p:sp>
      <p:sp>
        <p:nvSpPr>
          <p:cNvPr id="11" name="TextBox 10"/>
          <p:cNvSpPr txBox="1"/>
          <p:nvPr/>
        </p:nvSpPr>
        <p:spPr>
          <a:xfrm>
            <a:off x="6077622" y="3935940"/>
            <a:ext cx="1950244" cy="331260"/>
          </a:xfrm>
          <a:prstGeom prst="rect">
            <a:avLst/>
          </a:prstGeom>
          <a:noFill/>
        </p:spPr>
        <p:txBody>
          <a:bodyPr wrap="none" lIns="84216" tIns="42108" rIns="84216" bIns="42108" rtlCol="0">
            <a:spAutoFit/>
          </a:bodyPr>
          <a:lstStyle/>
          <a:p>
            <a:r>
              <a:rPr lang="en-US" b="1" dirty="0" smtClean="0">
                <a:solidFill>
                  <a:srgbClr val="6C0000"/>
                </a:solidFill>
                <a:latin typeface="+mj-lt"/>
              </a:rPr>
              <a:t>Frequency(GHz)</a:t>
            </a:r>
            <a:endParaRPr lang="en-US" b="1" dirty="0">
              <a:solidFill>
                <a:srgbClr val="6C0000"/>
              </a:solidFill>
              <a:latin typeface="+mj-lt"/>
            </a:endParaRPr>
          </a:p>
        </p:txBody>
      </p:sp>
      <p:pic>
        <p:nvPicPr>
          <p:cNvPr id="1843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0111" y="1295400"/>
            <a:ext cx="4058014" cy="2495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3847" y="1295400"/>
            <a:ext cx="3870362" cy="2527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7471689" y="1752600"/>
            <a:ext cx="566019" cy="315871"/>
          </a:xfrm>
          <a:prstGeom prst="rect">
            <a:avLst/>
          </a:prstGeom>
          <a:noFill/>
        </p:spPr>
        <p:txBody>
          <a:bodyPr wrap="none" lIns="84216" tIns="42108" rIns="84216" bIns="42108" rtlCol="0">
            <a:spAutoFit/>
          </a:bodyPr>
          <a:lstStyle/>
          <a:p>
            <a:r>
              <a:rPr lang="en-US" sz="1500" dirty="0">
                <a:solidFill>
                  <a:srgbClr val="6C0000"/>
                </a:solidFill>
                <a:latin typeface="+mj-lt"/>
              </a:rPr>
              <a:t>S21</a:t>
            </a:r>
          </a:p>
        </p:txBody>
      </p:sp>
      <p:sp>
        <p:nvSpPr>
          <p:cNvPr id="14" name="TextBox 13"/>
          <p:cNvSpPr txBox="1"/>
          <p:nvPr/>
        </p:nvSpPr>
        <p:spPr>
          <a:xfrm>
            <a:off x="6426580" y="3280918"/>
            <a:ext cx="2508859" cy="300482"/>
          </a:xfrm>
          <a:prstGeom prst="rect">
            <a:avLst/>
          </a:prstGeom>
          <a:noFill/>
        </p:spPr>
        <p:txBody>
          <a:bodyPr wrap="none" lIns="84216" tIns="42108" rIns="84216" bIns="42108" rtlCol="0">
            <a:spAutoFit/>
          </a:bodyPr>
          <a:lstStyle/>
          <a:p>
            <a:r>
              <a:rPr lang="en-US" sz="1400" dirty="0">
                <a:solidFill>
                  <a:srgbClr val="6C0000"/>
                </a:solidFill>
                <a:latin typeface="+mj-lt"/>
              </a:rPr>
              <a:t>NF (11-12 dB @120 GHz)</a:t>
            </a:r>
          </a:p>
        </p:txBody>
      </p:sp>
      <p:cxnSp>
        <p:nvCxnSpPr>
          <p:cNvPr id="15" name="Straight Arrow Connector 14"/>
          <p:cNvCxnSpPr/>
          <p:nvPr/>
        </p:nvCxnSpPr>
        <p:spPr>
          <a:xfrm flipH="1" flipV="1">
            <a:off x="7094218" y="3027182"/>
            <a:ext cx="297182" cy="253736"/>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3" idx="2"/>
          </p:cNvCxnSpPr>
          <p:nvPr/>
        </p:nvCxnSpPr>
        <p:spPr>
          <a:xfrm flipH="1">
            <a:off x="7471690" y="2068471"/>
            <a:ext cx="283009" cy="90454"/>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81000" y="4381234"/>
            <a:ext cx="8458200" cy="1562366"/>
          </a:xfrm>
          <a:prstGeom prst="rect">
            <a:avLst/>
          </a:prstGeom>
          <a:noFill/>
        </p:spPr>
        <p:txBody>
          <a:bodyPr wrap="square" lIns="84216" tIns="42108" rIns="84216" bIns="42108" rtlCol="0">
            <a:spAutoFit/>
          </a:bodyPr>
          <a:lstStyle/>
          <a:p>
            <a:pPr marL="285750" indent="-285750">
              <a:lnSpc>
                <a:spcPct val="150000"/>
              </a:lnSpc>
              <a:buFont typeface="Wingdings" pitchFamily="2" charset="2"/>
              <a:buChar char="Ø"/>
            </a:pPr>
            <a:r>
              <a:rPr lang="en-US" dirty="0" smtClean="0">
                <a:solidFill>
                  <a:srgbClr val="6C0000"/>
                </a:solidFill>
                <a:latin typeface="+mj-lt"/>
              </a:rPr>
              <a:t>Continuous 360</a:t>
            </a:r>
            <a:r>
              <a:rPr lang="en-US" baseline="30000" dirty="0" smtClean="0">
                <a:solidFill>
                  <a:srgbClr val="6C0000"/>
                </a:solidFill>
                <a:latin typeface="+mj-lt"/>
              </a:rPr>
              <a:t>o</a:t>
            </a:r>
            <a:r>
              <a:rPr lang="en-US" dirty="0" smtClean="0">
                <a:solidFill>
                  <a:srgbClr val="6C0000"/>
                </a:solidFill>
                <a:latin typeface="+mj-lt"/>
              </a:rPr>
              <a:t> phase control (shown only 3-bit control here)</a:t>
            </a:r>
          </a:p>
          <a:p>
            <a:pPr marL="285750" indent="-285750">
              <a:lnSpc>
                <a:spcPct val="150000"/>
              </a:lnSpc>
              <a:buFont typeface="Wingdings" pitchFamily="2" charset="2"/>
              <a:buChar char="Ø"/>
            </a:pPr>
            <a:r>
              <a:rPr lang="en-US" dirty="0" smtClean="0">
                <a:solidFill>
                  <a:srgbClr val="6C0000"/>
                </a:solidFill>
                <a:latin typeface="+mj-lt"/>
              </a:rPr>
              <a:t>S21: 16-20 dB @120 GHz </a:t>
            </a:r>
          </a:p>
          <a:p>
            <a:pPr marL="285750" indent="-285750">
              <a:lnSpc>
                <a:spcPct val="150000"/>
              </a:lnSpc>
              <a:buFont typeface="Wingdings" pitchFamily="2" charset="2"/>
              <a:buChar char="Ø"/>
            </a:pPr>
            <a:r>
              <a:rPr lang="en-US" dirty="0" smtClean="0">
                <a:solidFill>
                  <a:srgbClr val="6C0000"/>
                </a:solidFill>
                <a:latin typeface="+mj-lt"/>
              </a:rPr>
              <a:t>These gain variation can be offset by adjusting VGA (not shown here) </a:t>
            </a:r>
          </a:p>
          <a:p>
            <a:pPr marL="285750" indent="-285750">
              <a:lnSpc>
                <a:spcPct val="150000"/>
              </a:lnSpc>
              <a:buFont typeface="Wingdings" pitchFamily="2" charset="2"/>
              <a:buChar char="Ø"/>
            </a:pPr>
            <a:r>
              <a:rPr lang="en-US" dirty="0" smtClean="0">
                <a:solidFill>
                  <a:srgbClr val="6C0000"/>
                </a:solidFill>
                <a:latin typeface="+mj-lt"/>
              </a:rPr>
              <a:t>NF: 11-12 dB @120GHz</a:t>
            </a:r>
            <a:endParaRPr lang="en-US" dirty="0">
              <a:solidFill>
                <a:srgbClr val="6C0000"/>
              </a:solidFill>
              <a:latin typeface="+mj-lt"/>
            </a:endParaRPr>
          </a:p>
        </p:txBody>
      </p:sp>
      <p:sp>
        <p:nvSpPr>
          <p:cNvPr id="8" name="TextBox 7"/>
          <p:cNvSpPr txBox="1"/>
          <p:nvPr/>
        </p:nvSpPr>
        <p:spPr>
          <a:xfrm rot="16200000">
            <a:off x="-960279" y="2421549"/>
            <a:ext cx="2583558" cy="331260"/>
          </a:xfrm>
          <a:prstGeom prst="rect">
            <a:avLst/>
          </a:prstGeom>
          <a:noFill/>
        </p:spPr>
        <p:txBody>
          <a:bodyPr wrap="none" lIns="84216" tIns="42108" rIns="84216" bIns="42108" rtlCol="0">
            <a:spAutoFit/>
          </a:bodyPr>
          <a:lstStyle/>
          <a:p>
            <a:r>
              <a:rPr lang="en-US" b="1" dirty="0" smtClean="0">
                <a:solidFill>
                  <a:srgbClr val="6C0000"/>
                </a:solidFill>
                <a:latin typeface="+mj-lt"/>
              </a:rPr>
              <a:t>Phase(S21) in Degree</a:t>
            </a:r>
            <a:endParaRPr lang="en-US" b="1" dirty="0">
              <a:solidFill>
                <a:srgbClr val="6C0000"/>
              </a:solidFill>
              <a:latin typeface="+mj-lt"/>
            </a:endParaRPr>
          </a:p>
        </p:txBody>
      </p:sp>
      <p:sp>
        <p:nvSpPr>
          <p:cNvPr id="18" name="TextBox 17"/>
          <p:cNvSpPr txBox="1"/>
          <p:nvPr/>
        </p:nvSpPr>
        <p:spPr>
          <a:xfrm>
            <a:off x="914400" y="6400800"/>
            <a:ext cx="1752600" cy="430887"/>
          </a:xfrm>
          <a:prstGeom prst="rect">
            <a:avLst/>
          </a:prstGeom>
          <a:noFill/>
        </p:spPr>
        <p:txBody>
          <a:bodyPr wrap="square" rtlCol="0">
            <a:spAutoFit/>
          </a:bodyPr>
          <a:lstStyle/>
          <a:p>
            <a:r>
              <a:rPr lang="en-US" sz="2200" b="1" dirty="0" smtClean="0">
                <a:solidFill>
                  <a:srgbClr val="6C0000"/>
                </a:solidFill>
              </a:rPr>
              <a:t>/RF Group</a:t>
            </a:r>
            <a:endParaRPr lang="en-US" sz="2200" b="1" dirty="0">
              <a:solidFill>
                <a:srgbClr val="6C0000"/>
              </a:solidFill>
            </a:endParaRPr>
          </a:p>
        </p:txBody>
      </p:sp>
      <p:sp>
        <p:nvSpPr>
          <p:cNvPr id="2" name="Slide Number Placeholder 1"/>
          <p:cNvSpPr>
            <a:spLocks noGrp="1"/>
          </p:cNvSpPr>
          <p:nvPr>
            <p:ph type="sldNum" sz="quarter" idx="12"/>
          </p:nvPr>
        </p:nvSpPr>
        <p:spPr/>
        <p:txBody>
          <a:bodyPr/>
          <a:lstStyle/>
          <a:p>
            <a:fld id="{90BE237A-3C10-CB42-9E82-6FFF293908C0}" type="slidenum">
              <a:rPr lang="en-US" smtClean="0"/>
              <a:pPr/>
              <a:t>15</a:t>
            </a:fld>
            <a:endParaRPr lang="en-US"/>
          </a:p>
        </p:txBody>
      </p:sp>
    </p:spTree>
    <p:extLst>
      <p:ext uri="{BB962C8B-B14F-4D97-AF65-F5344CB8AC3E}">
        <p14:creationId xmlns:p14="http://schemas.microsoft.com/office/powerpoint/2010/main" val="26155953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27" y="1606298"/>
            <a:ext cx="8379113"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F6B0E1E6-BBDF-4CD7-A72C-4AECEAC288E1}" type="slidenum">
              <a:rPr lang="en-US" smtClean="0"/>
              <a:t>16</a:t>
            </a:fld>
            <a:endParaRPr lang="en-US"/>
          </a:p>
        </p:txBody>
      </p:sp>
      <p:sp>
        <p:nvSpPr>
          <p:cNvPr id="5" name="Title 1"/>
          <p:cNvSpPr>
            <a:spLocks noGrp="1"/>
          </p:cNvSpPr>
          <p:nvPr>
            <p:ph type="title" idx="4294967295"/>
          </p:nvPr>
        </p:nvSpPr>
        <p:spPr>
          <a:xfrm>
            <a:off x="263525" y="76200"/>
            <a:ext cx="8575675" cy="598487"/>
          </a:xfrm>
        </p:spPr>
        <p:txBody>
          <a:bodyPr>
            <a:normAutofit/>
          </a:bodyPr>
          <a:lstStyle/>
          <a:p>
            <a:r>
              <a:rPr lang="en-US" sz="2900" b="1" dirty="0" smtClean="0"/>
              <a:t>94 </a:t>
            </a:r>
            <a:r>
              <a:rPr lang="en-US" sz="2900" b="1" dirty="0"/>
              <a:t>GHz Phased Array Front End: Layout</a:t>
            </a:r>
          </a:p>
        </p:txBody>
      </p:sp>
      <p:sp>
        <p:nvSpPr>
          <p:cNvPr id="6" name="TextBox 5"/>
          <p:cNvSpPr txBox="1"/>
          <p:nvPr/>
        </p:nvSpPr>
        <p:spPr>
          <a:xfrm>
            <a:off x="1051309" y="1593298"/>
            <a:ext cx="558004" cy="331260"/>
          </a:xfrm>
          <a:prstGeom prst="rect">
            <a:avLst/>
          </a:prstGeom>
          <a:noFill/>
        </p:spPr>
        <p:txBody>
          <a:bodyPr wrap="none" lIns="84216" tIns="42108" rIns="84216" bIns="42108" rtlCol="0">
            <a:spAutoFit/>
          </a:bodyPr>
          <a:lstStyle/>
          <a:p>
            <a:r>
              <a:rPr lang="en-US" b="1" dirty="0" err="1" smtClean="0">
                <a:solidFill>
                  <a:srgbClr val="FFFFFF"/>
                </a:solidFill>
              </a:rPr>
              <a:t>Gnd</a:t>
            </a:r>
            <a:endParaRPr lang="en-US" b="1" dirty="0">
              <a:solidFill>
                <a:srgbClr val="FFFFFF"/>
              </a:solidFill>
            </a:endParaRPr>
          </a:p>
        </p:txBody>
      </p:sp>
      <p:sp>
        <p:nvSpPr>
          <p:cNvPr id="7" name="TextBox 6"/>
          <p:cNvSpPr txBox="1"/>
          <p:nvPr/>
        </p:nvSpPr>
        <p:spPr>
          <a:xfrm>
            <a:off x="1602514" y="1601182"/>
            <a:ext cx="612506" cy="331260"/>
          </a:xfrm>
          <a:prstGeom prst="rect">
            <a:avLst/>
          </a:prstGeom>
          <a:noFill/>
        </p:spPr>
        <p:txBody>
          <a:bodyPr wrap="none" lIns="84216" tIns="42108" rIns="84216" bIns="42108" rtlCol="0">
            <a:spAutoFit/>
          </a:bodyPr>
          <a:lstStyle/>
          <a:p>
            <a:r>
              <a:rPr lang="en-US" b="1" dirty="0" smtClean="0">
                <a:solidFill>
                  <a:srgbClr val="FFFFFF"/>
                </a:solidFill>
              </a:rPr>
              <a:t>VCC</a:t>
            </a:r>
            <a:endParaRPr lang="en-US" b="1" dirty="0">
              <a:solidFill>
                <a:srgbClr val="FFFFFF"/>
              </a:solidFill>
            </a:endParaRPr>
          </a:p>
        </p:txBody>
      </p:sp>
      <p:sp>
        <p:nvSpPr>
          <p:cNvPr id="8" name="TextBox 7"/>
          <p:cNvSpPr txBox="1"/>
          <p:nvPr/>
        </p:nvSpPr>
        <p:spPr>
          <a:xfrm>
            <a:off x="5411220" y="1591374"/>
            <a:ext cx="558004" cy="331260"/>
          </a:xfrm>
          <a:prstGeom prst="rect">
            <a:avLst/>
          </a:prstGeom>
          <a:noFill/>
        </p:spPr>
        <p:txBody>
          <a:bodyPr wrap="none" lIns="84216" tIns="42108" rIns="84216" bIns="42108" rtlCol="0">
            <a:spAutoFit/>
          </a:bodyPr>
          <a:lstStyle/>
          <a:p>
            <a:r>
              <a:rPr lang="en-US" b="1" dirty="0" err="1" smtClean="0">
                <a:solidFill>
                  <a:srgbClr val="FFFFFF"/>
                </a:solidFill>
              </a:rPr>
              <a:t>Gnd</a:t>
            </a:r>
            <a:endParaRPr lang="en-US" b="1" dirty="0">
              <a:solidFill>
                <a:srgbClr val="FFFFFF"/>
              </a:solidFill>
            </a:endParaRPr>
          </a:p>
        </p:txBody>
      </p:sp>
      <p:sp>
        <p:nvSpPr>
          <p:cNvPr id="9" name="TextBox 8"/>
          <p:cNvSpPr txBox="1"/>
          <p:nvPr/>
        </p:nvSpPr>
        <p:spPr>
          <a:xfrm>
            <a:off x="-76200" y="2730729"/>
            <a:ext cx="558004" cy="331260"/>
          </a:xfrm>
          <a:prstGeom prst="rect">
            <a:avLst/>
          </a:prstGeom>
          <a:noFill/>
        </p:spPr>
        <p:txBody>
          <a:bodyPr wrap="none" lIns="84216" tIns="42108" rIns="84216" bIns="42108" rtlCol="0">
            <a:spAutoFit/>
          </a:bodyPr>
          <a:lstStyle/>
          <a:p>
            <a:r>
              <a:rPr lang="en-US" b="1" dirty="0" err="1" smtClean="0">
                <a:solidFill>
                  <a:srgbClr val="FFFFFF"/>
                </a:solidFill>
              </a:rPr>
              <a:t>Gnd</a:t>
            </a:r>
            <a:endParaRPr lang="en-US" b="1" dirty="0">
              <a:solidFill>
                <a:srgbClr val="FFFFFF"/>
              </a:solidFill>
            </a:endParaRPr>
          </a:p>
        </p:txBody>
      </p:sp>
      <p:sp>
        <p:nvSpPr>
          <p:cNvPr id="10" name="TextBox 9"/>
          <p:cNvSpPr txBox="1"/>
          <p:nvPr/>
        </p:nvSpPr>
        <p:spPr>
          <a:xfrm>
            <a:off x="-58882" y="3859740"/>
            <a:ext cx="558004" cy="331260"/>
          </a:xfrm>
          <a:prstGeom prst="rect">
            <a:avLst/>
          </a:prstGeom>
          <a:noFill/>
        </p:spPr>
        <p:txBody>
          <a:bodyPr wrap="none" lIns="84216" tIns="42108" rIns="84216" bIns="42108" rtlCol="0">
            <a:spAutoFit/>
          </a:bodyPr>
          <a:lstStyle/>
          <a:p>
            <a:r>
              <a:rPr lang="en-US" b="1" dirty="0" err="1" smtClean="0">
                <a:solidFill>
                  <a:srgbClr val="FFFFFF"/>
                </a:solidFill>
              </a:rPr>
              <a:t>Gnd</a:t>
            </a:r>
            <a:endParaRPr lang="en-US" b="1" dirty="0">
              <a:solidFill>
                <a:srgbClr val="FFFFFF"/>
              </a:solidFill>
            </a:endParaRPr>
          </a:p>
        </p:txBody>
      </p:sp>
      <p:sp>
        <p:nvSpPr>
          <p:cNvPr id="11" name="TextBox 10"/>
          <p:cNvSpPr txBox="1"/>
          <p:nvPr/>
        </p:nvSpPr>
        <p:spPr>
          <a:xfrm>
            <a:off x="7937368" y="2667000"/>
            <a:ext cx="558004" cy="331260"/>
          </a:xfrm>
          <a:prstGeom prst="rect">
            <a:avLst/>
          </a:prstGeom>
          <a:noFill/>
        </p:spPr>
        <p:txBody>
          <a:bodyPr wrap="none" lIns="84216" tIns="42108" rIns="84216" bIns="42108" rtlCol="0">
            <a:spAutoFit/>
          </a:bodyPr>
          <a:lstStyle/>
          <a:p>
            <a:r>
              <a:rPr lang="en-US" b="1" dirty="0" err="1" smtClean="0">
                <a:solidFill>
                  <a:srgbClr val="FFFFFF"/>
                </a:solidFill>
              </a:rPr>
              <a:t>Gnd</a:t>
            </a:r>
            <a:endParaRPr lang="en-US" b="1" dirty="0">
              <a:solidFill>
                <a:srgbClr val="FFFFFF"/>
              </a:solidFill>
            </a:endParaRPr>
          </a:p>
        </p:txBody>
      </p:sp>
      <p:sp>
        <p:nvSpPr>
          <p:cNvPr id="12" name="TextBox 11"/>
          <p:cNvSpPr txBox="1"/>
          <p:nvPr/>
        </p:nvSpPr>
        <p:spPr>
          <a:xfrm>
            <a:off x="7937368" y="3789229"/>
            <a:ext cx="558004" cy="331260"/>
          </a:xfrm>
          <a:prstGeom prst="rect">
            <a:avLst/>
          </a:prstGeom>
          <a:noFill/>
        </p:spPr>
        <p:txBody>
          <a:bodyPr wrap="none" lIns="84216" tIns="42108" rIns="84216" bIns="42108" rtlCol="0">
            <a:spAutoFit/>
          </a:bodyPr>
          <a:lstStyle/>
          <a:p>
            <a:r>
              <a:rPr lang="en-US" b="1" dirty="0" err="1" smtClean="0">
                <a:solidFill>
                  <a:srgbClr val="FFFFFF"/>
                </a:solidFill>
              </a:rPr>
              <a:t>Gnd</a:t>
            </a:r>
            <a:endParaRPr lang="en-US" b="1" dirty="0">
              <a:solidFill>
                <a:srgbClr val="FFFFFF"/>
              </a:solidFill>
            </a:endParaRPr>
          </a:p>
        </p:txBody>
      </p:sp>
      <p:sp>
        <p:nvSpPr>
          <p:cNvPr id="13" name="TextBox 12"/>
          <p:cNvSpPr txBox="1"/>
          <p:nvPr/>
        </p:nvSpPr>
        <p:spPr>
          <a:xfrm>
            <a:off x="-29569" y="3270268"/>
            <a:ext cx="614109" cy="331260"/>
          </a:xfrm>
          <a:prstGeom prst="rect">
            <a:avLst/>
          </a:prstGeom>
          <a:noFill/>
        </p:spPr>
        <p:txBody>
          <a:bodyPr wrap="none" lIns="84216" tIns="42108" rIns="84216" bIns="42108" rtlCol="0">
            <a:spAutoFit/>
          </a:bodyPr>
          <a:lstStyle/>
          <a:p>
            <a:r>
              <a:rPr lang="en-US" b="1" dirty="0" err="1" smtClean="0">
                <a:solidFill>
                  <a:srgbClr val="FFFFFF"/>
                </a:solidFill>
              </a:rPr>
              <a:t>RFin</a:t>
            </a:r>
            <a:endParaRPr lang="en-US" b="1" dirty="0">
              <a:solidFill>
                <a:srgbClr val="FFFFFF"/>
              </a:solidFill>
            </a:endParaRPr>
          </a:p>
        </p:txBody>
      </p:sp>
      <p:sp>
        <p:nvSpPr>
          <p:cNvPr id="14" name="TextBox 13"/>
          <p:cNvSpPr txBox="1"/>
          <p:nvPr/>
        </p:nvSpPr>
        <p:spPr>
          <a:xfrm>
            <a:off x="7772400" y="3199757"/>
            <a:ext cx="727922" cy="331260"/>
          </a:xfrm>
          <a:prstGeom prst="rect">
            <a:avLst/>
          </a:prstGeom>
          <a:noFill/>
        </p:spPr>
        <p:txBody>
          <a:bodyPr wrap="none" lIns="84216" tIns="42108" rIns="84216" bIns="42108" rtlCol="0">
            <a:spAutoFit/>
          </a:bodyPr>
          <a:lstStyle/>
          <a:p>
            <a:r>
              <a:rPr lang="en-US" b="1" dirty="0" err="1" smtClean="0">
                <a:solidFill>
                  <a:srgbClr val="FFFFFF"/>
                </a:solidFill>
              </a:rPr>
              <a:t>RFout</a:t>
            </a:r>
            <a:endParaRPr lang="en-US" b="1" dirty="0">
              <a:solidFill>
                <a:srgbClr val="FFFFFF"/>
              </a:solidFill>
            </a:endParaRPr>
          </a:p>
        </p:txBody>
      </p:sp>
      <p:sp>
        <p:nvSpPr>
          <p:cNvPr id="15" name="TextBox 14"/>
          <p:cNvSpPr txBox="1"/>
          <p:nvPr/>
        </p:nvSpPr>
        <p:spPr>
          <a:xfrm>
            <a:off x="2137120" y="1591374"/>
            <a:ext cx="511517" cy="331260"/>
          </a:xfrm>
          <a:prstGeom prst="rect">
            <a:avLst/>
          </a:prstGeom>
          <a:noFill/>
        </p:spPr>
        <p:txBody>
          <a:bodyPr wrap="none" lIns="84216" tIns="42108" rIns="84216" bIns="42108" rtlCol="0">
            <a:spAutoFit/>
          </a:bodyPr>
          <a:lstStyle/>
          <a:p>
            <a:r>
              <a:rPr lang="en-US" b="1" dirty="0" smtClean="0">
                <a:solidFill>
                  <a:srgbClr val="FFFFFF"/>
                </a:solidFill>
              </a:rPr>
              <a:t>Vc1</a:t>
            </a:r>
            <a:endParaRPr lang="en-US" b="1" dirty="0">
              <a:solidFill>
                <a:srgbClr val="FFFFFF"/>
              </a:solidFill>
            </a:endParaRPr>
          </a:p>
        </p:txBody>
      </p:sp>
      <p:sp>
        <p:nvSpPr>
          <p:cNvPr id="16" name="TextBox 15"/>
          <p:cNvSpPr txBox="1"/>
          <p:nvPr/>
        </p:nvSpPr>
        <p:spPr>
          <a:xfrm>
            <a:off x="3052633" y="1591374"/>
            <a:ext cx="511517" cy="331260"/>
          </a:xfrm>
          <a:prstGeom prst="rect">
            <a:avLst/>
          </a:prstGeom>
          <a:noFill/>
        </p:spPr>
        <p:txBody>
          <a:bodyPr wrap="none" lIns="84216" tIns="42108" rIns="84216" bIns="42108" rtlCol="0">
            <a:spAutoFit/>
          </a:bodyPr>
          <a:lstStyle/>
          <a:p>
            <a:r>
              <a:rPr lang="en-US" b="1" dirty="0" smtClean="0">
                <a:solidFill>
                  <a:srgbClr val="FFFFFF"/>
                </a:solidFill>
              </a:rPr>
              <a:t>Vc3</a:t>
            </a:r>
            <a:endParaRPr lang="en-US" b="1" dirty="0">
              <a:solidFill>
                <a:srgbClr val="FFFFFF"/>
              </a:solidFill>
            </a:endParaRPr>
          </a:p>
        </p:txBody>
      </p:sp>
      <p:sp>
        <p:nvSpPr>
          <p:cNvPr id="17" name="TextBox 16"/>
          <p:cNvSpPr txBox="1"/>
          <p:nvPr/>
        </p:nvSpPr>
        <p:spPr>
          <a:xfrm>
            <a:off x="2554921" y="1592420"/>
            <a:ext cx="511517" cy="331260"/>
          </a:xfrm>
          <a:prstGeom prst="rect">
            <a:avLst/>
          </a:prstGeom>
          <a:noFill/>
        </p:spPr>
        <p:txBody>
          <a:bodyPr wrap="none" lIns="84216" tIns="42108" rIns="84216" bIns="42108" rtlCol="0">
            <a:spAutoFit/>
          </a:bodyPr>
          <a:lstStyle/>
          <a:p>
            <a:r>
              <a:rPr lang="en-US" b="1" dirty="0" smtClean="0">
                <a:solidFill>
                  <a:srgbClr val="FFFFFF"/>
                </a:solidFill>
              </a:rPr>
              <a:t>Vc2</a:t>
            </a:r>
            <a:endParaRPr lang="en-US" b="1" dirty="0">
              <a:solidFill>
                <a:srgbClr val="FFFFFF"/>
              </a:solidFill>
            </a:endParaRPr>
          </a:p>
        </p:txBody>
      </p:sp>
      <p:sp>
        <p:nvSpPr>
          <p:cNvPr id="18" name="TextBox 17"/>
          <p:cNvSpPr txBox="1"/>
          <p:nvPr/>
        </p:nvSpPr>
        <p:spPr>
          <a:xfrm>
            <a:off x="3522907" y="1591374"/>
            <a:ext cx="511517" cy="331260"/>
          </a:xfrm>
          <a:prstGeom prst="rect">
            <a:avLst/>
          </a:prstGeom>
          <a:noFill/>
        </p:spPr>
        <p:txBody>
          <a:bodyPr wrap="none" lIns="84216" tIns="42108" rIns="84216" bIns="42108" rtlCol="0">
            <a:spAutoFit/>
          </a:bodyPr>
          <a:lstStyle/>
          <a:p>
            <a:r>
              <a:rPr lang="en-US" b="1" dirty="0" smtClean="0">
                <a:solidFill>
                  <a:srgbClr val="FFFFFF"/>
                </a:solidFill>
              </a:rPr>
              <a:t>Vc4</a:t>
            </a:r>
            <a:endParaRPr lang="en-US" b="1" dirty="0">
              <a:solidFill>
                <a:srgbClr val="FFFFFF"/>
              </a:solidFill>
            </a:endParaRPr>
          </a:p>
        </p:txBody>
      </p:sp>
      <p:sp>
        <p:nvSpPr>
          <p:cNvPr id="19" name="TextBox 18"/>
          <p:cNvSpPr txBox="1"/>
          <p:nvPr/>
        </p:nvSpPr>
        <p:spPr>
          <a:xfrm>
            <a:off x="4490270" y="1591374"/>
            <a:ext cx="511517" cy="331260"/>
          </a:xfrm>
          <a:prstGeom prst="rect">
            <a:avLst/>
          </a:prstGeom>
          <a:noFill/>
        </p:spPr>
        <p:txBody>
          <a:bodyPr wrap="none" lIns="84216" tIns="42108" rIns="84216" bIns="42108" rtlCol="0">
            <a:spAutoFit/>
          </a:bodyPr>
          <a:lstStyle/>
          <a:p>
            <a:r>
              <a:rPr lang="en-US" b="1" dirty="0" smtClean="0">
                <a:solidFill>
                  <a:srgbClr val="FFFFFF"/>
                </a:solidFill>
              </a:rPr>
              <a:t>Vc6</a:t>
            </a:r>
            <a:endParaRPr lang="en-US" b="1" dirty="0">
              <a:solidFill>
                <a:srgbClr val="FFFFFF"/>
              </a:solidFill>
            </a:endParaRPr>
          </a:p>
        </p:txBody>
      </p:sp>
      <p:sp>
        <p:nvSpPr>
          <p:cNvPr id="20" name="TextBox 19"/>
          <p:cNvSpPr txBox="1"/>
          <p:nvPr/>
        </p:nvSpPr>
        <p:spPr>
          <a:xfrm>
            <a:off x="3959898" y="1591374"/>
            <a:ext cx="511517" cy="331260"/>
          </a:xfrm>
          <a:prstGeom prst="rect">
            <a:avLst/>
          </a:prstGeom>
          <a:noFill/>
        </p:spPr>
        <p:txBody>
          <a:bodyPr wrap="none" lIns="84216" tIns="42108" rIns="84216" bIns="42108" rtlCol="0">
            <a:spAutoFit/>
          </a:bodyPr>
          <a:lstStyle/>
          <a:p>
            <a:r>
              <a:rPr lang="en-US" b="1" dirty="0" smtClean="0">
                <a:solidFill>
                  <a:srgbClr val="FFFFFF"/>
                </a:solidFill>
              </a:rPr>
              <a:t>Vc5</a:t>
            </a:r>
            <a:endParaRPr lang="en-US" b="1" dirty="0">
              <a:solidFill>
                <a:srgbClr val="FFFFFF"/>
              </a:solidFill>
            </a:endParaRPr>
          </a:p>
        </p:txBody>
      </p:sp>
      <p:sp>
        <p:nvSpPr>
          <p:cNvPr id="21" name="TextBox 20"/>
          <p:cNvSpPr txBox="1"/>
          <p:nvPr/>
        </p:nvSpPr>
        <p:spPr>
          <a:xfrm>
            <a:off x="4922862" y="1591374"/>
            <a:ext cx="511517" cy="331260"/>
          </a:xfrm>
          <a:prstGeom prst="rect">
            <a:avLst/>
          </a:prstGeom>
          <a:noFill/>
        </p:spPr>
        <p:txBody>
          <a:bodyPr wrap="none" lIns="84216" tIns="42108" rIns="84216" bIns="42108" rtlCol="0">
            <a:spAutoFit/>
          </a:bodyPr>
          <a:lstStyle/>
          <a:p>
            <a:r>
              <a:rPr lang="en-US" b="1" dirty="0" smtClean="0">
                <a:solidFill>
                  <a:srgbClr val="FFFFFF"/>
                </a:solidFill>
              </a:rPr>
              <a:t>Vc7</a:t>
            </a:r>
            <a:endParaRPr lang="en-US" b="1" dirty="0">
              <a:solidFill>
                <a:srgbClr val="FFFFFF"/>
              </a:solidFill>
            </a:endParaRPr>
          </a:p>
        </p:txBody>
      </p:sp>
      <p:sp>
        <p:nvSpPr>
          <p:cNvPr id="22" name="TextBox 21"/>
          <p:cNvSpPr txBox="1"/>
          <p:nvPr/>
        </p:nvSpPr>
        <p:spPr>
          <a:xfrm>
            <a:off x="318015" y="5717830"/>
            <a:ext cx="7606785" cy="454370"/>
          </a:xfrm>
          <a:prstGeom prst="rect">
            <a:avLst/>
          </a:prstGeom>
          <a:noFill/>
        </p:spPr>
        <p:txBody>
          <a:bodyPr wrap="square" lIns="84216" tIns="42108" rIns="84216" bIns="42108" rtlCol="0">
            <a:spAutoFit/>
          </a:bodyPr>
          <a:lstStyle/>
          <a:p>
            <a:pPr marL="285750" indent="-285750">
              <a:lnSpc>
                <a:spcPct val="150000"/>
              </a:lnSpc>
              <a:buFont typeface="Wingdings" pitchFamily="2" charset="2"/>
              <a:buChar char="q"/>
            </a:pPr>
            <a:r>
              <a:rPr lang="en-US" dirty="0" smtClean="0">
                <a:solidFill>
                  <a:srgbClr val="6C0000"/>
                </a:solidFill>
                <a:latin typeface="+mj-lt"/>
              </a:rPr>
              <a:t>Supply 2.5 V , Total current 44mA</a:t>
            </a:r>
            <a:endParaRPr lang="en-US" dirty="0">
              <a:solidFill>
                <a:srgbClr val="6C0000"/>
              </a:solidFill>
              <a:latin typeface="+mj-lt"/>
            </a:endParaRPr>
          </a:p>
        </p:txBody>
      </p:sp>
      <p:sp>
        <p:nvSpPr>
          <p:cNvPr id="23" name="TextBox 22"/>
          <p:cNvSpPr txBox="1"/>
          <p:nvPr/>
        </p:nvSpPr>
        <p:spPr>
          <a:xfrm>
            <a:off x="914400" y="6400800"/>
            <a:ext cx="1752600" cy="430887"/>
          </a:xfrm>
          <a:prstGeom prst="rect">
            <a:avLst/>
          </a:prstGeom>
          <a:noFill/>
        </p:spPr>
        <p:txBody>
          <a:bodyPr wrap="square" rtlCol="0">
            <a:spAutoFit/>
          </a:bodyPr>
          <a:lstStyle/>
          <a:p>
            <a:r>
              <a:rPr lang="en-US" sz="2200" b="1" dirty="0" smtClean="0">
                <a:solidFill>
                  <a:srgbClr val="6C0000"/>
                </a:solidFill>
              </a:rPr>
              <a:t>/RF Group</a:t>
            </a:r>
            <a:endParaRPr lang="en-US" sz="2200" b="1" dirty="0">
              <a:solidFill>
                <a:srgbClr val="6C0000"/>
              </a:solidFill>
            </a:endParaRPr>
          </a:p>
        </p:txBody>
      </p:sp>
      <p:sp>
        <p:nvSpPr>
          <p:cNvPr id="24" name="Rectangle 23"/>
          <p:cNvSpPr/>
          <p:nvPr/>
        </p:nvSpPr>
        <p:spPr bwMode="auto">
          <a:xfrm>
            <a:off x="1295401" y="2286000"/>
            <a:ext cx="1219199" cy="2362200"/>
          </a:xfrm>
          <a:prstGeom prst="rect">
            <a:avLst/>
          </a:prstGeom>
          <a:noFill/>
          <a:ln w="57150" cap="sq" cmpd="sng" algn="ctr">
            <a:solidFill>
              <a:srgbClr val="FFFFFF"/>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1" lang="en-US" sz="2400" b="0" i="0" u="none" strike="noStrike" cap="none" normalizeH="0" baseline="0" smtClean="0">
              <a:ln>
                <a:noFill/>
              </a:ln>
              <a:solidFill>
                <a:schemeClr val="tx1"/>
              </a:solidFill>
              <a:effectLst/>
              <a:latin typeface="Times New Roman" pitchFamily="18" charset="0"/>
            </a:endParaRPr>
          </a:p>
        </p:txBody>
      </p:sp>
      <p:sp>
        <p:nvSpPr>
          <p:cNvPr id="25" name="Rectangle 24"/>
          <p:cNvSpPr/>
          <p:nvPr/>
        </p:nvSpPr>
        <p:spPr bwMode="auto">
          <a:xfrm>
            <a:off x="5867401" y="2362200"/>
            <a:ext cx="1142999" cy="2286000"/>
          </a:xfrm>
          <a:prstGeom prst="rect">
            <a:avLst/>
          </a:prstGeom>
          <a:noFill/>
          <a:ln w="57150" cap="sq" cmpd="sng" algn="ctr">
            <a:solidFill>
              <a:srgbClr val="FFFFFF"/>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1" lang="en-US" sz="2400" b="0" i="0" u="none" strike="noStrike" cap="none" normalizeH="0" baseline="0" smtClean="0">
              <a:ln>
                <a:noFill/>
              </a:ln>
              <a:solidFill>
                <a:schemeClr val="tx1"/>
              </a:solidFill>
              <a:effectLst/>
              <a:latin typeface="Times New Roman" pitchFamily="18" charset="0"/>
            </a:endParaRPr>
          </a:p>
        </p:txBody>
      </p:sp>
      <p:sp>
        <p:nvSpPr>
          <p:cNvPr id="26" name="Rectangle 25"/>
          <p:cNvSpPr/>
          <p:nvPr/>
        </p:nvSpPr>
        <p:spPr bwMode="auto">
          <a:xfrm>
            <a:off x="3429000" y="2133600"/>
            <a:ext cx="1447800" cy="2636858"/>
          </a:xfrm>
          <a:prstGeom prst="rect">
            <a:avLst/>
          </a:prstGeom>
          <a:noFill/>
          <a:ln w="57150" cap="sq" cmpd="sng" algn="ctr">
            <a:solidFill>
              <a:srgbClr val="FFFFFF"/>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1" lang="en-US" sz="2400" b="0" i="0" u="none" strike="noStrike" cap="none" normalizeH="0" baseline="0" smtClean="0">
              <a:ln>
                <a:noFill/>
              </a:ln>
              <a:solidFill>
                <a:schemeClr val="tx1"/>
              </a:solidFill>
              <a:effectLst/>
              <a:latin typeface="Times New Roman" pitchFamily="18" charset="0"/>
            </a:endParaRPr>
          </a:p>
        </p:txBody>
      </p:sp>
      <p:cxnSp>
        <p:nvCxnSpPr>
          <p:cNvPr id="27" name="Straight Arrow Connector 26"/>
          <p:cNvCxnSpPr/>
          <p:nvPr/>
        </p:nvCxnSpPr>
        <p:spPr bwMode="auto">
          <a:xfrm flipV="1">
            <a:off x="1828800" y="4648200"/>
            <a:ext cx="0" cy="685800"/>
          </a:xfrm>
          <a:prstGeom prst="straightConnector1">
            <a:avLst/>
          </a:prstGeom>
          <a:ln>
            <a:solidFill>
              <a:schemeClr val="accent2"/>
            </a:solidFill>
            <a:headEnd type="none" w="sm" len="sm"/>
            <a:tailEnd type="arrow"/>
          </a:ln>
        </p:spPr>
        <p:style>
          <a:lnRef idx="3">
            <a:schemeClr val="accent2"/>
          </a:lnRef>
          <a:fillRef idx="0">
            <a:schemeClr val="accent2"/>
          </a:fillRef>
          <a:effectRef idx="2">
            <a:schemeClr val="accent2"/>
          </a:effectRef>
          <a:fontRef idx="minor">
            <a:schemeClr val="tx1"/>
          </a:fontRef>
        </p:style>
      </p:cxnSp>
      <p:sp>
        <p:nvSpPr>
          <p:cNvPr id="28" name="TextBox 27"/>
          <p:cNvSpPr txBox="1"/>
          <p:nvPr/>
        </p:nvSpPr>
        <p:spPr>
          <a:xfrm>
            <a:off x="1235829" y="5300246"/>
            <a:ext cx="1583571" cy="338554"/>
          </a:xfrm>
          <a:prstGeom prst="rect">
            <a:avLst/>
          </a:prstGeom>
          <a:noFill/>
        </p:spPr>
        <p:txBody>
          <a:bodyPr wrap="square" rtlCol="0">
            <a:spAutoFit/>
          </a:bodyPr>
          <a:lstStyle/>
          <a:p>
            <a:r>
              <a:rPr lang="en-US" b="1" dirty="0" smtClean="0">
                <a:solidFill>
                  <a:schemeClr val="accent2"/>
                </a:solidFill>
              </a:rPr>
              <a:t>90º Hybrid</a:t>
            </a:r>
            <a:endParaRPr lang="en-US" b="1" dirty="0">
              <a:solidFill>
                <a:schemeClr val="accent2"/>
              </a:solidFill>
            </a:endParaRPr>
          </a:p>
        </p:txBody>
      </p:sp>
      <p:cxnSp>
        <p:nvCxnSpPr>
          <p:cNvPr id="29" name="Straight Arrow Connector 28"/>
          <p:cNvCxnSpPr/>
          <p:nvPr/>
        </p:nvCxnSpPr>
        <p:spPr bwMode="auto">
          <a:xfrm flipV="1">
            <a:off x="1905000" y="4770458"/>
            <a:ext cx="4343400" cy="529788"/>
          </a:xfrm>
          <a:prstGeom prst="straightConnector1">
            <a:avLst/>
          </a:prstGeom>
          <a:ln>
            <a:solidFill>
              <a:schemeClr val="accent2"/>
            </a:solidFill>
            <a:headEnd type="none" w="sm" len="sm"/>
            <a:tailEnd type="arrow"/>
          </a:ln>
        </p:spPr>
        <p:style>
          <a:lnRef idx="3">
            <a:schemeClr val="accent2"/>
          </a:lnRef>
          <a:fillRef idx="0">
            <a:schemeClr val="accent2"/>
          </a:fillRef>
          <a:effectRef idx="2">
            <a:schemeClr val="accent2"/>
          </a:effectRef>
          <a:fontRef idx="minor">
            <a:schemeClr val="tx1"/>
          </a:fontRef>
        </p:style>
      </p:cxnSp>
      <p:sp>
        <p:nvSpPr>
          <p:cNvPr id="30" name="TextBox 29"/>
          <p:cNvSpPr txBox="1"/>
          <p:nvPr/>
        </p:nvSpPr>
        <p:spPr>
          <a:xfrm>
            <a:off x="3429000" y="5300246"/>
            <a:ext cx="1583571" cy="338554"/>
          </a:xfrm>
          <a:prstGeom prst="rect">
            <a:avLst/>
          </a:prstGeom>
          <a:noFill/>
        </p:spPr>
        <p:txBody>
          <a:bodyPr wrap="square" rtlCol="0">
            <a:spAutoFit/>
          </a:bodyPr>
          <a:lstStyle/>
          <a:p>
            <a:pPr algn="ctr"/>
            <a:r>
              <a:rPr lang="en-US" b="1" dirty="0" smtClean="0">
                <a:solidFill>
                  <a:schemeClr val="bg2">
                    <a:lumMod val="90000"/>
                    <a:lumOff val="10000"/>
                  </a:schemeClr>
                </a:solidFill>
              </a:rPr>
              <a:t>Rat-Race</a:t>
            </a:r>
            <a:endParaRPr lang="en-US" b="1" dirty="0">
              <a:solidFill>
                <a:schemeClr val="bg2">
                  <a:lumMod val="90000"/>
                  <a:lumOff val="10000"/>
                </a:schemeClr>
              </a:solidFill>
            </a:endParaRPr>
          </a:p>
        </p:txBody>
      </p:sp>
      <p:cxnSp>
        <p:nvCxnSpPr>
          <p:cNvPr id="31" name="Straight Arrow Connector 30"/>
          <p:cNvCxnSpPr/>
          <p:nvPr/>
        </p:nvCxnSpPr>
        <p:spPr bwMode="auto">
          <a:xfrm flipH="1" flipV="1">
            <a:off x="4220785" y="4872454"/>
            <a:ext cx="1" cy="461546"/>
          </a:xfrm>
          <a:prstGeom prst="straightConnector1">
            <a:avLst/>
          </a:prstGeom>
          <a:ln>
            <a:headEnd type="none" w="sm" len="sm"/>
            <a:tailEnd type="arrow"/>
          </a:ln>
        </p:spPr>
        <p:style>
          <a:lnRef idx="3">
            <a:schemeClr val="accent1"/>
          </a:lnRef>
          <a:fillRef idx="0">
            <a:schemeClr val="accent1"/>
          </a:fillRef>
          <a:effectRef idx="2">
            <a:schemeClr val="accent1"/>
          </a:effectRef>
          <a:fontRef idx="minor">
            <a:schemeClr val="tx1"/>
          </a:fontRef>
        </p:style>
      </p:cxnSp>
      <p:sp>
        <p:nvSpPr>
          <p:cNvPr id="32" name="TextBox 31"/>
          <p:cNvSpPr txBox="1"/>
          <p:nvPr/>
        </p:nvSpPr>
        <p:spPr>
          <a:xfrm>
            <a:off x="6973316" y="3141674"/>
            <a:ext cx="917076" cy="515926"/>
          </a:xfrm>
          <a:prstGeom prst="rect">
            <a:avLst/>
          </a:prstGeom>
          <a:noFill/>
        </p:spPr>
        <p:txBody>
          <a:bodyPr wrap="none" lIns="84216" tIns="42108" rIns="84216" bIns="42108" rtlCol="0">
            <a:spAutoFit/>
          </a:bodyPr>
          <a:lstStyle/>
          <a:p>
            <a:r>
              <a:rPr lang="en-US" sz="1400" b="1" dirty="0" smtClean="0">
                <a:solidFill>
                  <a:schemeClr val="accent4">
                    <a:lumMod val="20000"/>
                    <a:lumOff val="80000"/>
                  </a:schemeClr>
                </a:solidFill>
              </a:rPr>
              <a:t>   Switch</a:t>
            </a:r>
          </a:p>
          <a:p>
            <a:r>
              <a:rPr lang="en-US" sz="1400" b="1" dirty="0" smtClean="0">
                <a:solidFill>
                  <a:schemeClr val="accent4">
                    <a:lumMod val="20000"/>
                    <a:lumOff val="80000"/>
                  </a:schemeClr>
                </a:solidFill>
              </a:rPr>
              <a:t>Amplifier</a:t>
            </a:r>
            <a:endParaRPr lang="en-US" sz="1400" b="1" dirty="0">
              <a:solidFill>
                <a:schemeClr val="accent4">
                  <a:lumMod val="20000"/>
                  <a:lumOff val="80000"/>
                </a:schemeClr>
              </a:solidFill>
            </a:endParaRPr>
          </a:p>
        </p:txBody>
      </p:sp>
      <p:sp>
        <p:nvSpPr>
          <p:cNvPr id="33" name="TextBox 32"/>
          <p:cNvSpPr txBox="1"/>
          <p:nvPr/>
        </p:nvSpPr>
        <p:spPr>
          <a:xfrm>
            <a:off x="2438400" y="3200400"/>
            <a:ext cx="917076" cy="515926"/>
          </a:xfrm>
          <a:prstGeom prst="rect">
            <a:avLst/>
          </a:prstGeom>
          <a:noFill/>
        </p:spPr>
        <p:txBody>
          <a:bodyPr wrap="none" lIns="84216" tIns="42108" rIns="84216" bIns="42108" rtlCol="0">
            <a:spAutoFit/>
          </a:bodyPr>
          <a:lstStyle/>
          <a:p>
            <a:r>
              <a:rPr lang="en-US" sz="1400" b="1" dirty="0" smtClean="0">
                <a:solidFill>
                  <a:schemeClr val="accent4">
                    <a:lumMod val="20000"/>
                    <a:lumOff val="80000"/>
                  </a:schemeClr>
                </a:solidFill>
              </a:rPr>
              <a:t>   Switch</a:t>
            </a:r>
          </a:p>
          <a:p>
            <a:r>
              <a:rPr lang="en-US" sz="1400" b="1" dirty="0" smtClean="0">
                <a:solidFill>
                  <a:schemeClr val="accent4">
                    <a:lumMod val="20000"/>
                    <a:lumOff val="80000"/>
                  </a:schemeClr>
                </a:solidFill>
              </a:rPr>
              <a:t>Amplifier</a:t>
            </a:r>
            <a:endParaRPr lang="en-US" sz="1400" b="1" dirty="0">
              <a:solidFill>
                <a:schemeClr val="accent4">
                  <a:lumMod val="20000"/>
                  <a:lumOff val="80000"/>
                </a:schemeClr>
              </a:solidFill>
            </a:endParaRPr>
          </a:p>
        </p:txBody>
      </p:sp>
      <p:sp>
        <p:nvSpPr>
          <p:cNvPr id="34" name="TextBox 33"/>
          <p:cNvSpPr txBox="1"/>
          <p:nvPr/>
        </p:nvSpPr>
        <p:spPr>
          <a:xfrm>
            <a:off x="5089670" y="2362200"/>
            <a:ext cx="625330" cy="331260"/>
          </a:xfrm>
          <a:prstGeom prst="rect">
            <a:avLst/>
          </a:prstGeom>
          <a:noFill/>
        </p:spPr>
        <p:txBody>
          <a:bodyPr wrap="none" lIns="84216" tIns="42108" rIns="84216" bIns="42108" rtlCol="0">
            <a:spAutoFit/>
          </a:bodyPr>
          <a:lstStyle/>
          <a:p>
            <a:r>
              <a:rPr lang="en-US" b="1" dirty="0" smtClean="0">
                <a:solidFill>
                  <a:schemeClr val="accent4">
                    <a:lumMod val="20000"/>
                    <a:lumOff val="80000"/>
                  </a:schemeClr>
                </a:solidFill>
              </a:rPr>
              <a:t>VGA</a:t>
            </a:r>
            <a:endParaRPr lang="en-US" b="1" dirty="0">
              <a:solidFill>
                <a:schemeClr val="accent4">
                  <a:lumMod val="20000"/>
                  <a:lumOff val="80000"/>
                </a:schemeClr>
              </a:solidFill>
            </a:endParaRPr>
          </a:p>
        </p:txBody>
      </p:sp>
      <p:sp>
        <p:nvSpPr>
          <p:cNvPr id="35" name="TextBox 34"/>
          <p:cNvSpPr txBox="1"/>
          <p:nvPr/>
        </p:nvSpPr>
        <p:spPr>
          <a:xfrm>
            <a:off x="5089670" y="4240740"/>
            <a:ext cx="625330" cy="331260"/>
          </a:xfrm>
          <a:prstGeom prst="rect">
            <a:avLst/>
          </a:prstGeom>
          <a:noFill/>
        </p:spPr>
        <p:txBody>
          <a:bodyPr wrap="none" lIns="84216" tIns="42108" rIns="84216" bIns="42108" rtlCol="0">
            <a:spAutoFit/>
          </a:bodyPr>
          <a:lstStyle/>
          <a:p>
            <a:r>
              <a:rPr lang="en-US" b="1" dirty="0" smtClean="0">
                <a:solidFill>
                  <a:schemeClr val="accent4">
                    <a:lumMod val="20000"/>
                    <a:lumOff val="80000"/>
                  </a:schemeClr>
                </a:solidFill>
              </a:rPr>
              <a:t>VGA</a:t>
            </a:r>
            <a:endParaRPr lang="en-US" b="1" dirty="0">
              <a:solidFill>
                <a:schemeClr val="accent4">
                  <a:lumMod val="20000"/>
                  <a:lumOff val="80000"/>
                </a:schemeClr>
              </a:solidFill>
            </a:endParaRPr>
          </a:p>
        </p:txBody>
      </p:sp>
      <p:cxnSp>
        <p:nvCxnSpPr>
          <p:cNvPr id="36" name="Straight Arrow Connector 35"/>
          <p:cNvCxnSpPr/>
          <p:nvPr/>
        </p:nvCxnSpPr>
        <p:spPr bwMode="auto">
          <a:xfrm>
            <a:off x="8610600" y="1568164"/>
            <a:ext cx="0" cy="3304290"/>
          </a:xfrm>
          <a:prstGeom prst="straightConnector1">
            <a:avLst/>
          </a:prstGeom>
          <a:ln>
            <a:solidFill>
              <a:srgbClr val="6C0000"/>
            </a:solidFill>
            <a:headEnd type="arrow"/>
            <a:tailEnd type="arrow"/>
          </a:ln>
        </p:spPr>
        <p:style>
          <a:lnRef idx="3">
            <a:schemeClr val="accent1"/>
          </a:lnRef>
          <a:fillRef idx="0">
            <a:schemeClr val="accent1"/>
          </a:fillRef>
          <a:effectRef idx="2">
            <a:schemeClr val="accent1"/>
          </a:effectRef>
          <a:fontRef idx="minor">
            <a:schemeClr val="tx1"/>
          </a:fontRef>
        </p:style>
      </p:cxnSp>
      <p:sp>
        <p:nvSpPr>
          <p:cNvPr id="38" name="Rectangle 37"/>
          <p:cNvSpPr/>
          <p:nvPr/>
        </p:nvSpPr>
        <p:spPr>
          <a:xfrm>
            <a:off x="8591617" y="2861846"/>
            <a:ext cx="780983" cy="338554"/>
          </a:xfrm>
          <a:prstGeom prst="rect">
            <a:avLst/>
          </a:prstGeom>
        </p:spPr>
        <p:txBody>
          <a:bodyPr wrap="none">
            <a:spAutoFit/>
          </a:bodyPr>
          <a:lstStyle/>
          <a:p>
            <a:r>
              <a:rPr lang="en-US" b="1" dirty="0">
                <a:solidFill>
                  <a:srgbClr val="6C0000"/>
                </a:solidFill>
              </a:rPr>
              <a:t>600</a:t>
            </a:r>
            <a:r>
              <a:rPr lang="el-GR" b="1" dirty="0">
                <a:solidFill>
                  <a:srgbClr val="6C0000"/>
                </a:solidFill>
              </a:rPr>
              <a:t>μ</a:t>
            </a:r>
            <a:r>
              <a:rPr lang="en-US" b="1" dirty="0">
                <a:solidFill>
                  <a:srgbClr val="6C0000"/>
                </a:solidFill>
              </a:rPr>
              <a:t>m</a:t>
            </a:r>
            <a:endParaRPr lang="en-US" b="1" dirty="0"/>
          </a:p>
        </p:txBody>
      </p:sp>
      <p:cxnSp>
        <p:nvCxnSpPr>
          <p:cNvPr id="39" name="Straight Arrow Connector 38"/>
          <p:cNvCxnSpPr/>
          <p:nvPr/>
        </p:nvCxnSpPr>
        <p:spPr bwMode="auto">
          <a:xfrm>
            <a:off x="0" y="1371600"/>
            <a:ext cx="8500322" cy="0"/>
          </a:xfrm>
          <a:prstGeom prst="straightConnector1">
            <a:avLst/>
          </a:prstGeom>
          <a:ln>
            <a:solidFill>
              <a:srgbClr val="6C0000"/>
            </a:solidFill>
            <a:headEnd type="arrow"/>
            <a:tailEnd type="arrow"/>
          </a:ln>
        </p:spPr>
        <p:style>
          <a:lnRef idx="3">
            <a:schemeClr val="accent1"/>
          </a:lnRef>
          <a:fillRef idx="0">
            <a:schemeClr val="accent1"/>
          </a:fillRef>
          <a:effectRef idx="2">
            <a:schemeClr val="accent1"/>
          </a:effectRef>
          <a:fontRef idx="minor">
            <a:schemeClr val="tx1"/>
          </a:fontRef>
        </p:style>
      </p:cxnSp>
      <p:sp>
        <p:nvSpPr>
          <p:cNvPr id="41" name="Rectangle 40"/>
          <p:cNvSpPr/>
          <p:nvPr/>
        </p:nvSpPr>
        <p:spPr>
          <a:xfrm>
            <a:off x="3505200" y="1033046"/>
            <a:ext cx="883575" cy="338554"/>
          </a:xfrm>
          <a:prstGeom prst="rect">
            <a:avLst/>
          </a:prstGeom>
        </p:spPr>
        <p:txBody>
          <a:bodyPr wrap="none">
            <a:spAutoFit/>
          </a:bodyPr>
          <a:lstStyle/>
          <a:p>
            <a:r>
              <a:rPr lang="en-US" b="1" dirty="0">
                <a:solidFill>
                  <a:srgbClr val="6C0000"/>
                </a:solidFill>
              </a:rPr>
              <a:t>1592</a:t>
            </a:r>
            <a:r>
              <a:rPr lang="el-GR" b="1" dirty="0">
                <a:solidFill>
                  <a:srgbClr val="6C0000"/>
                </a:solidFill>
              </a:rPr>
              <a:t>μ</a:t>
            </a:r>
            <a:r>
              <a:rPr lang="en-US" b="1" dirty="0">
                <a:solidFill>
                  <a:srgbClr val="6C0000"/>
                </a:solidFill>
              </a:rPr>
              <a:t>m</a:t>
            </a:r>
            <a:endParaRPr lang="en-US" b="1" dirty="0"/>
          </a:p>
        </p:txBody>
      </p:sp>
    </p:spTree>
    <p:extLst>
      <p:ext uri="{BB962C8B-B14F-4D97-AF65-F5344CB8AC3E}">
        <p14:creationId xmlns:p14="http://schemas.microsoft.com/office/powerpoint/2010/main" val="22368006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1000" y="146050"/>
            <a:ext cx="8229600" cy="539750"/>
          </a:xfrm>
        </p:spPr>
        <p:txBody>
          <a:bodyPr>
            <a:normAutofit/>
          </a:bodyPr>
          <a:lstStyle/>
          <a:p>
            <a:r>
              <a:rPr lang="en-US" sz="2600" b="1" dirty="0"/>
              <a:t>2. 120 GHz Phased Array Front End: Layout</a:t>
            </a:r>
            <a:endParaRPr lang="en-US" sz="2600"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03776"/>
            <a:ext cx="8348369" cy="3377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86058" y="5641630"/>
            <a:ext cx="7606785" cy="454370"/>
          </a:xfrm>
          <a:prstGeom prst="rect">
            <a:avLst/>
          </a:prstGeom>
          <a:noFill/>
        </p:spPr>
        <p:txBody>
          <a:bodyPr wrap="square" lIns="84216" tIns="42108" rIns="84216" bIns="42108" rtlCol="0">
            <a:spAutoFit/>
          </a:bodyPr>
          <a:lstStyle/>
          <a:p>
            <a:pPr marL="285750" indent="-285750">
              <a:lnSpc>
                <a:spcPct val="150000"/>
              </a:lnSpc>
              <a:buFont typeface="Wingdings" pitchFamily="2" charset="2"/>
              <a:buChar char="q"/>
            </a:pPr>
            <a:r>
              <a:rPr lang="en-US" dirty="0" smtClean="0">
                <a:solidFill>
                  <a:srgbClr val="6C0000"/>
                </a:solidFill>
                <a:latin typeface="+mj-lt"/>
              </a:rPr>
              <a:t>Supply 2.5V ,Total Current 37mA</a:t>
            </a:r>
            <a:endParaRPr lang="en-US" dirty="0">
              <a:solidFill>
                <a:srgbClr val="6C0000"/>
              </a:solidFill>
              <a:latin typeface="+mj-lt"/>
            </a:endParaRPr>
          </a:p>
        </p:txBody>
      </p:sp>
      <p:sp>
        <p:nvSpPr>
          <p:cNvPr id="6" name="TextBox 5"/>
          <p:cNvSpPr txBox="1"/>
          <p:nvPr/>
        </p:nvSpPr>
        <p:spPr>
          <a:xfrm>
            <a:off x="445468" y="1381298"/>
            <a:ext cx="558004" cy="331260"/>
          </a:xfrm>
          <a:prstGeom prst="rect">
            <a:avLst/>
          </a:prstGeom>
          <a:noFill/>
        </p:spPr>
        <p:txBody>
          <a:bodyPr wrap="none" lIns="84216" tIns="42108" rIns="84216" bIns="42108" rtlCol="0">
            <a:spAutoFit/>
          </a:bodyPr>
          <a:lstStyle/>
          <a:p>
            <a:r>
              <a:rPr lang="en-US" b="1" dirty="0" err="1" smtClean="0">
                <a:solidFill>
                  <a:schemeClr val="accent4">
                    <a:lumMod val="20000"/>
                    <a:lumOff val="80000"/>
                  </a:schemeClr>
                </a:solidFill>
              </a:rPr>
              <a:t>Gnd</a:t>
            </a:r>
            <a:endParaRPr lang="en-US" b="1" dirty="0">
              <a:solidFill>
                <a:schemeClr val="accent4">
                  <a:lumMod val="20000"/>
                  <a:lumOff val="80000"/>
                </a:schemeClr>
              </a:solidFill>
            </a:endParaRPr>
          </a:p>
        </p:txBody>
      </p:sp>
      <p:sp>
        <p:nvSpPr>
          <p:cNvPr id="7" name="TextBox 6"/>
          <p:cNvSpPr txBox="1"/>
          <p:nvPr/>
        </p:nvSpPr>
        <p:spPr>
          <a:xfrm>
            <a:off x="1036874" y="1403775"/>
            <a:ext cx="612506" cy="331260"/>
          </a:xfrm>
          <a:prstGeom prst="rect">
            <a:avLst/>
          </a:prstGeom>
          <a:noFill/>
        </p:spPr>
        <p:txBody>
          <a:bodyPr wrap="none" lIns="84216" tIns="42108" rIns="84216" bIns="42108" rtlCol="0">
            <a:spAutoFit/>
          </a:bodyPr>
          <a:lstStyle/>
          <a:p>
            <a:r>
              <a:rPr lang="en-US" b="1" dirty="0" smtClean="0">
                <a:solidFill>
                  <a:schemeClr val="accent4">
                    <a:lumMod val="20000"/>
                    <a:lumOff val="80000"/>
                  </a:schemeClr>
                </a:solidFill>
              </a:rPr>
              <a:t>VCC</a:t>
            </a:r>
            <a:endParaRPr lang="en-US" b="1" dirty="0">
              <a:solidFill>
                <a:schemeClr val="accent4">
                  <a:lumMod val="20000"/>
                  <a:lumOff val="80000"/>
                </a:schemeClr>
              </a:solidFill>
            </a:endParaRPr>
          </a:p>
        </p:txBody>
      </p:sp>
      <p:sp>
        <p:nvSpPr>
          <p:cNvPr id="8" name="TextBox 7"/>
          <p:cNvSpPr txBox="1"/>
          <p:nvPr/>
        </p:nvSpPr>
        <p:spPr>
          <a:xfrm>
            <a:off x="5309396" y="1403775"/>
            <a:ext cx="558004" cy="331260"/>
          </a:xfrm>
          <a:prstGeom prst="rect">
            <a:avLst/>
          </a:prstGeom>
          <a:noFill/>
        </p:spPr>
        <p:txBody>
          <a:bodyPr wrap="none" lIns="84216" tIns="42108" rIns="84216" bIns="42108" rtlCol="0">
            <a:spAutoFit/>
          </a:bodyPr>
          <a:lstStyle/>
          <a:p>
            <a:r>
              <a:rPr lang="en-US" b="1" dirty="0" err="1" smtClean="0">
                <a:solidFill>
                  <a:schemeClr val="accent4">
                    <a:lumMod val="20000"/>
                    <a:lumOff val="80000"/>
                  </a:schemeClr>
                </a:solidFill>
              </a:rPr>
              <a:t>Gnd</a:t>
            </a:r>
            <a:endParaRPr lang="en-US" b="1" dirty="0">
              <a:solidFill>
                <a:schemeClr val="accent4">
                  <a:lumMod val="20000"/>
                  <a:lumOff val="80000"/>
                </a:schemeClr>
              </a:solidFill>
            </a:endParaRPr>
          </a:p>
        </p:txBody>
      </p:sp>
      <p:sp>
        <p:nvSpPr>
          <p:cNvPr id="9" name="TextBox 8"/>
          <p:cNvSpPr txBox="1"/>
          <p:nvPr/>
        </p:nvSpPr>
        <p:spPr>
          <a:xfrm>
            <a:off x="1572092" y="1396418"/>
            <a:ext cx="511517" cy="331260"/>
          </a:xfrm>
          <a:prstGeom prst="rect">
            <a:avLst/>
          </a:prstGeom>
          <a:noFill/>
        </p:spPr>
        <p:txBody>
          <a:bodyPr wrap="none" lIns="84216" tIns="42108" rIns="84216" bIns="42108" rtlCol="0">
            <a:spAutoFit/>
          </a:bodyPr>
          <a:lstStyle/>
          <a:p>
            <a:r>
              <a:rPr lang="en-US" b="1" dirty="0" smtClean="0">
                <a:solidFill>
                  <a:schemeClr val="accent4">
                    <a:lumMod val="20000"/>
                    <a:lumOff val="80000"/>
                  </a:schemeClr>
                </a:solidFill>
              </a:rPr>
              <a:t>Vc1</a:t>
            </a:r>
            <a:endParaRPr lang="en-US" b="1" dirty="0">
              <a:solidFill>
                <a:schemeClr val="accent4">
                  <a:lumMod val="20000"/>
                  <a:lumOff val="80000"/>
                </a:schemeClr>
              </a:solidFill>
            </a:endParaRPr>
          </a:p>
        </p:txBody>
      </p:sp>
      <p:sp>
        <p:nvSpPr>
          <p:cNvPr id="10" name="TextBox 9"/>
          <p:cNvSpPr txBox="1"/>
          <p:nvPr/>
        </p:nvSpPr>
        <p:spPr>
          <a:xfrm>
            <a:off x="2656985" y="1396418"/>
            <a:ext cx="511517" cy="331260"/>
          </a:xfrm>
          <a:prstGeom prst="rect">
            <a:avLst/>
          </a:prstGeom>
          <a:noFill/>
        </p:spPr>
        <p:txBody>
          <a:bodyPr wrap="none" lIns="84216" tIns="42108" rIns="84216" bIns="42108" rtlCol="0">
            <a:spAutoFit/>
          </a:bodyPr>
          <a:lstStyle/>
          <a:p>
            <a:r>
              <a:rPr lang="en-US" b="1" dirty="0" smtClean="0">
                <a:solidFill>
                  <a:schemeClr val="accent4">
                    <a:lumMod val="20000"/>
                    <a:lumOff val="80000"/>
                  </a:schemeClr>
                </a:solidFill>
              </a:rPr>
              <a:t>Vc3</a:t>
            </a:r>
            <a:endParaRPr lang="en-US" b="1" dirty="0">
              <a:solidFill>
                <a:schemeClr val="accent4">
                  <a:lumMod val="20000"/>
                  <a:lumOff val="80000"/>
                </a:schemeClr>
              </a:solidFill>
            </a:endParaRPr>
          </a:p>
        </p:txBody>
      </p:sp>
      <p:sp>
        <p:nvSpPr>
          <p:cNvPr id="11" name="TextBox 10"/>
          <p:cNvSpPr txBox="1"/>
          <p:nvPr/>
        </p:nvSpPr>
        <p:spPr>
          <a:xfrm>
            <a:off x="2089813" y="1396418"/>
            <a:ext cx="511517" cy="331260"/>
          </a:xfrm>
          <a:prstGeom prst="rect">
            <a:avLst/>
          </a:prstGeom>
          <a:noFill/>
        </p:spPr>
        <p:txBody>
          <a:bodyPr wrap="none" lIns="84216" tIns="42108" rIns="84216" bIns="42108" rtlCol="0">
            <a:spAutoFit/>
          </a:bodyPr>
          <a:lstStyle/>
          <a:p>
            <a:r>
              <a:rPr lang="en-US" b="1" dirty="0" smtClean="0">
                <a:solidFill>
                  <a:schemeClr val="accent4">
                    <a:lumMod val="20000"/>
                    <a:lumOff val="80000"/>
                  </a:schemeClr>
                </a:solidFill>
              </a:rPr>
              <a:t>Vc2</a:t>
            </a:r>
            <a:endParaRPr lang="en-US" b="1" dirty="0">
              <a:solidFill>
                <a:schemeClr val="accent4">
                  <a:lumMod val="20000"/>
                  <a:lumOff val="80000"/>
                </a:schemeClr>
              </a:solidFill>
            </a:endParaRPr>
          </a:p>
        </p:txBody>
      </p:sp>
      <p:sp>
        <p:nvSpPr>
          <p:cNvPr id="12" name="TextBox 11"/>
          <p:cNvSpPr txBox="1"/>
          <p:nvPr/>
        </p:nvSpPr>
        <p:spPr>
          <a:xfrm>
            <a:off x="3221023" y="1396418"/>
            <a:ext cx="511517" cy="331260"/>
          </a:xfrm>
          <a:prstGeom prst="rect">
            <a:avLst/>
          </a:prstGeom>
          <a:noFill/>
        </p:spPr>
        <p:txBody>
          <a:bodyPr wrap="none" lIns="84216" tIns="42108" rIns="84216" bIns="42108" rtlCol="0">
            <a:spAutoFit/>
          </a:bodyPr>
          <a:lstStyle/>
          <a:p>
            <a:r>
              <a:rPr lang="en-US" b="1" dirty="0" smtClean="0">
                <a:solidFill>
                  <a:schemeClr val="accent4">
                    <a:lumMod val="20000"/>
                    <a:lumOff val="80000"/>
                  </a:schemeClr>
                </a:solidFill>
              </a:rPr>
              <a:t>Vc4</a:t>
            </a:r>
            <a:endParaRPr lang="en-US" b="1" dirty="0">
              <a:solidFill>
                <a:schemeClr val="accent4">
                  <a:lumMod val="20000"/>
                  <a:lumOff val="80000"/>
                </a:schemeClr>
              </a:solidFill>
            </a:endParaRPr>
          </a:p>
        </p:txBody>
      </p:sp>
      <p:sp>
        <p:nvSpPr>
          <p:cNvPr id="13" name="TextBox 12"/>
          <p:cNvSpPr txBox="1"/>
          <p:nvPr/>
        </p:nvSpPr>
        <p:spPr>
          <a:xfrm>
            <a:off x="4229821" y="1396418"/>
            <a:ext cx="511517" cy="331260"/>
          </a:xfrm>
          <a:prstGeom prst="rect">
            <a:avLst/>
          </a:prstGeom>
          <a:noFill/>
        </p:spPr>
        <p:txBody>
          <a:bodyPr wrap="none" lIns="84216" tIns="42108" rIns="84216" bIns="42108" rtlCol="0">
            <a:spAutoFit/>
          </a:bodyPr>
          <a:lstStyle/>
          <a:p>
            <a:r>
              <a:rPr lang="en-US" b="1" dirty="0" smtClean="0">
                <a:solidFill>
                  <a:schemeClr val="accent4">
                    <a:lumMod val="20000"/>
                    <a:lumOff val="80000"/>
                  </a:schemeClr>
                </a:solidFill>
              </a:rPr>
              <a:t>Vc6</a:t>
            </a:r>
            <a:endParaRPr lang="en-US" b="1" dirty="0">
              <a:solidFill>
                <a:schemeClr val="accent4">
                  <a:lumMod val="20000"/>
                  <a:lumOff val="80000"/>
                </a:schemeClr>
              </a:solidFill>
            </a:endParaRPr>
          </a:p>
        </p:txBody>
      </p:sp>
      <p:sp>
        <p:nvSpPr>
          <p:cNvPr id="14" name="TextBox 13"/>
          <p:cNvSpPr txBox="1"/>
          <p:nvPr/>
        </p:nvSpPr>
        <p:spPr>
          <a:xfrm>
            <a:off x="3741525" y="1396418"/>
            <a:ext cx="511517" cy="331260"/>
          </a:xfrm>
          <a:prstGeom prst="rect">
            <a:avLst/>
          </a:prstGeom>
          <a:noFill/>
        </p:spPr>
        <p:txBody>
          <a:bodyPr wrap="none" lIns="84216" tIns="42108" rIns="84216" bIns="42108" rtlCol="0">
            <a:spAutoFit/>
          </a:bodyPr>
          <a:lstStyle/>
          <a:p>
            <a:r>
              <a:rPr lang="en-US" b="1" dirty="0" smtClean="0">
                <a:solidFill>
                  <a:schemeClr val="accent4">
                    <a:lumMod val="20000"/>
                    <a:lumOff val="80000"/>
                  </a:schemeClr>
                </a:solidFill>
              </a:rPr>
              <a:t>Vc5</a:t>
            </a:r>
            <a:endParaRPr lang="en-US" b="1" dirty="0">
              <a:solidFill>
                <a:schemeClr val="accent4">
                  <a:lumMod val="20000"/>
                  <a:lumOff val="80000"/>
                </a:schemeClr>
              </a:solidFill>
            </a:endParaRPr>
          </a:p>
        </p:txBody>
      </p:sp>
      <p:sp>
        <p:nvSpPr>
          <p:cNvPr id="15" name="TextBox 14"/>
          <p:cNvSpPr txBox="1"/>
          <p:nvPr/>
        </p:nvSpPr>
        <p:spPr>
          <a:xfrm>
            <a:off x="4796993" y="1396418"/>
            <a:ext cx="511517" cy="331260"/>
          </a:xfrm>
          <a:prstGeom prst="rect">
            <a:avLst/>
          </a:prstGeom>
          <a:noFill/>
        </p:spPr>
        <p:txBody>
          <a:bodyPr wrap="none" lIns="84216" tIns="42108" rIns="84216" bIns="42108" rtlCol="0">
            <a:spAutoFit/>
          </a:bodyPr>
          <a:lstStyle/>
          <a:p>
            <a:r>
              <a:rPr lang="en-US" b="1" dirty="0" smtClean="0">
                <a:solidFill>
                  <a:schemeClr val="accent4">
                    <a:lumMod val="20000"/>
                    <a:lumOff val="80000"/>
                  </a:schemeClr>
                </a:solidFill>
              </a:rPr>
              <a:t>Vc7</a:t>
            </a:r>
            <a:endParaRPr lang="en-US" b="1" dirty="0">
              <a:solidFill>
                <a:schemeClr val="accent4">
                  <a:lumMod val="20000"/>
                  <a:lumOff val="80000"/>
                </a:schemeClr>
              </a:solidFill>
            </a:endParaRPr>
          </a:p>
        </p:txBody>
      </p:sp>
      <p:sp>
        <p:nvSpPr>
          <p:cNvPr id="16" name="TextBox 15"/>
          <p:cNvSpPr txBox="1"/>
          <p:nvPr/>
        </p:nvSpPr>
        <p:spPr>
          <a:xfrm>
            <a:off x="-76200" y="2498590"/>
            <a:ext cx="558004" cy="331260"/>
          </a:xfrm>
          <a:prstGeom prst="rect">
            <a:avLst/>
          </a:prstGeom>
          <a:noFill/>
        </p:spPr>
        <p:txBody>
          <a:bodyPr wrap="none" lIns="84216" tIns="42108" rIns="84216" bIns="42108" rtlCol="0">
            <a:spAutoFit/>
          </a:bodyPr>
          <a:lstStyle/>
          <a:p>
            <a:r>
              <a:rPr lang="en-US" b="1" dirty="0" err="1" smtClean="0">
                <a:solidFill>
                  <a:schemeClr val="accent4">
                    <a:lumMod val="20000"/>
                    <a:lumOff val="80000"/>
                  </a:schemeClr>
                </a:solidFill>
              </a:rPr>
              <a:t>Gnd</a:t>
            </a:r>
            <a:endParaRPr lang="en-US" b="1" dirty="0">
              <a:solidFill>
                <a:schemeClr val="accent4">
                  <a:lumMod val="20000"/>
                  <a:lumOff val="80000"/>
                </a:schemeClr>
              </a:solidFill>
            </a:endParaRPr>
          </a:p>
        </p:txBody>
      </p:sp>
      <p:sp>
        <p:nvSpPr>
          <p:cNvPr id="17" name="TextBox 16"/>
          <p:cNvSpPr txBox="1"/>
          <p:nvPr/>
        </p:nvSpPr>
        <p:spPr>
          <a:xfrm>
            <a:off x="-58882" y="3627602"/>
            <a:ext cx="558004" cy="331260"/>
          </a:xfrm>
          <a:prstGeom prst="rect">
            <a:avLst/>
          </a:prstGeom>
          <a:noFill/>
        </p:spPr>
        <p:txBody>
          <a:bodyPr wrap="none" lIns="84216" tIns="42108" rIns="84216" bIns="42108" rtlCol="0">
            <a:spAutoFit/>
          </a:bodyPr>
          <a:lstStyle/>
          <a:p>
            <a:r>
              <a:rPr lang="en-US" b="1" dirty="0" err="1" smtClean="0">
                <a:solidFill>
                  <a:schemeClr val="accent4">
                    <a:lumMod val="20000"/>
                    <a:lumOff val="80000"/>
                  </a:schemeClr>
                </a:solidFill>
              </a:rPr>
              <a:t>Gnd</a:t>
            </a:r>
            <a:endParaRPr lang="en-US" b="1" dirty="0">
              <a:solidFill>
                <a:schemeClr val="accent4">
                  <a:lumMod val="20000"/>
                  <a:lumOff val="80000"/>
                </a:schemeClr>
              </a:solidFill>
            </a:endParaRPr>
          </a:p>
        </p:txBody>
      </p:sp>
      <p:sp>
        <p:nvSpPr>
          <p:cNvPr id="18" name="TextBox 17"/>
          <p:cNvSpPr txBox="1"/>
          <p:nvPr/>
        </p:nvSpPr>
        <p:spPr>
          <a:xfrm>
            <a:off x="-29569" y="3038130"/>
            <a:ext cx="614109" cy="331260"/>
          </a:xfrm>
          <a:prstGeom prst="rect">
            <a:avLst/>
          </a:prstGeom>
          <a:noFill/>
        </p:spPr>
        <p:txBody>
          <a:bodyPr wrap="none" lIns="84216" tIns="42108" rIns="84216" bIns="42108" rtlCol="0">
            <a:spAutoFit/>
          </a:bodyPr>
          <a:lstStyle/>
          <a:p>
            <a:r>
              <a:rPr lang="en-US" b="1" dirty="0" err="1" smtClean="0">
                <a:solidFill>
                  <a:schemeClr val="accent4">
                    <a:lumMod val="20000"/>
                    <a:lumOff val="80000"/>
                  </a:schemeClr>
                </a:solidFill>
              </a:rPr>
              <a:t>RFin</a:t>
            </a:r>
            <a:endParaRPr lang="en-US" b="1" dirty="0">
              <a:solidFill>
                <a:schemeClr val="accent4">
                  <a:lumMod val="20000"/>
                  <a:lumOff val="80000"/>
                </a:schemeClr>
              </a:solidFill>
            </a:endParaRPr>
          </a:p>
        </p:txBody>
      </p:sp>
      <p:sp>
        <p:nvSpPr>
          <p:cNvPr id="19" name="TextBox 18"/>
          <p:cNvSpPr txBox="1"/>
          <p:nvPr/>
        </p:nvSpPr>
        <p:spPr>
          <a:xfrm>
            <a:off x="7823996" y="2533631"/>
            <a:ext cx="558004" cy="331260"/>
          </a:xfrm>
          <a:prstGeom prst="rect">
            <a:avLst/>
          </a:prstGeom>
          <a:noFill/>
        </p:spPr>
        <p:txBody>
          <a:bodyPr wrap="none" lIns="84216" tIns="42108" rIns="84216" bIns="42108" rtlCol="0">
            <a:spAutoFit/>
          </a:bodyPr>
          <a:lstStyle/>
          <a:p>
            <a:r>
              <a:rPr lang="en-US" b="1" dirty="0" err="1" smtClean="0">
                <a:solidFill>
                  <a:schemeClr val="accent4">
                    <a:lumMod val="20000"/>
                    <a:lumOff val="80000"/>
                  </a:schemeClr>
                </a:solidFill>
              </a:rPr>
              <a:t>Gnd</a:t>
            </a:r>
            <a:endParaRPr lang="en-US" b="1" dirty="0">
              <a:solidFill>
                <a:schemeClr val="accent4">
                  <a:lumMod val="20000"/>
                  <a:lumOff val="80000"/>
                </a:schemeClr>
              </a:solidFill>
            </a:endParaRPr>
          </a:p>
        </p:txBody>
      </p:sp>
      <p:sp>
        <p:nvSpPr>
          <p:cNvPr id="20" name="TextBox 19"/>
          <p:cNvSpPr txBox="1"/>
          <p:nvPr/>
        </p:nvSpPr>
        <p:spPr>
          <a:xfrm>
            <a:off x="7819047" y="3655861"/>
            <a:ext cx="558004" cy="331260"/>
          </a:xfrm>
          <a:prstGeom prst="rect">
            <a:avLst/>
          </a:prstGeom>
          <a:noFill/>
        </p:spPr>
        <p:txBody>
          <a:bodyPr wrap="none" lIns="84216" tIns="42108" rIns="84216" bIns="42108" rtlCol="0">
            <a:spAutoFit/>
          </a:bodyPr>
          <a:lstStyle/>
          <a:p>
            <a:r>
              <a:rPr lang="en-US" b="1" dirty="0" err="1" smtClean="0">
                <a:solidFill>
                  <a:schemeClr val="accent4">
                    <a:lumMod val="20000"/>
                    <a:lumOff val="80000"/>
                  </a:schemeClr>
                </a:solidFill>
              </a:rPr>
              <a:t>Gnd</a:t>
            </a:r>
            <a:endParaRPr lang="en-US" b="1" dirty="0">
              <a:solidFill>
                <a:schemeClr val="accent4">
                  <a:lumMod val="20000"/>
                  <a:lumOff val="80000"/>
                </a:schemeClr>
              </a:solidFill>
            </a:endParaRPr>
          </a:p>
        </p:txBody>
      </p:sp>
      <p:sp>
        <p:nvSpPr>
          <p:cNvPr id="21" name="TextBox 20"/>
          <p:cNvSpPr txBox="1"/>
          <p:nvPr/>
        </p:nvSpPr>
        <p:spPr>
          <a:xfrm>
            <a:off x="7654078" y="3066389"/>
            <a:ext cx="727922" cy="331260"/>
          </a:xfrm>
          <a:prstGeom prst="rect">
            <a:avLst/>
          </a:prstGeom>
          <a:noFill/>
        </p:spPr>
        <p:txBody>
          <a:bodyPr wrap="none" lIns="84216" tIns="42108" rIns="84216" bIns="42108" rtlCol="0">
            <a:spAutoFit/>
          </a:bodyPr>
          <a:lstStyle/>
          <a:p>
            <a:r>
              <a:rPr lang="en-US" b="1" dirty="0" err="1" smtClean="0">
                <a:solidFill>
                  <a:schemeClr val="accent4">
                    <a:lumMod val="20000"/>
                    <a:lumOff val="80000"/>
                  </a:schemeClr>
                </a:solidFill>
              </a:rPr>
              <a:t>RFout</a:t>
            </a:r>
            <a:endParaRPr lang="en-US" b="1" dirty="0">
              <a:solidFill>
                <a:schemeClr val="accent4">
                  <a:lumMod val="20000"/>
                  <a:lumOff val="80000"/>
                </a:schemeClr>
              </a:solidFill>
            </a:endParaRPr>
          </a:p>
        </p:txBody>
      </p:sp>
      <p:sp>
        <p:nvSpPr>
          <p:cNvPr id="3" name="Rectangle 2"/>
          <p:cNvSpPr/>
          <p:nvPr/>
        </p:nvSpPr>
        <p:spPr bwMode="auto">
          <a:xfrm>
            <a:off x="1295401" y="2286000"/>
            <a:ext cx="1295400" cy="2133600"/>
          </a:xfrm>
          <a:prstGeom prst="rect">
            <a:avLst/>
          </a:prstGeom>
          <a:noFill/>
          <a:ln w="57150" cap="sq" cmpd="sng" algn="ctr">
            <a:solidFill>
              <a:srgbClr val="FFFFFF"/>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1" lang="en-US" sz="2400" b="0" i="0" u="none" strike="noStrike" cap="none" normalizeH="0" baseline="0" smtClean="0">
              <a:ln>
                <a:noFill/>
              </a:ln>
              <a:solidFill>
                <a:schemeClr val="tx1"/>
              </a:solidFill>
              <a:effectLst/>
              <a:latin typeface="Times New Roman" pitchFamily="18" charset="0"/>
            </a:endParaRPr>
          </a:p>
        </p:txBody>
      </p:sp>
      <p:sp>
        <p:nvSpPr>
          <p:cNvPr id="22" name="Rectangle 21"/>
          <p:cNvSpPr/>
          <p:nvPr/>
        </p:nvSpPr>
        <p:spPr bwMode="auto">
          <a:xfrm>
            <a:off x="5562600" y="2286000"/>
            <a:ext cx="1295400" cy="2133600"/>
          </a:xfrm>
          <a:prstGeom prst="rect">
            <a:avLst/>
          </a:prstGeom>
          <a:noFill/>
          <a:ln w="57150" cap="sq" cmpd="sng" algn="ctr">
            <a:solidFill>
              <a:srgbClr val="FFFFFF"/>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1" lang="en-US" sz="2400" b="0" i="0" u="none" strike="noStrike" cap="none" normalizeH="0" baseline="0" smtClean="0">
              <a:ln>
                <a:noFill/>
              </a:ln>
              <a:solidFill>
                <a:schemeClr val="tx1"/>
              </a:solidFill>
              <a:effectLst/>
              <a:latin typeface="Times New Roman" pitchFamily="18" charset="0"/>
            </a:endParaRPr>
          </a:p>
        </p:txBody>
      </p:sp>
      <p:sp>
        <p:nvSpPr>
          <p:cNvPr id="4" name="Rectangle 3"/>
          <p:cNvSpPr/>
          <p:nvPr/>
        </p:nvSpPr>
        <p:spPr bwMode="auto">
          <a:xfrm>
            <a:off x="3429000" y="1828800"/>
            <a:ext cx="1447800" cy="2865458"/>
          </a:xfrm>
          <a:prstGeom prst="rect">
            <a:avLst/>
          </a:prstGeom>
          <a:noFill/>
          <a:ln w="57150" cap="sq" cmpd="sng" algn="ctr">
            <a:solidFill>
              <a:srgbClr val="FFFFFF"/>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1" lang="en-US" sz="2400" b="0" i="0" u="none" strike="noStrike" cap="none" normalizeH="0" baseline="0" smtClean="0">
              <a:ln>
                <a:noFill/>
              </a:ln>
              <a:solidFill>
                <a:schemeClr val="tx1"/>
              </a:solidFill>
              <a:effectLst/>
              <a:latin typeface="Times New Roman" pitchFamily="18" charset="0"/>
            </a:endParaRPr>
          </a:p>
        </p:txBody>
      </p:sp>
      <p:cxnSp>
        <p:nvCxnSpPr>
          <p:cNvPr id="24" name="Straight Arrow Connector 23"/>
          <p:cNvCxnSpPr/>
          <p:nvPr/>
        </p:nvCxnSpPr>
        <p:spPr bwMode="auto">
          <a:xfrm>
            <a:off x="8534400" y="1396418"/>
            <a:ext cx="0" cy="3384836"/>
          </a:xfrm>
          <a:prstGeom prst="straightConnector1">
            <a:avLst/>
          </a:prstGeom>
          <a:ln>
            <a:solidFill>
              <a:srgbClr val="6C0000"/>
            </a:solidFill>
            <a:headEnd type="arrow"/>
            <a:tailEnd type="arrow"/>
          </a:ln>
        </p:spPr>
        <p:style>
          <a:lnRef idx="3">
            <a:schemeClr val="accent1"/>
          </a:lnRef>
          <a:fillRef idx="0">
            <a:schemeClr val="accent1"/>
          </a:fillRef>
          <a:effectRef idx="2">
            <a:schemeClr val="accent1"/>
          </a:effectRef>
          <a:fontRef idx="minor">
            <a:schemeClr val="tx1"/>
          </a:fontRef>
        </p:style>
      </p:cxnSp>
      <p:cxnSp>
        <p:nvCxnSpPr>
          <p:cNvPr id="32" name="Straight Arrow Connector 31"/>
          <p:cNvCxnSpPr/>
          <p:nvPr/>
        </p:nvCxnSpPr>
        <p:spPr bwMode="auto">
          <a:xfrm>
            <a:off x="0" y="1219200"/>
            <a:ext cx="8153400" cy="0"/>
          </a:xfrm>
          <a:prstGeom prst="straightConnector1">
            <a:avLst/>
          </a:prstGeom>
          <a:ln>
            <a:solidFill>
              <a:srgbClr val="6C0000"/>
            </a:solidFill>
            <a:headEnd type="arrow"/>
            <a:tailEnd type="arrow"/>
          </a:ln>
        </p:spPr>
        <p:style>
          <a:lnRef idx="3">
            <a:schemeClr val="accent1"/>
          </a:lnRef>
          <a:fillRef idx="0">
            <a:schemeClr val="accent1"/>
          </a:fillRef>
          <a:effectRef idx="2">
            <a:schemeClr val="accent1"/>
          </a:effectRef>
          <a:fontRef idx="minor">
            <a:schemeClr val="tx1"/>
          </a:fontRef>
        </p:style>
      </p:cxnSp>
      <p:sp>
        <p:nvSpPr>
          <p:cNvPr id="36" name="Rectangle 35"/>
          <p:cNvSpPr/>
          <p:nvPr/>
        </p:nvSpPr>
        <p:spPr>
          <a:xfrm>
            <a:off x="8533049" y="2861846"/>
            <a:ext cx="780983" cy="338554"/>
          </a:xfrm>
          <a:prstGeom prst="rect">
            <a:avLst/>
          </a:prstGeom>
        </p:spPr>
        <p:txBody>
          <a:bodyPr wrap="none">
            <a:spAutoFit/>
          </a:bodyPr>
          <a:lstStyle/>
          <a:p>
            <a:r>
              <a:rPr lang="en-US" b="1" dirty="0">
                <a:solidFill>
                  <a:srgbClr val="6C0000"/>
                </a:solidFill>
              </a:rPr>
              <a:t>600</a:t>
            </a:r>
            <a:r>
              <a:rPr lang="el-GR" b="1" dirty="0">
                <a:solidFill>
                  <a:srgbClr val="6C0000"/>
                </a:solidFill>
              </a:rPr>
              <a:t>μ</a:t>
            </a:r>
            <a:r>
              <a:rPr lang="en-US" b="1" dirty="0">
                <a:solidFill>
                  <a:srgbClr val="6C0000"/>
                </a:solidFill>
              </a:rPr>
              <a:t>m</a:t>
            </a:r>
            <a:endParaRPr lang="en-US" b="1" dirty="0"/>
          </a:p>
        </p:txBody>
      </p:sp>
      <p:sp>
        <p:nvSpPr>
          <p:cNvPr id="37" name="Rectangle 36"/>
          <p:cNvSpPr/>
          <p:nvPr/>
        </p:nvSpPr>
        <p:spPr>
          <a:xfrm>
            <a:off x="3505200" y="880646"/>
            <a:ext cx="883575" cy="338554"/>
          </a:xfrm>
          <a:prstGeom prst="rect">
            <a:avLst/>
          </a:prstGeom>
        </p:spPr>
        <p:txBody>
          <a:bodyPr wrap="none">
            <a:spAutoFit/>
          </a:bodyPr>
          <a:lstStyle/>
          <a:p>
            <a:r>
              <a:rPr lang="en-US" b="1" dirty="0">
                <a:solidFill>
                  <a:srgbClr val="6C0000"/>
                </a:solidFill>
              </a:rPr>
              <a:t>1592</a:t>
            </a:r>
            <a:r>
              <a:rPr lang="el-GR" b="1" dirty="0">
                <a:solidFill>
                  <a:srgbClr val="6C0000"/>
                </a:solidFill>
              </a:rPr>
              <a:t>μ</a:t>
            </a:r>
            <a:r>
              <a:rPr lang="en-US" b="1" dirty="0">
                <a:solidFill>
                  <a:srgbClr val="6C0000"/>
                </a:solidFill>
              </a:rPr>
              <a:t>m</a:t>
            </a:r>
            <a:endParaRPr lang="en-US" b="1" dirty="0"/>
          </a:p>
        </p:txBody>
      </p:sp>
      <p:cxnSp>
        <p:nvCxnSpPr>
          <p:cNvPr id="45" name="Straight Arrow Connector 44"/>
          <p:cNvCxnSpPr/>
          <p:nvPr/>
        </p:nvCxnSpPr>
        <p:spPr bwMode="auto">
          <a:xfrm flipV="1">
            <a:off x="1572092" y="4495800"/>
            <a:ext cx="0" cy="685800"/>
          </a:xfrm>
          <a:prstGeom prst="straightConnector1">
            <a:avLst/>
          </a:prstGeom>
          <a:ln>
            <a:solidFill>
              <a:schemeClr val="accent2"/>
            </a:solidFill>
            <a:headEnd type="none" w="sm" len="sm"/>
            <a:tailEnd type="arrow"/>
          </a:ln>
        </p:spPr>
        <p:style>
          <a:lnRef idx="3">
            <a:schemeClr val="accent2"/>
          </a:lnRef>
          <a:fillRef idx="0">
            <a:schemeClr val="accent2"/>
          </a:fillRef>
          <a:effectRef idx="2">
            <a:schemeClr val="accent2"/>
          </a:effectRef>
          <a:fontRef idx="minor">
            <a:schemeClr val="tx1"/>
          </a:fontRef>
        </p:style>
      </p:cxnSp>
      <p:cxnSp>
        <p:nvCxnSpPr>
          <p:cNvPr id="50" name="Straight Arrow Connector 49"/>
          <p:cNvCxnSpPr/>
          <p:nvPr/>
        </p:nvCxnSpPr>
        <p:spPr bwMode="auto">
          <a:xfrm flipV="1">
            <a:off x="1649380" y="4495800"/>
            <a:ext cx="4599020" cy="685800"/>
          </a:xfrm>
          <a:prstGeom prst="straightConnector1">
            <a:avLst/>
          </a:prstGeom>
          <a:ln>
            <a:headEnd type="none" w="sm" len="sm"/>
            <a:tailEnd type="arrow"/>
          </a:ln>
        </p:spPr>
        <p:style>
          <a:lnRef idx="3">
            <a:schemeClr val="accent2"/>
          </a:lnRef>
          <a:fillRef idx="0">
            <a:schemeClr val="accent2"/>
          </a:fillRef>
          <a:effectRef idx="2">
            <a:schemeClr val="accent2"/>
          </a:effectRef>
          <a:fontRef idx="minor">
            <a:schemeClr val="tx1"/>
          </a:fontRef>
        </p:style>
      </p:cxnSp>
      <p:sp>
        <p:nvSpPr>
          <p:cNvPr id="51" name="TextBox 50"/>
          <p:cNvSpPr txBox="1"/>
          <p:nvPr/>
        </p:nvSpPr>
        <p:spPr>
          <a:xfrm>
            <a:off x="1007229" y="5147846"/>
            <a:ext cx="1583571" cy="338554"/>
          </a:xfrm>
          <a:prstGeom prst="rect">
            <a:avLst/>
          </a:prstGeom>
          <a:noFill/>
        </p:spPr>
        <p:txBody>
          <a:bodyPr wrap="square" rtlCol="0">
            <a:spAutoFit/>
          </a:bodyPr>
          <a:lstStyle/>
          <a:p>
            <a:r>
              <a:rPr lang="en-US" b="1" dirty="0" smtClean="0">
                <a:solidFill>
                  <a:schemeClr val="accent2"/>
                </a:solidFill>
              </a:rPr>
              <a:t>90º Hybrid</a:t>
            </a:r>
            <a:endParaRPr lang="en-US" b="1" dirty="0">
              <a:solidFill>
                <a:schemeClr val="accent2"/>
              </a:solidFill>
            </a:endParaRPr>
          </a:p>
        </p:txBody>
      </p:sp>
      <p:sp>
        <p:nvSpPr>
          <p:cNvPr id="53" name="TextBox 52"/>
          <p:cNvSpPr txBox="1"/>
          <p:nvPr/>
        </p:nvSpPr>
        <p:spPr>
          <a:xfrm>
            <a:off x="3429000" y="5300246"/>
            <a:ext cx="1583571" cy="338554"/>
          </a:xfrm>
          <a:prstGeom prst="rect">
            <a:avLst/>
          </a:prstGeom>
          <a:noFill/>
        </p:spPr>
        <p:txBody>
          <a:bodyPr wrap="square" rtlCol="0">
            <a:spAutoFit/>
          </a:bodyPr>
          <a:lstStyle/>
          <a:p>
            <a:pPr algn="ctr"/>
            <a:r>
              <a:rPr lang="en-US" b="1" dirty="0" smtClean="0">
                <a:solidFill>
                  <a:schemeClr val="bg2">
                    <a:lumMod val="90000"/>
                    <a:lumOff val="10000"/>
                  </a:schemeClr>
                </a:solidFill>
              </a:rPr>
              <a:t>Rat-Race</a:t>
            </a:r>
            <a:endParaRPr lang="en-US" b="1" dirty="0">
              <a:solidFill>
                <a:schemeClr val="bg2">
                  <a:lumMod val="90000"/>
                  <a:lumOff val="10000"/>
                </a:schemeClr>
              </a:solidFill>
            </a:endParaRPr>
          </a:p>
        </p:txBody>
      </p:sp>
      <p:cxnSp>
        <p:nvCxnSpPr>
          <p:cNvPr id="54" name="Straight Arrow Connector 53"/>
          <p:cNvCxnSpPr/>
          <p:nvPr/>
        </p:nvCxnSpPr>
        <p:spPr bwMode="auto">
          <a:xfrm flipH="1" flipV="1">
            <a:off x="4220785" y="4872454"/>
            <a:ext cx="1" cy="461546"/>
          </a:xfrm>
          <a:prstGeom prst="straightConnector1">
            <a:avLst/>
          </a:prstGeom>
          <a:ln>
            <a:headEnd type="none" w="sm" len="sm"/>
            <a:tailEnd type="arrow"/>
          </a:ln>
        </p:spPr>
        <p:style>
          <a:lnRef idx="3">
            <a:schemeClr val="accent1"/>
          </a:lnRef>
          <a:fillRef idx="0">
            <a:schemeClr val="accent1"/>
          </a:fillRef>
          <a:effectRef idx="2">
            <a:schemeClr val="accent1"/>
          </a:effectRef>
          <a:fontRef idx="minor">
            <a:schemeClr val="tx1"/>
          </a:fontRef>
        </p:style>
      </p:cxnSp>
      <p:sp>
        <p:nvSpPr>
          <p:cNvPr id="56" name="TextBox 55"/>
          <p:cNvSpPr txBox="1"/>
          <p:nvPr/>
        </p:nvSpPr>
        <p:spPr>
          <a:xfrm>
            <a:off x="4953000" y="2792940"/>
            <a:ext cx="625330" cy="331260"/>
          </a:xfrm>
          <a:prstGeom prst="rect">
            <a:avLst/>
          </a:prstGeom>
          <a:noFill/>
        </p:spPr>
        <p:txBody>
          <a:bodyPr wrap="none" lIns="84216" tIns="42108" rIns="84216" bIns="42108" rtlCol="0">
            <a:spAutoFit/>
          </a:bodyPr>
          <a:lstStyle/>
          <a:p>
            <a:r>
              <a:rPr lang="en-US" b="1" dirty="0" smtClean="0">
                <a:solidFill>
                  <a:schemeClr val="accent4">
                    <a:lumMod val="20000"/>
                    <a:lumOff val="80000"/>
                  </a:schemeClr>
                </a:solidFill>
              </a:rPr>
              <a:t>VGA</a:t>
            </a:r>
            <a:endParaRPr lang="en-US" b="1" dirty="0">
              <a:solidFill>
                <a:schemeClr val="accent4">
                  <a:lumMod val="20000"/>
                  <a:lumOff val="80000"/>
                </a:schemeClr>
              </a:solidFill>
            </a:endParaRPr>
          </a:p>
        </p:txBody>
      </p:sp>
      <p:sp>
        <p:nvSpPr>
          <p:cNvPr id="57" name="TextBox 56"/>
          <p:cNvSpPr txBox="1"/>
          <p:nvPr/>
        </p:nvSpPr>
        <p:spPr>
          <a:xfrm>
            <a:off x="4953000" y="3631140"/>
            <a:ext cx="625330" cy="331260"/>
          </a:xfrm>
          <a:prstGeom prst="rect">
            <a:avLst/>
          </a:prstGeom>
          <a:noFill/>
        </p:spPr>
        <p:txBody>
          <a:bodyPr wrap="none" lIns="84216" tIns="42108" rIns="84216" bIns="42108" rtlCol="0">
            <a:spAutoFit/>
          </a:bodyPr>
          <a:lstStyle/>
          <a:p>
            <a:r>
              <a:rPr lang="en-US" b="1" dirty="0" smtClean="0">
                <a:solidFill>
                  <a:schemeClr val="accent4">
                    <a:lumMod val="20000"/>
                    <a:lumOff val="80000"/>
                  </a:schemeClr>
                </a:solidFill>
              </a:rPr>
              <a:t>VGA</a:t>
            </a:r>
            <a:endParaRPr lang="en-US" b="1" dirty="0">
              <a:solidFill>
                <a:schemeClr val="accent4">
                  <a:lumMod val="20000"/>
                  <a:lumOff val="80000"/>
                </a:schemeClr>
              </a:solidFill>
            </a:endParaRPr>
          </a:p>
        </p:txBody>
      </p:sp>
      <p:sp>
        <p:nvSpPr>
          <p:cNvPr id="58" name="TextBox 57"/>
          <p:cNvSpPr txBox="1"/>
          <p:nvPr/>
        </p:nvSpPr>
        <p:spPr>
          <a:xfrm>
            <a:off x="6781800" y="3003919"/>
            <a:ext cx="1027684" cy="577481"/>
          </a:xfrm>
          <a:prstGeom prst="rect">
            <a:avLst/>
          </a:prstGeom>
          <a:noFill/>
        </p:spPr>
        <p:txBody>
          <a:bodyPr wrap="none" lIns="84216" tIns="42108" rIns="84216" bIns="42108" rtlCol="0">
            <a:spAutoFit/>
          </a:bodyPr>
          <a:lstStyle/>
          <a:p>
            <a:r>
              <a:rPr lang="en-US" b="1" dirty="0" smtClean="0">
                <a:solidFill>
                  <a:schemeClr val="accent4">
                    <a:lumMod val="20000"/>
                    <a:lumOff val="80000"/>
                  </a:schemeClr>
                </a:solidFill>
              </a:rPr>
              <a:t>   Switch</a:t>
            </a:r>
          </a:p>
          <a:p>
            <a:r>
              <a:rPr lang="en-US" b="1" dirty="0" smtClean="0">
                <a:solidFill>
                  <a:schemeClr val="accent4">
                    <a:lumMod val="20000"/>
                    <a:lumOff val="80000"/>
                  </a:schemeClr>
                </a:solidFill>
              </a:rPr>
              <a:t>Amplifier</a:t>
            </a:r>
            <a:endParaRPr lang="en-US" b="1" dirty="0">
              <a:solidFill>
                <a:schemeClr val="accent4">
                  <a:lumMod val="20000"/>
                  <a:lumOff val="80000"/>
                </a:schemeClr>
              </a:solidFill>
            </a:endParaRPr>
          </a:p>
        </p:txBody>
      </p:sp>
      <p:sp>
        <p:nvSpPr>
          <p:cNvPr id="59" name="TextBox 58"/>
          <p:cNvSpPr txBox="1"/>
          <p:nvPr/>
        </p:nvSpPr>
        <p:spPr>
          <a:xfrm>
            <a:off x="2514600" y="2971800"/>
            <a:ext cx="1027684" cy="577481"/>
          </a:xfrm>
          <a:prstGeom prst="rect">
            <a:avLst/>
          </a:prstGeom>
          <a:noFill/>
        </p:spPr>
        <p:txBody>
          <a:bodyPr wrap="none" lIns="84216" tIns="42108" rIns="84216" bIns="42108" rtlCol="0">
            <a:spAutoFit/>
          </a:bodyPr>
          <a:lstStyle/>
          <a:p>
            <a:r>
              <a:rPr lang="en-US" b="1" dirty="0" smtClean="0">
                <a:solidFill>
                  <a:schemeClr val="accent4">
                    <a:lumMod val="20000"/>
                    <a:lumOff val="80000"/>
                  </a:schemeClr>
                </a:solidFill>
              </a:rPr>
              <a:t>   Switch</a:t>
            </a:r>
          </a:p>
          <a:p>
            <a:r>
              <a:rPr lang="en-US" b="1" dirty="0" smtClean="0">
                <a:solidFill>
                  <a:schemeClr val="accent4">
                    <a:lumMod val="20000"/>
                    <a:lumOff val="80000"/>
                  </a:schemeClr>
                </a:solidFill>
              </a:rPr>
              <a:t>Amplifier</a:t>
            </a:r>
            <a:endParaRPr lang="en-US" b="1" dirty="0">
              <a:solidFill>
                <a:schemeClr val="accent4">
                  <a:lumMod val="20000"/>
                  <a:lumOff val="80000"/>
                </a:schemeClr>
              </a:solidFill>
            </a:endParaRPr>
          </a:p>
        </p:txBody>
      </p:sp>
      <p:sp>
        <p:nvSpPr>
          <p:cNvPr id="55" name="Slide Number Placeholder 54"/>
          <p:cNvSpPr>
            <a:spLocks noGrp="1"/>
          </p:cNvSpPr>
          <p:nvPr>
            <p:ph type="sldNum" sz="quarter" idx="12"/>
          </p:nvPr>
        </p:nvSpPr>
        <p:spPr/>
        <p:txBody>
          <a:bodyPr/>
          <a:lstStyle/>
          <a:p>
            <a:fld id="{F6B0E1E6-BBDF-4CD7-A72C-4AECEAC288E1}" type="slidenum">
              <a:rPr lang="en-US" smtClean="0"/>
              <a:t>17</a:t>
            </a:fld>
            <a:endParaRPr lang="en-US"/>
          </a:p>
        </p:txBody>
      </p:sp>
    </p:spTree>
    <p:extLst>
      <p:ext uri="{BB962C8B-B14F-4D97-AF65-F5344CB8AC3E}">
        <p14:creationId xmlns:p14="http://schemas.microsoft.com/office/powerpoint/2010/main" val="24431066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6B0E1E6-BBDF-4CD7-A72C-4AECEAC288E1}" type="slidenum">
              <a:rPr lang="en-US" smtClean="0"/>
              <a:t>18</a:t>
            </a:fld>
            <a:endParaRPr lang="en-US"/>
          </a:p>
        </p:txBody>
      </p:sp>
      <p:sp>
        <p:nvSpPr>
          <p:cNvPr id="4" name="TextBox 3"/>
          <p:cNvSpPr txBox="1"/>
          <p:nvPr/>
        </p:nvSpPr>
        <p:spPr>
          <a:xfrm>
            <a:off x="2819400" y="147935"/>
            <a:ext cx="3505200" cy="461665"/>
          </a:xfrm>
          <a:prstGeom prst="rect">
            <a:avLst/>
          </a:prstGeom>
          <a:noFill/>
        </p:spPr>
        <p:txBody>
          <a:bodyPr wrap="square" rtlCol="0">
            <a:spAutoFit/>
          </a:bodyPr>
          <a:lstStyle/>
          <a:p>
            <a:pPr algn="ctr"/>
            <a:r>
              <a:rPr lang="en-US" sz="2400" b="1" dirty="0" smtClean="0">
                <a:solidFill>
                  <a:srgbClr val="6C0000"/>
                </a:solidFill>
              </a:rPr>
              <a:t>Conclusion </a:t>
            </a:r>
            <a:endParaRPr lang="en-US" sz="2400" b="1" dirty="0">
              <a:solidFill>
                <a:srgbClr val="6C0000"/>
              </a:solidFill>
            </a:endParaRPr>
          </a:p>
        </p:txBody>
      </p:sp>
      <p:sp>
        <p:nvSpPr>
          <p:cNvPr id="5" name="Rectangle 4"/>
          <p:cNvSpPr/>
          <p:nvPr/>
        </p:nvSpPr>
        <p:spPr>
          <a:xfrm>
            <a:off x="381000" y="914400"/>
            <a:ext cx="8534400" cy="873572"/>
          </a:xfrm>
          <a:prstGeom prst="rect">
            <a:avLst/>
          </a:prstGeom>
        </p:spPr>
        <p:txBody>
          <a:bodyPr wrap="square">
            <a:spAutoFit/>
          </a:bodyPr>
          <a:lstStyle/>
          <a:p>
            <a:pPr marL="285750" indent="-285750">
              <a:lnSpc>
                <a:spcPct val="150000"/>
              </a:lnSpc>
              <a:buFont typeface="Wingdings" pitchFamily="2" charset="2"/>
              <a:buChar char="Ø"/>
            </a:pPr>
            <a:r>
              <a:rPr lang="en-US" sz="1800" dirty="0" smtClean="0">
                <a:solidFill>
                  <a:schemeClr val="bg1"/>
                </a:solidFill>
              </a:rPr>
              <a:t>Passive </a:t>
            </a:r>
            <a:r>
              <a:rPr lang="en-US" sz="1800" dirty="0">
                <a:solidFill>
                  <a:schemeClr val="bg1"/>
                </a:solidFill>
              </a:rPr>
              <a:t>phase </a:t>
            </a:r>
            <a:r>
              <a:rPr lang="en-US" sz="1800" dirty="0" smtClean="0">
                <a:solidFill>
                  <a:schemeClr val="bg1"/>
                </a:solidFill>
              </a:rPr>
              <a:t>shifters have good </a:t>
            </a:r>
            <a:r>
              <a:rPr lang="en-US" sz="1800" dirty="0">
                <a:solidFill>
                  <a:schemeClr val="bg1"/>
                </a:solidFill>
              </a:rPr>
              <a:t>linearity </a:t>
            </a:r>
            <a:r>
              <a:rPr lang="en-US" sz="1800" dirty="0" smtClean="0">
                <a:solidFill>
                  <a:schemeClr val="bg1"/>
                </a:solidFill>
              </a:rPr>
              <a:t>performance, but the </a:t>
            </a:r>
            <a:r>
              <a:rPr lang="en-US" sz="1800" dirty="0">
                <a:solidFill>
                  <a:schemeClr val="bg1"/>
                </a:solidFill>
              </a:rPr>
              <a:t>main </a:t>
            </a:r>
            <a:r>
              <a:rPr lang="en-US" sz="1800" dirty="0" smtClean="0">
                <a:solidFill>
                  <a:schemeClr val="bg1"/>
                </a:solidFill>
              </a:rPr>
              <a:t>challenge is the </a:t>
            </a:r>
            <a:r>
              <a:rPr lang="en-US" sz="1800" dirty="0">
                <a:solidFill>
                  <a:schemeClr val="bg1"/>
                </a:solidFill>
              </a:rPr>
              <a:t>loss associated with the passive elements and switches.</a:t>
            </a:r>
          </a:p>
        </p:txBody>
      </p:sp>
      <p:sp>
        <p:nvSpPr>
          <p:cNvPr id="6" name="Rectangle 5"/>
          <p:cNvSpPr/>
          <p:nvPr/>
        </p:nvSpPr>
        <p:spPr>
          <a:xfrm>
            <a:off x="381000" y="3200400"/>
            <a:ext cx="8534400" cy="873572"/>
          </a:xfrm>
          <a:prstGeom prst="rect">
            <a:avLst/>
          </a:prstGeom>
        </p:spPr>
        <p:txBody>
          <a:bodyPr wrap="square">
            <a:spAutoFit/>
          </a:bodyPr>
          <a:lstStyle/>
          <a:p>
            <a:pPr marL="285750" indent="-285750">
              <a:lnSpc>
                <a:spcPct val="150000"/>
              </a:lnSpc>
              <a:buFont typeface="Wingdings" pitchFamily="2" charset="2"/>
              <a:buChar char="Ø"/>
            </a:pPr>
            <a:r>
              <a:rPr lang="en-US" sz="1800" dirty="0">
                <a:solidFill>
                  <a:srgbClr val="6C0000"/>
                </a:solidFill>
              </a:rPr>
              <a:t>A</a:t>
            </a:r>
            <a:r>
              <a:rPr lang="en-US" sz="1800" dirty="0" smtClean="0">
                <a:solidFill>
                  <a:srgbClr val="6C0000"/>
                </a:solidFill>
              </a:rPr>
              <a:t>ctive </a:t>
            </a:r>
            <a:r>
              <a:rPr lang="en-US" sz="1800" dirty="0">
                <a:solidFill>
                  <a:srgbClr val="6C0000"/>
                </a:solidFill>
              </a:rPr>
              <a:t>phase shifters </a:t>
            </a:r>
            <a:r>
              <a:rPr lang="en-US" sz="1800" dirty="0" smtClean="0">
                <a:solidFill>
                  <a:srgbClr val="6C0000"/>
                </a:solidFill>
              </a:rPr>
              <a:t>can </a:t>
            </a:r>
            <a:r>
              <a:rPr lang="en-US" sz="1800" dirty="0">
                <a:solidFill>
                  <a:srgbClr val="6C0000"/>
                </a:solidFill>
              </a:rPr>
              <a:t>achieve a high </a:t>
            </a:r>
            <a:r>
              <a:rPr lang="en-US" sz="1800" dirty="0" smtClean="0">
                <a:solidFill>
                  <a:srgbClr val="6C0000"/>
                </a:solidFill>
              </a:rPr>
              <a:t>integration level </a:t>
            </a:r>
            <a:r>
              <a:rPr lang="en-US" sz="1800" dirty="0">
                <a:solidFill>
                  <a:srgbClr val="6C0000"/>
                </a:solidFill>
              </a:rPr>
              <a:t>with decent gain and accuracy along with a fine digital phase control under a </a:t>
            </a:r>
            <a:r>
              <a:rPr lang="en-US" sz="1800" dirty="0" smtClean="0">
                <a:solidFill>
                  <a:srgbClr val="6C0000"/>
                </a:solidFill>
              </a:rPr>
              <a:t>constrained power </a:t>
            </a:r>
            <a:r>
              <a:rPr lang="en-US" sz="1800" dirty="0">
                <a:solidFill>
                  <a:srgbClr val="6C0000"/>
                </a:solidFill>
              </a:rPr>
              <a:t>budget</a:t>
            </a:r>
            <a:r>
              <a:rPr lang="en-US" sz="1800" dirty="0" smtClean="0">
                <a:solidFill>
                  <a:srgbClr val="6C0000"/>
                </a:solidFill>
              </a:rPr>
              <a:t>.</a:t>
            </a:r>
            <a:endParaRPr lang="en-US" sz="1800" dirty="0">
              <a:solidFill>
                <a:srgbClr val="6C0000"/>
              </a:solidFill>
            </a:endParaRPr>
          </a:p>
        </p:txBody>
      </p:sp>
      <p:sp>
        <p:nvSpPr>
          <p:cNvPr id="3" name="Rectangle 2"/>
          <p:cNvSpPr/>
          <p:nvPr/>
        </p:nvSpPr>
        <p:spPr>
          <a:xfrm>
            <a:off x="381000" y="2123182"/>
            <a:ext cx="8382000" cy="873572"/>
          </a:xfrm>
          <a:prstGeom prst="rect">
            <a:avLst/>
          </a:prstGeom>
        </p:spPr>
        <p:txBody>
          <a:bodyPr wrap="square">
            <a:spAutoFit/>
          </a:bodyPr>
          <a:lstStyle/>
          <a:p>
            <a:pPr marL="285750" indent="-285750">
              <a:lnSpc>
                <a:spcPct val="150000"/>
              </a:lnSpc>
              <a:buFont typeface="Wingdings" pitchFamily="2" charset="2"/>
              <a:buChar char="Ø"/>
            </a:pPr>
            <a:r>
              <a:rPr lang="en-US" sz="1800" dirty="0" smtClean="0">
                <a:solidFill>
                  <a:schemeClr val="bg1"/>
                </a:solidFill>
              </a:rPr>
              <a:t>Their </a:t>
            </a:r>
            <a:r>
              <a:rPr lang="en-US" sz="1800" dirty="0">
                <a:solidFill>
                  <a:schemeClr val="bg1"/>
                </a:solidFill>
              </a:rPr>
              <a:t>physical sizes make </a:t>
            </a:r>
            <a:r>
              <a:rPr lang="en-US" sz="1800" dirty="0" smtClean="0">
                <a:solidFill>
                  <a:schemeClr val="bg1"/>
                </a:solidFill>
              </a:rPr>
              <a:t>them impractical </a:t>
            </a:r>
            <a:r>
              <a:rPr lang="en-US" sz="1800" dirty="0">
                <a:solidFill>
                  <a:schemeClr val="bg1"/>
                </a:solidFill>
              </a:rPr>
              <a:t>for integration with multiple arrays in a commercial IC process, especially below </a:t>
            </a:r>
            <a:r>
              <a:rPr lang="en-US" sz="1800" dirty="0" smtClean="0">
                <a:solidFill>
                  <a:schemeClr val="bg1"/>
                </a:solidFill>
              </a:rPr>
              <a:t>K band frequencies (</a:t>
            </a:r>
            <a:r>
              <a:rPr lang="en-US" sz="1800" i="1" dirty="0" smtClean="0">
                <a:solidFill>
                  <a:schemeClr val="bg1"/>
                </a:solidFill>
              </a:rPr>
              <a:t>&lt; </a:t>
            </a:r>
            <a:r>
              <a:rPr lang="en-US" sz="1800" dirty="0" smtClean="0">
                <a:solidFill>
                  <a:schemeClr val="bg1"/>
                </a:solidFill>
              </a:rPr>
              <a:t>30 </a:t>
            </a:r>
            <a:r>
              <a:rPr lang="en-US" sz="1800" dirty="0">
                <a:solidFill>
                  <a:schemeClr val="bg1"/>
                </a:solidFill>
              </a:rPr>
              <a:t>GHz).</a:t>
            </a:r>
          </a:p>
        </p:txBody>
      </p:sp>
      <p:sp>
        <p:nvSpPr>
          <p:cNvPr id="8" name="Rectangle 7"/>
          <p:cNvSpPr/>
          <p:nvPr/>
        </p:nvSpPr>
        <p:spPr>
          <a:xfrm>
            <a:off x="381000" y="4343400"/>
            <a:ext cx="8458200" cy="1585049"/>
          </a:xfrm>
          <a:prstGeom prst="rect">
            <a:avLst/>
          </a:prstGeom>
        </p:spPr>
        <p:txBody>
          <a:bodyPr wrap="square">
            <a:spAutoFit/>
          </a:bodyPr>
          <a:lstStyle/>
          <a:p>
            <a:pPr marL="285750" indent="-285750">
              <a:lnSpc>
                <a:spcPct val="150000"/>
              </a:lnSpc>
              <a:buFont typeface="Wingdings" pitchFamily="2" charset="2"/>
              <a:buChar char="Ø"/>
            </a:pPr>
            <a:r>
              <a:rPr lang="en-US" sz="1800" dirty="0">
                <a:solidFill>
                  <a:srgbClr val="6C0000"/>
                </a:solidFill>
              </a:rPr>
              <a:t>The most challenging part </a:t>
            </a:r>
            <a:r>
              <a:rPr lang="en-US" sz="1800" dirty="0" smtClean="0">
                <a:solidFill>
                  <a:srgbClr val="6C0000"/>
                </a:solidFill>
              </a:rPr>
              <a:t>of realizing </a:t>
            </a:r>
            <a:r>
              <a:rPr lang="en-US" sz="1800" dirty="0">
                <a:solidFill>
                  <a:srgbClr val="6C0000"/>
                </a:solidFill>
              </a:rPr>
              <a:t>active phase shifters </a:t>
            </a:r>
            <a:r>
              <a:rPr lang="en-US" sz="1800" dirty="0" smtClean="0">
                <a:solidFill>
                  <a:srgbClr val="6C0000"/>
                </a:solidFill>
              </a:rPr>
              <a:t>is the </a:t>
            </a:r>
            <a:r>
              <a:rPr lang="en-US" sz="1800" dirty="0">
                <a:solidFill>
                  <a:srgbClr val="6C0000"/>
                </a:solidFill>
              </a:rPr>
              <a:t>quadrature generation block which can be implemented by </a:t>
            </a:r>
            <a:r>
              <a:rPr lang="en-US" sz="1800" dirty="0" smtClean="0">
                <a:solidFill>
                  <a:srgbClr val="6C0000"/>
                </a:solidFill>
              </a:rPr>
              <a:t>quadrature </a:t>
            </a:r>
            <a:r>
              <a:rPr lang="en-US" sz="1800" dirty="0">
                <a:solidFill>
                  <a:srgbClr val="6C0000"/>
                </a:solidFill>
              </a:rPr>
              <a:t>all-pass </a:t>
            </a:r>
            <a:r>
              <a:rPr lang="en-US" sz="1800" dirty="0" smtClean="0">
                <a:solidFill>
                  <a:srgbClr val="6C0000"/>
                </a:solidFill>
              </a:rPr>
              <a:t>filters (at </a:t>
            </a:r>
            <a:r>
              <a:rPr lang="en-US" sz="1800" dirty="0">
                <a:solidFill>
                  <a:srgbClr val="6C0000"/>
                </a:solidFill>
              </a:rPr>
              <a:t>lower </a:t>
            </a:r>
            <a:r>
              <a:rPr lang="en-US" sz="1800" dirty="0" smtClean="0">
                <a:solidFill>
                  <a:srgbClr val="6C0000"/>
                </a:solidFill>
              </a:rPr>
              <a:t>frequencies) </a:t>
            </a:r>
            <a:r>
              <a:rPr lang="en-US" sz="1800" dirty="0">
                <a:solidFill>
                  <a:srgbClr val="6C0000"/>
                </a:solidFill>
              </a:rPr>
              <a:t>and </a:t>
            </a:r>
            <a:r>
              <a:rPr lang="en-US" sz="1800" dirty="0" smtClean="0">
                <a:solidFill>
                  <a:srgbClr val="6C0000"/>
                </a:solidFill>
              </a:rPr>
              <a:t>a 90</a:t>
            </a:r>
            <a:r>
              <a:rPr lang="en-US" sz="1800" dirty="0">
                <a:solidFill>
                  <a:srgbClr val="6C0000"/>
                </a:solidFill>
              </a:rPr>
              <a:t>◦ hybrid coupler </a:t>
            </a:r>
            <a:r>
              <a:rPr lang="en-US" sz="1800" dirty="0" smtClean="0">
                <a:solidFill>
                  <a:srgbClr val="6C0000"/>
                </a:solidFill>
              </a:rPr>
              <a:t>(at </a:t>
            </a:r>
            <a:r>
              <a:rPr lang="en-US" sz="1800" dirty="0">
                <a:solidFill>
                  <a:srgbClr val="6C0000"/>
                </a:solidFill>
              </a:rPr>
              <a:t>higher </a:t>
            </a:r>
            <a:r>
              <a:rPr lang="en-US" sz="1800" dirty="0" smtClean="0">
                <a:solidFill>
                  <a:srgbClr val="6C0000"/>
                </a:solidFill>
              </a:rPr>
              <a:t>frequencies).</a:t>
            </a:r>
            <a:endParaRPr lang="en-US" sz="1800" dirty="0">
              <a:solidFill>
                <a:srgbClr val="6C0000"/>
              </a:solidFill>
            </a:endParaRPr>
          </a:p>
          <a:p>
            <a:endParaRPr lang="en-US" dirty="0"/>
          </a:p>
        </p:txBody>
      </p:sp>
      <p:sp>
        <p:nvSpPr>
          <p:cNvPr id="9" name="TextBox 8"/>
          <p:cNvSpPr txBox="1"/>
          <p:nvPr/>
        </p:nvSpPr>
        <p:spPr>
          <a:xfrm>
            <a:off x="914400" y="6400800"/>
            <a:ext cx="1752600" cy="430887"/>
          </a:xfrm>
          <a:prstGeom prst="rect">
            <a:avLst/>
          </a:prstGeom>
          <a:noFill/>
        </p:spPr>
        <p:txBody>
          <a:bodyPr wrap="square" rtlCol="0">
            <a:spAutoFit/>
          </a:bodyPr>
          <a:lstStyle/>
          <a:p>
            <a:r>
              <a:rPr lang="en-US" sz="2200" b="1" dirty="0" smtClean="0">
                <a:solidFill>
                  <a:srgbClr val="6C0000"/>
                </a:solidFill>
              </a:rPr>
              <a:t>/RF Group</a:t>
            </a:r>
            <a:endParaRPr lang="en-US" sz="2200" b="1" dirty="0">
              <a:solidFill>
                <a:srgbClr val="6C0000"/>
              </a:solidFill>
            </a:endParaRPr>
          </a:p>
        </p:txBody>
      </p:sp>
    </p:spTree>
    <p:extLst>
      <p:ext uri="{BB962C8B-B14F-4D97-AF65-F5344CB8AC3E}">
        <p14:creationId xmlns:p14="http://schemas.microsoft.com/office/powerpoint/2010/main" val="19642812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p:cNvSpPr>
            <a:spLocks noChangeArrowheads="1"/>
          </p:cNvSpPr>
          <p:nvPr/>
        </p:nvSpPr>
        <p:spPr bwMode="auto">
          <a:xfrm>
            <a:off x="0" y="228600"/>
            <a:ext cx="9144000" cy="661193"/>
          </a:xfrm>
          <a:prstGeom prst="rect">
            <a:avLst/>
          </a:prstGeom>
          <a:noFill/>
          <a:ln w="9525">
            <a:noFill/>
            <a:miter lim="800000"/>
            <a:headEnd/>
            <a:tailEnd/>
          </a:ln>
          <a:effectLst/>
        </p:spPr>
        <p:txBody>
          <a:bodyPr lIns="94444" tIns="47222" rIns="94444" bIns="47222" anchor="b"/>
          <a:lstStyle/>
          <a:p>
            <a:pPr algn="ctr" defTabSz="938376"/>
            <a:r>
              <a:rPr lang="en-US" sz="2900" cap="small" dirty="0" smtClean="0">
                <a:solidFill>
                  <a:srgbClr val="6C0000"/>
                </a:solidFill>
                <a:latin typeface="+mj-lt"/>
              </a:rPr>
              <a:t>Phase Array IC Design</a:t>
            </a:r>
            <a:endParaRPr lang="en-US" sz="2900" cap="small" dirty="0">
              <a:solidFill>
                <a:srgbClr val="6C0000"/>
              </a:solidFill>
              <a:latin typeface="+mj-lt"/>
            </a:endParaRPr>
          </a:p>
        </p:txBody>
      </p:sp>
      <p:sp>
        <p:nvSpPr>
          <p:cNvPr id="5" name="TextBox 4"/>
          <p:cNvSpPr txBox="1"/>
          <p:nvPr/>
        </p:nvSpPr>
        <p:spPr>
          <a:xfrm>
            <a:off x="578829" y="1981200"/>
            <a:ext cx="6349796" cy="2978138"/>
          </a:xfrm>
          <a:prstGeom prst="rect">
            <a:avLst/>
          </a:prstGeom>
          <a:noFill/>
        </p:spPr>
        <p:txBody>
          <a:bodyPr wrap="square" lIns="84216" tIns="42108" rIns="84216" bIns="42108" rtlCol="0">
            <a:spAutoFit/>
          </a:bodyPr>
          <a:lstStyle/>
          <a:p>
            <a:pPr algn="l">
              <a:lnSpc>
                <a:spcPct val="150000"/>
              </a:lnSpc>
              <a:buFont typeface="Arial" pitchFamily="34" charset="0"/>
              <a:buChar char="•"/>
            </a:pPr>
            <a:r>
              <a:rPr lang="en-US" sz="2400" cap="small" dirty="0" smtClean="0">
                <a:solidFill>
                  <a:srgbClr val="6C0000"/>
                </a:solidFill>
                <a:latin typeface="+mn-lt"/>
              </a:rPr>
              <a:t>Phased </a:t>
            </a:r>
            <a:r>
              <a:rPr lang="en-US" sz="2400" cap="small" dirty="0">
                <a:solidFill>
                  <a:srgbClr val="6C0000"/>
                </a:solidFill>
                <a:latin typeface="+mn-lt"/>
              </a:rPr>
              <a:t>array receiver @ 12 GHz</a:t>
            </a:r>
          </a:p>
          <a:p>
            <a:pPr lvl="1" algn="l">
              <a:buFont typeface="Wingdings" pitchFamily="2" charset="2"/>
              <a:buChar char="Ø"/>
            </a:pPr>
            <a:r>
              <a:rPr lang="en-US" sz="2000" dirty="0">
                <a:solidFill>
                  <a:srgbClr val="6C0000"/>
                </a:solidFill>
                <a:latin typeface="+mn-lt"/>
              </a:rPr>
              <a:t> IC-design, chip &amp; board level </a:t>
            </a:r>
            <a:r>
              <a:rPr lang="en-US" sz="2000" dirty="0" smtClean="0">
                <a:solidFill>
                  <a:srgbClr val="6C0000"/>
                </a:solidFill>
                <a:latin typeface="+mn-lt"/>
              </a:rPr>
              <a:t>verification</a:t>
            </a:r>
          </a:p>
          <a:p>
            <a:pPr lvl="1" algn="l"/>
            <a:endParaRPr lang="en-US" sz="2000" dirty="0">
              <a:solidFill>
                <a:srgbClr val="6C0000"/>
              </a:solidFill>
              <a:latin typeface="+mn-lt"/>
            </a:endParaRPr>
          </a:p>
          <a:p>
            <a:pPr algn="l">
              <a:lnSpc>
                <a:spcPct val="150000"/>
              </a:lnSpc>
              <a:buFont typeface="Arial" pitchFamily="34" charset="0"/>
              <a:buChar char="•"/>
            </a:pPr>
            <a:r>
              <a:rPr lang="en-US" sz="2400" cap="small" dirty="0">
                <a:solidFill>
                  <a:schemeClr val="tx1">
                    <a:lumMod val="75000"/>
                  </a:schemeClr>
                </a:solidFill>
                <a:latin typeface="+mn-lt"/>
              </a:rPr>
              <a:t> Phased array transmitter @ 44 GHz</a:t>
            </a:r>
          </a:p>
          <a:p>
            <a:pPr lvl="1" algn="l">
              <a:buFont typeface="Wingdings" pitchFamily="2" charset="2"/>
              <a:buChar char="Ø"/>
            </a:pPr>
            <a:r>
              <a:rPr lang="en-US" sz="2000" dirty="0">
                <a:solidFill>
                  <a:schemeClr val="tx1">
                    <a:lumMod val="75000"/>
                  </a:schemeClr>
                </a:solidFill>
                <a:latin typeface="+mn-lt"/>
              </a:rPr>
              <a:t> IC-design &amp; chip level </a:t>
            </a:r>
            <a:r>
              <a:rPr lang="en-US" sz="2000" dirty="0" smtClean="0">
                <a:solidFill>
                  <a:schemeClr val="tx1">
                    <a:lumMod val="75000"/>
                  </a:schemeClr>
                </a:solidFill>
                <a:latin typeface="+mn-lt"/>
              </a:rPr>
              <a:t>verification</a:t>
            </a:r>
          </a:p>
          <a:p>
            <a:pPr lvl="1" algn="l"/>
            <a:endParaRPr lang="en-US" sz="2000" dirty="0">
              <a:solidFill>
                <a:schemeClr val="tx1">
                  <a:lumMod val="75000"/>
                </a:schemeClr>
              </a:solidFill>
              <a:latin typeface="+mn-lt"/>
            </a:endParaRPr>
          </a:p>
          <a:p>
            <a:pPr algn="l">
              <a:lnSpc>
                <a:spcPct val="150000"/>
              </a:lnSpc>
              <a:buFont typeface="Arial" pitchFamily="34" charset="0"/>
              <a:buChar char="•"/>
            </a:pPr>
            <a:r>
              <a:rPr lang="en-US" sz="2400" cap="small" dirty="0">
                <a:solidFill>
                  <a:schemeClr val="tx1">
                    <a:lumMod val="75000"/>
                  </a:schemeClr>
                </a:solidFill>
                <a:latin typeface="+mn-lt"/>
              </a:rPr>
              <a:t> Conclusions</a:t>
            </a:r>
          </a:p>
        </p:txBody>
      </p:sp>
      <p:grpSp>
        <p:nvGrpSpPr>
          <p:cNvPr id="25" name="Group 24"/>
          <p:cNvGrpSpPr/>
          <p:nvPr/>
        </p:nvGrpSpPr>
        <p:grpSpPr>
          <a:xfrm>
            <a:off x="6777669" y="1372811"/>
            <a:ext cx="1832931" cy="5485189"/>
            <a:chOff x="7261448" y="921296"/>
            <a:chExt cx="2016224" cy="5850868"/>
          </a:xfrm>
        </p:grpSpPr>
        <p:grpSp>
          <p:nvGrpSpPr>
            <p:cNvPr id="19" name="Group 18"/>
            <p:cNvGrpSpPr/>
            <p:nvPr/>
          </p:nvGrpSpPr>
          <p:grpSpPr>
            <a:xfrm>
              <a:off x="7261448" y="921296"/>
              <a:ext cx="2016224" cy="3558339"/>
              <a:chOff x="7333456" y="1237942"/>
              <a:chExt cx="2016224" cy="3558339"/>
            </a:xfrm>
          </p:grpSpPr>
          <p:sp>
            <p:nvSpPr>
              <p:cNvPr id="8" name="Oval 7"/>
              <p:cNvSpPr/>
              <p:nvPr/>
            </p:nvSpPr>
            <p:spPr>
              <a:xfrm>
                <a:off x="7333456" y="1237942"/>
                <a:ext cx="2016224" cy="3558339"/>
              </a:xfrm>
              <a:prstGeom prst="ellipse">
                <a:avLst/>
              </a:prstGeom>
              <a:solidFill>
                <a:srgbClr val="0099C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7" name="Oval 6"/>
              <p:cNvSpPr/>
              <p:nvPr/>
            </p:nvSpPr>
            <p:spPr>
              <a:xfrm>
                <a:off x="7646246" y="2390070"/>
                <a:ext cx="1368154" cy="2320757"/>
              </a:xfrm>
              <a:prstGeom prst="ellipse">
                <a:avLst/>
              </a:prstGeom>
              <a:solidFill>
                <a:srgbClr val="0066C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Oval 5"/>
              <p:cNvSpPr/>
              <p:nvPr/>
            </p:nvSpPr>
            <p:spPr>
              <a:xfrm>
                <a:off x="7977260" y="3714801"/>
                <a:ext cx="785680" cy="924018"/>
              </a:xfrm>
              <a:prstGeom prst="ellipse">
                <a:avLst/>
              </a:prstGeom>
              <a:solidFill>
                <a:srgbClr val="0033C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Rectangle 9"/>
              <p:cNvSpPr>
                <a:spLocks noChangeArrowheads="1"/>
              </p:cNvSpPr>
              <p:nvPr/>
            </p:nvSpPr>
            <p:spPr bwMode="auto">
              <a:xfrm>
                <a:off x="7957000" y="4081450"/>
                <a:ext cx="1057400" cy="417241"/>
              </a:xfrm>
              <a:prstGeom prst="rect">
                <a:avLst/>
              </a:prstGeom>
              <a:noFill/>
              <a:ln w="9525">
                <a:noFill/>
                <a:miter lim="800000"/>
                <a:headEnd/>
                <a:tailEnd/>
              </a:ln>
              <a:effectLst/>
            </p:spPr>
            <p:txBody>
              <a:bodyPr lIns="102545" tIns="51272" rIns="102545" bIns="51272" anchor="b"/>
              <a:lstStyle/>
              <a:p>
                <a:pPr defTabSz="938376"/>
                <a:r>
                  <a:rPr lang="en-US" sz="1700" b="1" cap="small" dirty="0">
                    <a:solidFill>
                      <a:schemeClr val="tx1"/>
                    </a:solidFill>
                    <a:latin typeface="Arial Narrow" pitchFamily="34" charset="0"/>
                  </a:rPr>
                  <a:t>Phase </a:t>
                </a:r>
              </a:p>
              <a:p>
                <a:pPr defTabSz="938376"/>
                <a:r>
                  <a:rPr lang="en-US" sz="1700" b="1" cap="small" dirty="0">
                    <a:solidFill>
                      <a:schemeClr val="tx1"/>
                    </a:solidFill>
                    <a:latin typeface="Arial Narrow" pitchFamily="34" charset="0"/>
                  </a:rPr>
                  <a:t>shifter</a:t>
                </a:r>
              </a:p>
            </p:txBody>
          </p:sp>
          <p:sp>
            <p:nvSpPr>
              <p:cNvPr id="10" name="Rectangle 9"/>
              <p:cNvSpPr>
                <a:spLocks noChangeArrowheads="1"/>
              </p:cNvSpPr>
              <p:nvPr/>
            </p:nvSpPr>
            <p:spPr bwMode="auto">
              <a:xfrm>
                <a:off x="7606048" y="3297560"/>
                <a:ext cx="1492172" cy="417241"/>
              </a:xfrm>
              <a:prstGeom prst="rect">
                <a:avLst/>
              </a:prstGeom>
              <a:noFill/>
              <a:ln w="9525">
                <a:noFill/>
                <a:miter lim="800000"/>
                <a:headEnd/>
                <a:tailEnd/>
              </a:ln>
              <a:effectLst/>
            </p:spPr>
            <p:txBody>
              <a:bodyPr lIns="102545" tIns="51272" rIns="102545" bIns="51272" anchor="b"/>
              <a:lstStyle/>
              <a:p>
                <a:pPr algn="ctr" defTabSz="938376"/>
                <a:r>
                  <a:rPr lang="en-US" sz="1700" b="1" cap="small" dirty="0">
                    <a:solidFill>
                      <a:srgbClr val="FFFF00"/>
                    </a:solidFill>
                    <a:latin typeface="Arial Narrow" pitchFamily="34" charset="0"/>
                  </a:rPr>
                  <a:t>Microwave</a:t>
                </a:r>
              </a:p>
              <a:p>
                <a:pPr algn="ctr" defTabSz="938376"/>
                <a:r>
                  <a:rPr lang="en-US" sz="1700" b="1" cap="small" dirty="0">
                    <a:solidFill>
                      <a:srgbClr val="FFFF00"/>
                    </a:solidFill>
                    <a:latin typeface="Arial Narrow" pitchFamily="34" charset="0"/>
                  </a:rPr>
                  <a:t>phased array </a:t>
                </a:r>
              </a:p>
              <a:p>
                <a:pPr algn="ctr" defTabSz="938376"/>
                <a:r>
                  <a:rPr lang="en-US" sz="1700" b="1" cap="small" dirty="0">
                    <a:solidFill>
                      <a:srgbClr val="FFFF00"/>
                    </a:solidFill>
                    <a:latin typeface="Arial Narrow" pitchFamily="34" charset="0"/>
                  </a:rPr>
                  <a:t>receiver</a:t>
                </a:r>
              </a:p>
            </p:txBody>
          </p:sp>
          <p:sp>
            <p:nvSpPr>
              <p:cNvPr id="11" name="Rectangle 10"/>
              <p:cNvSpPr>
                <a:spLocks noChangeArrowheads="1"/>
              </p:cNvSpPr>
              <p:nvPr/>
            </p:nvSpPr>
            <p:spPr bwMode="auto">
              <a:xfrm>
                <a:off x="7658060" y="2038610"/>
                <a:ext cx="1440160" cy="417241"/>
              </a:xfrm>
              <a:prstGeom prst="rect">
                <a:avLst/>
              </a:prstGeom>
              <a:noFill/>
              <a:ln w="9525">
                <a:noFill/>
                <a:miter lim="800000"/>
                <a:headEnd/>
                <a:tailEnd/>
              </a:ln>
              <a:effectLst/>
            </p:spPr>
            <p:txBody>
              <a:bodyPr lIns="102545" tIns="51272" rIns="102545" bIns="51272" anchor="b"/>
              <a:lstStyle/>
              <a:p>
                <a:pPr algn="ctr" defTabSz="938376"/>
                <a:r>
                  <a:rPr lang="en-US" sz="1700" b="1" cap="small" dirty="0">
                    <a:solidFill>
                      <a:srgbClr val="CC0099"/>
                    </a:solidFill>
                    <a:latin typeface="Arial Narrow" pitchFamily="34" charset="0"/>
                  </a:rPr>
                  <a:t>mm-wave</a:t>
                </a:r>
              </a:p>
              <a:p>
                <a:pPr algn="ctr" defTabSz="938376"/>
                <a:r>
                  <a:rPr lang="en-US" sz="1700" b="1" cap="small" dirty="0">
                    <a:solidFill>
                      <a:srgbClr val="CC0099"/>
                    </a:solidFill>
                    <a:latin typeface="Arial Narrow" pitchFamily="34" charset="0"/>
                  </a:rPr>
                  <a:t>phased array</a:t>
                </a:r>
              </a:p>
              <a:p>
                <a:pPr algn="ctr" defTabSz="938376"/>
                <a:r>
                  <a:rPr lang="en-US" sz="1700" b="1" cap="small" dirty="0">
                    <a:solidFill>
                      <a:srgbClr val="CC0099"/>
                    </a:solidFill>
                    <a:latin typeface="Arial Narrow" pitchFamily="34" charset="0"/>
                  </a:rPr>
                  <a:t>transmitter</a:t>
                </a:r>
              </a:p>
            </p:txBody>
          </p:sp>
        </p:grpSp>
        <p:grpSp>
          <p:nvGrpSpPr>
            <p:cNvPr id="23" name="Group 22"/>
            <p:cNvGrpSpPr/>
            <p:nvPr/>
          </p:nvGrpSpPr>
          <p:grpSpPr>
            <a:xfrm>
              <a:off x="7549480" y="4472372"/>
              <a:ext cx="1584176" cy="2299792"/>
              <a:chOff x="7549480" y="4521697"/>
              <a:chExt cx="1584176" cy="2299792"/>
            </a:xfrm>
          </p:grpSpPr>
          <p:graphicFrame>
            <p:nvGraphicFramePr>
              <p:cNvPr id="867335" name="Object 7"/>
              <p:cNvGraphicFramePr>
                <a:graphicFrameLocks noChangeAspect="1"/>
              </p:cNvGraphicFramePr>
              <p:nvPr/>
            </p:nvGraphicFramePr>
            <p:xfrm>
              <a:off x="7549480" y="4521697"/>
              <a:ext cx="1584176" cy="2299792"/>
            </p:xfrm>
            <a:graphic>
              <a:graphicData uri="http://schemas.openxmlformats.org/presentationml/2006/ole">
                <mc:AlternateContent xmlns:mc="http://schemas.openxmlformats.org/markup-compatibility/2006">
                  <mc:Choice xmlns:v="urn:schemas-microsoft-com:vml" Requires="v">
                    <p:oleObj spid="_x0000_s9261" name="Visio" r:id="rId4" imgW="1906172" imgH="2641187" progId="Visio.Drawing.11">
                      <p:embed/>
                    </p:oleObj>
                  </mc:Choice>
                  <mc:Fallback>
                    <p:oleObj name="Visio" r:id="rId4" imgW="1906172" imgH="2641187"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49480" y="4521697"/>
                            <a:ext cx="1584176" cy="2299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 name="TextBox 21"/>
              <p:cNvSpPr txBox="1"/>
              <p:nvPr/>
            </p:nvSpPr>
            <p:spPr>
              <a:xfrm>
                <a:off x="7855732" y="5111207"/>
                <a:ext cx="864096" cy="377539"/>
              </a:xfrm>
              <a:prstGeom prst="rect">
                <a:avLst/>
              </a:prstGeom>
              <a:noFill/>
            </p:spPr>
            <p:txBody>
              <a:bodyPr wrap="square" rtlCol="0">
                <a:spAutoFit/>
              </a:bodyPr>
              <a:lstStyle/>
              <a:p>
                <a:r>
                  <a:rPr lang="en-US" sz="1700" dirty="0">
                    <a:latin typeface="Symbol" pitchFamily="18" charset="2"/>
                  </a:rPr>
                  <a:t>S</a:t>
                </a:r>
              </a:p>
            </p:txBody>
          </p:sp>
        </p:grpSp>
      </p:grpSp>
      <p:sp>
        <p:nvSpPr>
          <p:cNvPr id="2" name="Slide Number Placeholder 1"/>
          <p:cNvSpPr>
            <a:spLocks noGrp="1"/>
          </p:cNvSpPr>
          <p:nvPr>
            <p:ph type="sldNum" sz="quarter" idx="12"/>
          </p:nvPr>
        </p:nvSpPr>
        <p:spPr/>
        <p:txBody>
          <a:bodyPr/>
          <a:lstStyle/>
          <a:p>
            <a:fld id="{F6B0E1E6-BBDF-4CD7-A72C-4AECEAC288E1}" type="slidenum">
              <a:rPr lang="en-US" smtClean="0"/>
              <a:t>19</a:t>
            </a:fld>
            <a:endParaRPr lang="en-US"/>
          </a:p>
        </p:txBody>
      </p:sp>
    </p:spTree>
    <p:extLst>
      <p:ext uri="{BB962C8B-B14F-4D97-AF65-F5344CB8AC3E}">
        <p14:creationId xmlns:p14="http://schemas.microsoft.com/office/powerpoint/2010/main" val="40762307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682" name="Rectangle 2"/>
          <p:cNvSpPr>
            <a:spLocks noGrp="1" noChangeArrowheads="1"/>
          </p:cNvSpPr>
          <p:nvPr>
            <p:ph type="title"/>
            <p:custDataLst>
              <p:tags r:id="rId1"/>
            </p:custDataLst>
          </p:nvPr>
        </p:nvSpPr>
        <p:spPr/>
        <p:txBody>
          <a:bodyPr/>
          <a:lstStyle/>
          <a:p>
            <a:r>
              <a:rPr lang="en-US" dirty="0" smtClean="0"/>
              <a:t>Outline</a:t>
            </a:r>
            <a:endParaRPr lang="en-US" dirty="0"/>
          </a:p>
        </p:txBody>
      </p:sp>
      <p:sp>
        <p:nvSpPr>
          <p:cNvPr id="711683" name="Rectangle 3"/>
          <p:cNvSpPr>
            <a:spLocks noGrp="1" noChangeArrowheads="1"/>
          </p:cNvSpPr>
          <p:nvPr>
            <p:ph idx="1"/>
            <p:custDataLst>
              <p:tags r:id="rId2"/>
            </p:custDataLst>
          </p:nvPr>
        </p:nvSpPr>
        <p:spPr>
          <a:xfrm>
            <a:off x="609600" y="1066800"/>
            <a:ext cx="8382000" cy="2819400"/>
          </a:xfrm>
        </p:spPr>
        <p:txBody>
          <a:bodyPr/>
          <a:lstStyle/>
          <a:p>
            <a:pPr>
              <a:lnSpc>
                <a:spcPct val="250000"/>
              </a:lnSpc>
            </a:pPr>
            <a:r>
              <a:rPr lang="en-US" dirty="0" smtClean="0"/>
              <a:t>Introduction- mm-Wave </a:t>
            </a:r>
            <a:r>
              <a:rPr lang="en-US" dirty="0" smtClean="0">
                <a:solidFill>
                  <a:srgbClr val="C00000"/>
                </a:solidFill>
              </a:rPr>
              <a:t>phase </a:t>
            </a:r>
            <a:r>
              <a:rPr lang="en-US" dirty="0">
                <a:solidFill>
                  <a:srgbClr val="C00000"/>
                </a:solidFill>
              </a:rPr>
              <a:t>s</a:t>
            </a:r>
            <a:r>
              <a:rPr lang="en-US" dirty="0" smtClean="0">
                <a:solidFill>
                  <a:srgbClr val="C00000"/>
                </a:solidFill>
              </a:rPr>
              <a:t>hifter </a:t>
            </a:r>
            <a:r>
              <a:rPr lang="en-US" dirty="0">
                <a:solidFill>
                  <a:srgbClr val="C00000"/>
                </a:solidFill>
              </a:rPr>
              <a:t>d</a:t>
            </a:r>
            <a:r>
              <a:rPr lang="en-US" dirty="0" smtClean="0">
                <a:solidFill>
                  <a:srgbClr val="C00000"/>
                </a:solidFill>
              </a:rPr>
              <a:t>esign</a:t>
            </a:r>
          </a:p>
          <a:p>
            <a:pPr>
              <a:lnSpc>
                <a:spcPct val="150000"/>
              </a:lnSpc>
              <a:spcBef>
                <a:spcPts val="0"/>
              </a:spcBef>
            </a:pPr>
            <a:r>
              <a:rPr lang="en-US" dirty="0" smtClean="0"/>
              <a:t>Passive phase shifters</a:t>
            </a:r>
          </a:p>
          <a:p>
            <a:pPr marL="1097280">
              <a:lnSpc>
                <a:spcPct val="150000"/>
              </a:lnSpc>
            </a:pPr>
            <a:r>
              <a:rPr lang="en-US" dirty="0">
                <a:solidFill>
                  <a:schemeClr val="bg1"/>
                </a:solidFill>
              </a:rPr>
              <a:t>Switched transmission line phase </a:t>
            </a:r>
            <a:r>
              <a:rPr lang="en-US" dirty="0" smtClean="0">
                <a:solidFill>
                  <a:schemeClr val="bg1"/>
                </a:solidFill>
              </a:rPr>
              <a:t>shifter</a:t>
            </a:r>
          </a:p>
          <a:p>
            <a:pPr marL="1097280">
              <a:lnSpc>
                <a:spcPct val="150000"/>
              </a:lnSpc>
            </a:pPr>
            <a:r>
              <a:rPr lang="en-US" dirty="0">
                <a:solidFill>
                  <a:schemeClr val="bg1"/>
                </a:solidFill>
              </a:rPr>
              <a:t>The high-pass/low-pass phase shifter </a:t>
            </a:r>
            <a:endParaRPr lang="en-US" dirty="0" smtClean="0">
              <a:solidFill>
                <a:schemeClr val="bg1"/>
              </a:solidFill>
            </a:endParaRPr>
          </a:p>
          <a:p>
            <a:pPr marL="1097280">
              <a:lnSpc>
                <a:spcPct val="150000"/>
              </a:lnSpc>
            </a:pPr>
            <a:r>
              <a:rPr lang="en-US" dirty="0" smtClean="0"/>
              <a:t>Reflection type phase shifter</a:t>
            </a:r>
          </a:p>
          <a:p>
            <a:pPr>
              <a:lnSpc>
                <a:spcPct val="150000"/>
              </a:lnSpc>
              <a:spcBef>
                <a:spcPts val="0"/>
              </a:spcBef>
            </a:pPr>
            <a:r>
              <a:rPr lang="en-US" dirty="0" smtClean="0"/>
              <a:t>Active Phase shifters</a:t>
            </a:r>
          </a:p>
          <a:p>
            <a:pPr marL="1097280">
              <a:lnSpc>
                <a:spcPct val="150000"/>
              </a:lnSpc>
              <a:spcBef>
                <a:spcPts val="0"/>
              </a:spcBef>
            </a:pPr>
            <a:r>
              <a:rPr lang="en-US" dirty="0" smtClean="0">
                <a:solidFill>
                  <a:schemeClr val="bg1"/>
                </a:solidFill>
              </a:rPr>
              <a:t>Vector-Summing </a:t>
            </a:r>
            <a:r>
              <a:rPr lang="en-US" dirty="0">
                <a:solidFill>
                  <a:schemeClr val="bg1"/>
                </a:solidFill>
              </a:rPr>
              <a:t>Phase </a:t>
            </a:r>
            <a:r>
              <a:rPr lang="en-US" dirty="0" smtClean="0">
                <a:solidFill>
                  <a:schemeClr val="bg1"/>
                </a:solidFill>
              </a:rPr>
              <a:t>Shifter</a:t>
            </a:r>
          </a:p>
          <a:p>
            <a:pPr marL="1097280">
              <a:lnSpc>
                <a:spcPct val="150000"/>
              </a:lnSpc>
              <a:spcBef>
                <a:spcPts val="0"/>
              </a:spcBef>
            </a:pPr>
            <a:r>
              <a:rPr lang="en-US" dirty="0">
                <a:solidFill>
                  <a:schemeClr val="bg1"/>
                </a:solidFill>
              </a:rPr>
              <a:t>Quadrature all-pass </a:t>
            </a:r>
            <a:r>
              <a:rPr lang="en-US" dirty="0" smtClean="0">
                <a:solidFill>
                  <a:schemeClr val="bg1"/>
                </a:solidFill>
              </a:rPr>
              <a:t>filters</a:t>
            </a:r>
          </a:p>
          <a:p>
            <a:pPr marL="1097280">
              <a:lnSpc>
                <a:spcPct val="150000"/>
              </a:lnSpc>
              <a:spcBef>
                <a:spcPts val="0"/>
              </a:spcBef>
            </a:pPr>
            <a:r>
              <a:rPr lang="en-US" dirty="0">
                <a:solidFill>
                  <a:schemeClr val="bg1"/>
                </a:solidFill>
              </a:rPr>
              <a:t>90</a:t>
            </a:r>
            <a:r>
              <a:rPr lang="en-US" i="1" dirty="0">
                <a:solidFill>
                  <a:schemeClr val="bg1"/>
                </a:solidFill>
              </a:rPr>
              <a:t>◦ </a:t>
            </a:r>
            <a:r>
              <a:rPr lang="en-US" dirty="0">
                <a:solidFill>
                  <a:schemeClr val="bg1"/>
                </a:solidFill>
              </a:rPr>
              <a:t>hybrid </a:t>
            </a:r>
            <a:r>
              <a:rPr lang="en-US" dirty="0" smtClean="0">
                <a:solidFill>
                  <a:schemeClr val="bg1"/>
                </a:solidFill>
              </a:rPr>
              <a:t>coupler</a:t>
            </a:r>
          </a:p>
          <a:p>
            <a:pPr>
              <a:lnSpc>
                <a:spcPct val="150000"/>
              </a:lnSpc>
              <a:spcBef>
                <a:spcPts val="600"/>
              </a:spcBef>
            </a:pPr>
            <a:r>
              <a:rPr lang="en-US" dirty="0" smtClean="0"/>
              <a:t>Conclusion</a:t>
            </a:r>
          </a:p>
        </p:txBody>
      </p:sp>
      <p:sp>
        <p:nvSpPr>
          <p:cNvPr id="3" name="Slide Number Placeholder 2"/>
          <p:cNvSpPr>
            <a:spLocks noGrp="1"/>
          </p:cNvSpPr>
          <p:nvPr>
            <p:ph type="sldNum" sz="quarter" idx="4"/>
          </p:nvPr>
        </p:nvSpPr>
        <p:spPr/>
        <p:txBody>
          <a:bodyPr/>
          <a:lstStyle/>
          <a:p>
            <a:fld id="{90BE237A-3C10-CB42-9E82-6FFF293908C0}" type="slidenum">
              <a:rPr lang="en-US" smtClean="0"/>
              <a:pPr/>
              <a:t>2</a:t>
            </a:fld>
            <a:endParaRPr lang="en-US"/>
          </a:p>
        </p:txBody>
      </p:sp>
      <p:sp>
        <p:nvSpPr>
          <p:cNvPr id="5" name="TextBox 4"/>
          <p:cNvSpPr txBox="1"/>
          <p:nvPr/>
        </p:nvSpPr>
        <p:spPr>
          <a:xfrm>
            <a:off x="914400" y="6400800"/>
            <a:ext cx="1752600" cy="430887"/>
          </a:xfrm>
          <a:prstGeom prst="rect">
            <a:avLst/>
          </a:prstGeom>
          <a:noFill/>
        </p:spPr>
        <p:txBody>
          <a:bodyPr wrap="square" rtlCol="0">
            <a:spAutoFit/>
          </a:bodyPr>
          <a:lstStyle/>
          <a:p>
            <a:r>
              <a:rPr lang="en-US" sz="2200" b="1" dirty="0" smtClean="0">
                <a:solidFill>
                  <a:srgbClr val="6C0000"/>
                </a:solidFill>
              </a:rPr>
              <a:t>/RF Group</a:t>
            </a:r>
            <a:endParaRPr lang="en-US" sz="2200" b="1" dirty="0">
              <a:solidFill>
                <a:srgbClr val="6C000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algn="ctr" defTabSz="913529"/>
            <a:r>
              <a:rPr lang="en-US" sz="2600" b="1" cap="small" dirty="0">
                <a:solidFill>
                  <a:srgbClr val="6C0000"/>
                </a:solidFill>
                <a:latin typeface="+mn-lt"/>
              </a:rPr>
              <a:t>8-Element phased-array (</a:t>
            </a:r>
            <a:r>
              <a:rPr lang="en-US" sz="2200" b="1" cap="small" dirty="0">
                <a:solidFill>
                  <a:srgbClr val="6C0000"/>
                </a:solidFill>
                <a:latin typeface="+mn-lt"/>
              </a:rPr>
              <a:t>12 GHz</a:t>
            </a:r>
            <a:r>
              <a:rPr lang="en-US" sz="2600" b="1" cap="small" dirty="0">
                <a:solidFill>
                  <a:srgbClr val="6C0000"/>
                </a:solidFill>
                <a:latin typeface="+mn-lt"/>
              </a:rPr>
              <a:t>, scalable array)</a:t>
            </a:r>
          </a:p>
        </p:txBody>
      </p:sp>
      <p:grpSp>
        <p:nvGrpSpPr>
          <p:cNvPr id="36" name="Group 35"/>
          <p:cNvGrpSpPr/>
          <p:nvPr/>
        </p:nvGrpSpPr>
        <p:grpSpPr>
          <a:xfrm>
            <a:off x="447906" y="931223"/>
            <a:ext cx="8248189" cy="5333095"/>
            <a:chOff x="492696" y="993304"/>
            <a:chExt cx="9073008" cy="5688635"/>
          </a:xfrm>
        </p:grpSpPr>
        <p:sp>
          <p:nvSpPr>
            <p:cNvPr id="24" name="Rectangle 23"/>
            <p:cNvSpPr/>
            <p:nvPr/>
          </p:nvSpPr>
          <p:spPr bwMode="auto">
            <a:xfrm>
              <a:off x="492696" y="993304"/>
              <a:ext cx="4464496" cy="5688632"/>
            </a:xfrm>
            <a:prstGeom prst="rect">
              <a:avLst/>
            </a:prstGeom>
            <a:solidFill>
              <a:schemeClr val="tx1"/>
            </a:solidFill>
            <a:ln w="12700" cap="flat" cmpd="sng" algn="ctr">
              <a:noFill/>
              <a:prstDash val="dash"/>
              <a:round/>
              <a:headEnd type="none" w="med" len="med"/>
              <a:tailEnd type="none" w="med" len="med"/>
            </a:ln>
            <a:effectLst/>
          </p:spPr>
          <p:txBody>
            <a:bodyPr vert="horz" wrap="square" lIns="91412" tIns="45707" rIns="91412" bIns="45707" numCol="1" rtlCol="0" anchor="t" anchorCtr="0" compatLnSpc="1">
              <a:prstTxWarp prst="textNoShape">
                <a:avLst/>
              </a:prstTxWarp>
            </a:bodyPr>
            <a:lstStyle/>
            <a:p>
              <a:pPr defTabSz="938376"/>
              <a:endParaRPr lang="en-US" dirty="0" smtClean="0"/>
            </a:p>
          </p:txBody>
        </p:sp>
        <p:sp>
          <p:nvSpPr>
            <p:cNvPr id="4" name="Rectangle 3"/>
            <p:cNvSpPr/>
            <p:nvPr/>
          </p:nvSpPr>
          <p:spPr bwMode="auto">
            <a:xfrm>
              <a:off x="5101208" y="993307"/>
              <a:ext cx="4464496" cy="5688632"/>
            </a:xfrm>
            <a:prstGeom prst="rect">
              <a:avLst/>
            </a:prstGeom>
            <a:solidFill>
              <a:schemeClr val="tx1"/>
            </a:solidFill>
            <a:ln w="12700" cap="flat" cmpd="sng" algn="ctr">
              <a:noFill/>
              <a:prstDash val="dash"/>
              <a:round/>
              <a:headEnd type="none" w="med" len="med"/>
              <a:tailEnd type="none" w="med" len="med"/>
            </a:ln>
            <a:effectLst/>
          </p:spPr>
          <p:txBody>
            <a:bodyPr vert="horz" wrap="square" lIns="91412" tIns="45707" rIns="91412" bIns="45707" numCol="1" rtlCol="0" anchor="t" anchorCtr="0" compatLnSpc="1">
              <a:prstTxWarp prst="textNoShape">
                <a:avLst/>
              </a:prstTxWarp>
            </a:bodyPr>
            <a:lstStyle/>
            <a:p>
              <a:pPr defTabSz="938376"/>
              <a:endParaRPr lang="en-US" dirty="0" smtClean="0"/>
            </a:p>
          </p:txBody>
        </p:sp>
        <p:graphicFrame>
          <p:nvGraphicFramePr>
            <p:cNvPr id="845826" name="Object 2"/>
            <p:cNvGraphicFramePr>
              <a:graphicFrameLocks noChangeAspect="1"/>
            </p:cNvGraphicFramePr>
            <p:nvPr>
              <p:extLst>
                <p:ext uri="{D42A27DB-BD31-4B8C-83A1-F6EECF244321}">
                  <p14:modId xmlns:p14="http://schemas.microsoft.com/office/powerpoint/2010/main" val="4058244971"/>
                </p:ext>
              </p:extLst>
            </p:nvPr>
          </p:nvGraphicFramePr>
          <p:xfrm>
            <a:off x="1428800" y="1353347"/>
            <a:ext cx="6696744" cy="4856562"/>
          </p:xfrm>
          <a:graphic>
            <a:graphicData uri="http://schemas.openxmlformats.org/presentationml/2006/ole">
              <mc:AlternateContent xmlns:mc="http://schemas.openxmlformats.org/markup-compatibility/2006">
                <mc:Choice xmlns:v="urn:schemas-microsoft-com:vml" Requires="v">
                  <p:oleObj spid="_x0000_s51233" name="Visio" r:id="rId4" imgW="4004998" imgH="2859391" progId="Visio.Drawing.11">
                    <p:embed/>
                  </p:oleObj>
                </mc:Choice>
                <mc:Fallback>
                  <p:oleObj name="Visio" r:id="rId4" imgW="4004998" imgH="2859391" progId="Visio.Drawing.11">
                    <p:embed/>
                    <p:pic>
                      <p:nvPicPr>
                        <p:cNvPr id="0" name=""/>
                        <p:cNvPicPr>
                          <a:picLocks noChangeAspect="1" noChangeArrowheads="1"/>
                        </p:cNvPicPr>
                        <p:nvPr/>
                      </p:nvPicPr>
                      <p:blipFill>
                        <a:blip r:embed="rId5"/>
                        <a:srcRect/>
                        <a:stretch>
                          <a:fillRect/>
                        </a:stretch>
                      </p:blipFill>
                      <p:spPr bwMode="auto">
                        <a:xfrm>
                          <a:off x="1428800" y="1353347"/>
                          <a:ext cx="6696744" cy="4856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TextBox 4"/>
            <p:cNvSpPr txBox="1"/>
            <p:nvPr/>
          </p:nvSpPr>
          <p:spPr>
            <a:xfrm>
              <a:off x="5038740" y="3216262"/>
              <a:ext cx="1080120" cy="377511"/>
            </a:xfrm>
            <a:prstGeom prst="rect">
              <a:avLst/>
            </a:prstGeom>
            <a:noFill/>
          </p:spPr>
          <p:txBody>
            <a:bodyPr wrap="square" lIns="91412" tIns="45707" rIns="91412" bIns="45707" rtlCol="0">
              <a:spAutoFit/>
            </a:bodyPr>
            <a:lstStyle/>
            <a:p>
              <a:r>
                <a:rPr lang="en-US" sz="1700" cap="small" dirty="0">
                  <a:solidFill>
                    <a:srgbClr val="6C0000"/>
                  </a:solidFill>
                  <a:latin typeface="Arial Narrow" pitchFamily="34" charset="0"/>
                </a:rPr>
                <a:t>Mixer</a:t>
              </a:r>
            </a:p>
          </p:txBody>
        </p:sp>
        <p:sp>
          <p:nvSpPr>
            <p:cNvPr id="6" name="TextBox 5"/>
            <p:cNvSpPr txBox="1"/>
            <p:nvPr/>
          </p:nvSpPr>
          <p:spPr>
            <a:xfrm>
              <a:off x="5709300" y="3225554"/>
              <a:ext cx="1080120" cy="377511"/>
            </a:xfrm>
            <a:prstGeom prst="rect">
              <a:avLst/>
            </a:prstGeom>
            <a:noFill/>
          </p:spPr>
          <p:txBody>
            <a:bodyPr wrap="square" lIns="91412" tIns="45707" rIns="91412" bIns="45707" rtlCol="0">
              <a:spAutoFit/>
            </a:bodyPr>
            <a:lstStyle/>
            <a:p>
              <a:r>
                <a:rPr lang="en-US" sz="1700" cap="small" dirty="0">
                  <a:solidFill>
                    <a:srgbClr val="6C0000"/>
                  </a:solidFill>
                  <a:latin typeface="Arial Narrow" pitchFamily="34" charset="0"/>
                </a:rPr>
                <a:t>Filter</a:t>
              </a:r>
            </a:p>
          </p:txBody>
        </p:sp>
        <p:sp>
          <p:nvSpPr>
            <p:cNvPr id="7" name="TextBox 6"/>
            <p:cNvSpPr txBox="1"/>
            <p:nvPr/>
          </p:nvSpPr>
          <p:spPr>
            <a:xfrm>
              <a:off x="6379860" y="3225554"/>
              <a:ext cx="1080120" cy="377511"/>
            </a:xfrm>
            <a:prstGeom prst="rect">
              <a:avLst/>
            </a:prstGeom>
            <a:noFill/>
          </p:spPr>
          <p:txBody>
            <a:bodyPr wrap="square" lIns="91412" tIns="45707" rIns="91412" bIns="45707" rtlCol="0">
              <a:spAutoFit/>
            </a:bodyPr>
            <a:lstStyle/>
            <a:p>
              <a:r>
                <a:rPr lang="en-US" sz="1700" cap="small" dirty="0">
                  <a:solidFill>
                    <a:srgbClr val="6C0000"/>
                  </a:solidFill>
                  <a:latin typeface="Arial Narrow" pitchFamily="34" charset="0"/>
                </a:rPr>
                <a:t>ADC</a:t>
              </a:r>
            </a:p>
          </p:txBody>
        </p:sp>
        <p:sp>
          <p:nvSpPr>
            <p:cNvPr id="8" name="TextBox 7"/>
            <p:cNvSpPr txBox="1"/>
            <p:nvPr/>
          </p:nvSpPr>
          <p:spPr>
            <a:xfrm>
              <a:off x="7972440" y="3513584"/>
              <a:ext cx="1080120" cy="656562"/>
            </a:xfrm>
            <a:prstGeom prst="rect">
              <a:avLst/>
            </a:prstGeom>
            <a:noFill/>
          </p:spPr>
          <p:txBody>
            <a:bodyPr wrap="square" lIns="91412" tIns="45707" rIns="91412" bIns="45707" rtlCol="0">
              <a:spAutoFit/>
            </a:bodyPr>
            <a:lstStyle/>
            <a:p>
              <a:r>
                <a:rPr lang="en-US" sz="1700" cap="small" dirty="0">
                  <a:solidFill>
                    <a:srgbClr val="FF00FF"/>
                  </a:solidFill>
                  <a:latin typeface="Arial Narrow" pitchFamily="34" charset="0"/>
                </a:rPr>
                <a:t>Digital          Data</a:t>
              </a:r>
            </a:p>
          </p:txBody>
        </p:sp>
        <p:sp>
          <p:nvSpPr>
            <p:cNvPr id="9" name="TextBox 8"/>
            <p:cNvSpPr txBox="1"/>
            <p:nvPr/>
          </p:nvSpPr>
          <p:spPr>
            <a:xfrm>
              <a:off x="2652939" y="1300479"/>
              <a:ext cx="1368153" cy="377511"/>
            </a:xfrm>
            <a:prstGeom prst="rect">
              <a:avLst/>
            </a:prstGeom>
            <a:noFill/>
          </p:spPr>
          <p:txBody>
            <a:bodyPr wrap="square" lIns="91412" tIns="45707" rIns="91412" bIns="45707" rtlCol="0">
              <a:spAutoFit/>
            </a:bodyPr>
            <a:lstStyle/>
            <a:p>
              <a:r>
                <a:rPr lang="en-US" sz="1700" cap="small" dirty="0" err="1">
                  <a:solidFill>
                    <a:srgbClr val="6C0000"/>
                  </a:solidFill>
                  <a:latin typeface="Arial Narrow" pitchFamily="34" charset="0"/>
                </a:rPr>
                <a:t>G</a:t>
              </a:r>
              <a:r>
                <a:rPr lang="en-US" sz="1700" dirty="0" err="1">
                  <a:solidFill>
                    <a:srgbClr val="6C0000"/>
                  </a:solidFill>
                  <a:latin typeface="Arial Narrow" pitchFamily="34" charset="0"/>
                </a:rPr>
                <a:t>a</a:t>
              </a:r>
              <a:r>
                <a:rPr lang="en-US" sz="1700" cap="small" dirty="0" err="1">
                  <a:solidFill>
                    <a:srgbClr val="6C0000"/>
                  </a:solidFill>
                  <a:latin typeface="Arial Narrow" pitchFamily="34" charset="0"/>
                </a:rPr>
                <a:t>A</a:t>
              </a:r>
              <a:r>
                <a:rPr lang="en-US" sz="1700" dirty="0" err="1">
                  <a:solidFill>
                    <a:srgbClr val="6C0000"/>
                  </a:solidFill>
                  <a:latin typeface="Arial Narrow" pitchFamily="34" charset="0"/>
                </a:rPr>
                <a:t>s</a:t>
              </a:r>
              <a:r>
                <a:rPr lang="en-US" sz="1700" cap="small" dirty="0">
                  <a:solidFill>
                    <a:srgbClr val="6C0000"/>
                  </a:solidFill>
                  <a:latin typeface="Arial Narrow" pitchFamily="34" charset="0"/>
                </a:rPr>
                <a:t> LNA               </a:t>
              </a:r>
            </a:p>
          </p:txBody>
        </p:sp>
        <p:sp>
          <p:nvSpPr>
            <p:cNvPr id="10" name="TextBox 9"/>
            <p:cNvSpPr txBox="1"/>
            <p:nvPr/>
          </p:nvSpPr>
          <p:spPr>
            <a:xfrm>
              <a:off x="5101208" y="4305675"/>
              <a:ext cx="2376264" cy="377511"/>
            </a:xfrm>
            <a:prstGeom prst="rect">
              <a:avLst/>
            </a:prstGeom>
            <a:noFill/>
          </p:spPr>
          <p:txBody>
            <a:bodyPr wrap="square" lIns="91412" tIns="45707" rIns="91412" bIns="45707" rtlCol="0">
              <a:spAutoFit/>
            </a:bodyPr>
            <a:lstStyle/>
            <a:p>
              <a:r>
                <a:rPr lang="en-US" sz="1700" cap="small" dirty="0">
                  <a:solidFill>
                    <a:srgbClr val="FF00FF"/>
                  </a:solidFill>
                  <a:latin typeface="Arial Narrow" pitchFamily="34" charset="0"/>
                </a:rPr>
                <a:t>Digital Phase Control</a:t>
              </a:r>
            </a:p>
          </p:txBody>
        </p:sp>
        <p:sp>
          <p:nvSpPr>
            <p:cNvPr id="11" name="TextBox 10"/>
            <p:cNvSpPr txBox="1"/>
            <p:nvPr/>
          </p:nvSpPr>
          <p:spPr>
            <a:xfrm>
              <a:off x="3630514" y="2492974"/>
              <a:ext cx="1948284" cy="1083345"/>
            </a:xfrm>
            <a:prstGeom prst="rect">
              <a:avLst/>
            </a:prstGeom>
            <a:noFill/>
          </p:spPr>
          <p:txBody>
            <a:bodyPr wrap="square" lIns="91412" tIns="45707" rIns="91412" bIns="45707" rtlCol="0">
              <a:spAutoFit/>
            </a:bodyPr>
            <a:lstStyle/>
            <a:p>
              <a:pPr algn="l"/>
              <a:r>
                <a:rPr lang="en-US" sz="2000" b="1" cap="small" dirty="0">
                  <a:solidFill>
                    <a:srgbClr val="0000FF"/>
                  </a:solidFill>
                  <a:latin typeface="Arial Narrow" pitchFamily="34" charset="0"/>
                </a:rPr>
                <a:t>8-Element </a:t>
              </a:r>
            </a:p>
            <a:p>
              <a:pPr algn="l"/>
              <a:r>
                <a:rPr lang="en-US" sz="2000" b="1" cap="small" dirty="0">
                  <a:solidFill>
                    <a:srgbClr val="0000FF"/>
                  </a:solidFill>
                  <a:latin typeface="Arial Narrow" pitchFamily="34" charset="0"/>
                </a:rPr>
                <a:t>S</a:t>
              </a:r>
              <a:r>
                <a:rPr lang="en-US" sz="2000" b="1" dirty="0">
                  <a:solidFill>
                    <a:srgbClr val="0000FF"/>
                  </a:solidFill>
                  <a:latin typeface="Arial Narrow" pitchFamily="34" charset="0"/>
                </a:rPr>
                <a:t>i </a:t>
              </a:r>
              <a:r>
                <a:rPr lang="en-US" sz="2000" b="1" cap="small" dirty="0" err="1">
                  <a:solidFill>
                    <a:srgbClr val="0000FF"/>
                  </a:solidFill>
                  <a:latin typeface="Arial Narrow" pitchFamily="34" charset="0"/>
                </a:rPr>
                <a:t>Beamformer</a:t>
              </a:r>
              <a:r>
                <a:rPr lang="en-US" sz="2000" b="1" cap="small" dirty="0">
                  <a:solidFill>
                    <a:srgbClr val="0000FF"/>
                  </a:solidFill>
                  <a:latin typeface="Arial Narrow" pitchFamily="34" charset="0"/>
                </a:rPr>
                <a:t> </a:t>
              </a:r>
            </a:p>
            <a:p>
              <a:pPr algn="l"/>
              <a:endParaRPr lang="en-US" sz="2000" b="1" cap="small" dirty="0">
                <a:solidFill>
                  <a:srgbClr val="0000FF"/>
                </a:solidFill>
                <a:latin typeface="Arial Narrow" pitchFamily="34" charset="0"/>
              </a:endParaRPr>
            </a:p>
          </p:txBody>
        </p:sp>
        <p:sp>
          <p:nvSpPr>
            <p:cNvPr id="12" name="TextBox 11"/>
            <p:cNvSpPr txBox="1"/>
            <p:nvPr/>
          </p:nvSpPr>
          <p:spPr>
            <a:xfrm>
              <a:off x="6901410" y="2937522"/>
              <a:ext cx="1080120" cy="656562"/>
            </a:xfrm>
            <a:prstGeom prst="rect">
              <a:avLst/>
            </a:prstGeom>
            <a:noFill/>
          </p:spPr>
          <p:txBody>
            <a:bodyPr wrap="square" lIns="91412" tIns="45707" rIns="91412" bIns="45707" rtlCol="0">
              <a:spAutoFit/>
            </a:bodyPr>
            <a:lstStyle/>
            <a:p>
              <a:r>
                <a:rPr lang="en-US" sz="1700" cap="small" dirty="0">
                  <a:solidFill>
                    <a:srgbClr val="FF00FF"/>
                  </a:solidFill>
                  <a:latin typeface="Arial Narrow" pitchFamily="34" charset="0"/>
                </a:rPr>
                <a:t>Modem </a:t>
              </a:r>
            </a:p>
            <a:p>
              <a:r>
                <a:rPr lang="en-US" sz="1700" cap="small" dirty="0">
                  <a:solidFill>
                    <a:srgbClr val="FF00FF"/>
                  </a:solidFill>
                  <a:latin typeface="Arial Narrow" pitchFamily="34" charset="0"/>
                </a:rPr>
                <a:t>DSP</a:t>
              </a:r>
            </a:p>
          </p:txBody>
        </p:sp>
        <p:sp>
          <p:nvSpPr>
            <p:cNvPr id="14" name="TextBox 13"/>
            <p:cNvSpPr txBox="1"/>
            <p:nvPr/>
          </p:nvSpPr>
          <p:spPr>
            <a:xfrm>
              <a:off x="780728" y="6249891"/>
              <a:ext cx="3960440" cy="377511"/>
            </a:xfrm>
            <a:prstGeom prst="rect">
              <a:avLst/>
            </a:prstGeom>
            <a:noFill/>
          </p:spPr>
          <p:txBody>
            <a:bodyPr wrap="square" lIns="91412" tIns="45707" rIns="91412" bIns="45707" rtlCol="0">
              <a:spAutoFit/>
            </a:bodyPr>
            <a:lstStyle/>
            <a:p>
              <a:r>
                <a:rPr lang="en-US" sz="1700" dirty="0">
                  <a:latin typeface="Arial Narrow" pitchFamily="34" charset="0"/>
                </a:rPr>
                <a:t>Scalable to </a:t>
              </a:r>
              <a:r>
                <a:rPr lang="en-US" sz="1700" dirty="0" err="1">
                  <a:latin typeface="Arial Narrow" pitchFamily="34" charset="0"/>
                </a:rPr>
                <a:t>MxN</a:t>
              </a:r>
              <a:r>
                <a:rPr lang="en-US" sz="1700" dirty="0">
                  <a:latin typeface="Arial Narrow" pitchFamily="34" charset="0"/>
                </a:rPr>
                <a:t> system </a:t>
              </a:r>
              <a:r>
                <a:rPr lang="en-US" sz="1700" dirty="0">
                  <a:solidFill>
                    <a:srgbClr val="FF0000"/>
                  </a:solidFill>
                  <a:latin typeface="Arial Narrow" pitchFamily="34" charset="0"/>
                </a:rPr>
                <a:t>(</a:t>
              </a:r>
              <a:r>
                <a:rPr lang="en-US" sz="1700" dirty="0" err="1">
                  <a:solidFill>
                    <a:srgbClr val="FF0000"/>
                  </a:solidFill>
                  <a:latin typeface="Arial Narrow" pitchFamily="34" charset="0"/>
                </a:rPr>
                <a:t>SiGe</a:t>
              </a:r>
              <a:r>
                <a:rPr lang="en-US" sz="1700" dirty="0">
                  <a:solidFill>
                    <a:srgbClr val="FF0000"/>
                  </a:solidFill>
                  <a:latin typeface="Arial Narrow" pitchFamily="34" charset="0"/>
                </a:rPr>
                <a:t> </a:t>
              </a:r>
              <a:r>
                <a:rPr lang="en-US" sz="1700" dirty="0" err="1">
                  <a:solidFill>
                    <a:srgbClr val="FF0000"/>
                  </a:solidFill>
                  <a:latin typeface="Arial Narrow" pitchFamily="34" charset="0"/>
                </a:rPr>
                <a:t>BiCMOS</a:t>
              </a:r>
              <a:r>
                <a:rPr lang="en-US" sz="1700" dirty="0">
                  <a:solidFill>
                    <a:srgbClr val="FF0000"/>
                  </a:solidFill>
                  <a:latin typeface="Arial Narrow" pitchFamily="34" charset="0"/>
                </a:rPr>
                <a:t>)</a:t>
              </a:r>
            </a:p>
          </p:txBody>
        </p:sp>
        <p:sp>
          <p:nvSpPr>
            <p:cNvPr id="15" name="TextBox 14"/>
            <p:cNvSpPr txBox="1"/>
            <p:nvPr/>
          </p:nvSpPr>
          <p:spPr>
            <a:xfrm>
              <a:off x="5173216" y="5961856"/>
              <a:ext cx="4293075" cy="656562"/>
            </a:xfrm>
            <a:prstGeom prst="rect">
              <a:avLst/>
            </a:prstGeom>
            <a:noFill/>
          </p:spPr>
          <p:txBody>
            <a:bodyPr wrap="square" lIns="91412" tIns="45707" rIns="91412" bIns="45707" rtlCol="0">
              <a:spAutoFit/>
            </a:bodyPr>
            <a:lstStyle/>
            <a:p>
              <a:r>
                <a:rPr lang="en-US" sz="1700" dirty="0">
                  <a:latin typeface="Arial Narrow" pitchFamily="34" charset="0"/>
                </a:rPr>
                <a:t>Utilize existing baseband processor  </a:t>
              </a:r>
              <a:r>
                <a:rPr lang="en-US" sz="1700" dirty="0">
                  <a:solidFill>
                    <a:srgbClr val="FF0000"/>
                  </a:solidFill>
                  <a:latin typeface="Arial Narrow" pitchFamily="34" charset="0"/>
                </a:rPr>
                <a:t>(CMOS) </a:t>
              </a:r>
              <a:r>
                <a:rPr lang="en-US" sz="1700" dirty="0">
                  <a:latin typeface="Arial Narrow" pitchFamily="34" charset="0"/>
                </a:rPr>
                <a:t>                                       (backward compatibility)</a:t>
              </a:r>
            </a:p>
          </p:txBody>
        </p:sp>
        <p:sp>
          <p:nvSpPr>
            <p:cNvPr id="16" name="TextBox 15"/>
            <p:cNvSpPr txBox="1"/>
            <p:nvPr/>
          </p:nvSpPr>
          <p:spPr>
            <a:xfrm>
              <a:off x="4618503" y="1137919"/>
              <a:ext cx="1584176" cy="830970"/>
            </a:xfrm>
            <a:prstGeom prst="rect">
              <a:avLst/>
            </a:prstGeom>
            <a:noFill/>
          </p:spPr>
          <p:txBody>
            <a:bodyPr wrap="square" lIns="91412" tIns="45707" rIns="91412" bIns="45707" rtlCol="0">
              <a:spAutoFit/>
            </a:bodyPr>
            <a:lstStyle/>
            <a:p>
              <a:pPr algn="l"/>
              <a:r>
                <a:rPr lang="en-US" sz="1500" dirty="0">
                  <a:solidFill>
                    <a:srgbClr val="6C0000"/>
                  </a:solidFill>
                  <a:latin typeface="Arial Narrow" pitchFamily="34" charset="0"/>
                </a:rPr>
                <a:t>Optional: </a:t>
              </a:r>
            </a:p>
            <a:p>
              <a:pPr algn="l"/>
              <a:r>
                <a:rPr lang="en-US" sz="1500" dirty="0">
                  <a:solidFill>
                    <a:srgbClr val="6C0000"/>
                  </a:solidFill>
                  <a:latin typeface="Arial Narrow" pitchFamily="34" charset="0"/>
                </a:rPr>
                <a:t>depending on</a:t>
              </a:r>
            </a:p>
            <a:p>
              <a:pPr algn="l"/>
              <a:r>
                <a:rPr lang="en-US" sz="1500" dirty="0">
                  <a:solidFill>
                    <a:srgbClr val="6C0000"/>
                  </a:solidFill>
                  <a:latin typeface="Arial Narrow" pitchFamily="34" charset="0"/>
                </a:rPr>
                <a:t>Freq, BW &amp; NF</a:t>
              </a:r>
            </a:p>
          </p:txBody>
        </p:sp>
        <p:sp>
          <p:nvSpPr>
            <p:cNvPr id="17" name="AutoShape 11"/>
            <p:cNvSpPr>
              <a:spLocks noChangeArrowheads="1"/>
            </p:cNvSpPr>
            <p:nvPr/>
          </p:nvSpPr>
          <p:spPr bwMode="auto">
            <a:xfrm>
              <a:off x="3854773" y="1425355"/>
              <a:ext cx="361950" cy="217488"/>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C0000"/>
            </a:solidFill>
            <a:ln w="9525">
              <a:solidFill>
                <a:srgbClr val="6C0000"/>
              </a:solidFill>
              <a:miter lim="800000"/>
              <a:headEnd/>
              <a:tailEnd/>
            </a:ln>
            <a:effectLst/>
          </p:spPr>
          <p:txBody>
            <a:bodyPr wrap="none" lIns="91412" tIns="45707" rIns="91412" bIns="45707" anchor="ctr"/>
            <a:lstStyle/>
            <a:p>
              <a:pPr algn="l"/>
              <a:endParaRPr lang="en-US"/>
            </a:p>
          </p:txBody>
        </p:sp>
        <p:grpSp>
          <p:nvGrpSpPr>
            <p:cNvPr id="27" name="Group 26"/>
            <p:cNvGrpSpPr/>
            <p:nvPr/>
          </p:nvGrpSpPr>
          <p:grpSpPr>
            <a:xfrm>
              <a:off x="6397352" y="1231916"/>
              <a:ext cx="3024336" cy="1387392"/>
              <a:chOff x="6397352" y="1175674"/>
              <a:chExt cx="3024336" cy="1387392"/>
            </a:xfrm>
          </p:grpSpPr>
          <p:sp>
            <p:nvSpPr>
              <p:cNvPr id="19" name="TextBox 18"/>
              <p:cNvSpPr txBox="1"/>
              <p:nvPr/>
            </p:nvSpPr>
            <p:spPr>
              <a:xfrm>
                <a:off x="6397352" y="1175674"/>
                <a:ext cx="2952328" cy="656590"/>
              </a:xfrm>
              <a:prstGeom prst="rect">
                <a:avLst/>
              </a:prstGeom>
              <a:noFill/>
            </p:spPr>
            <p:txBody>
              <a:bodyPr wrap="square" rtlCol="0">
                <a:spAutoFit/>
              </a:bodyPr>
              <a:lstStyle/>
              <a:p>
                <a:pPr algn="l">
                  <a:buFont typeface="Arial" pitchFamily="34" charset="0"/>
                  <a:buChar char="•"/>
                </a:pPr>
                <a:r>
                  <a:rPr lang="en-US" sz="1700" dirty="0">
                    <a:solidFill>
                      <a:srgbClr val="6C0000"/>
                    </a:solidFill>
                    <a:latin typeface="Arial Narrow" pitchFamily="34" charset="0"/>
                  </a:rPr>
                  <a:t> Low-cost packaging solution</a:t>
                </a:r>
              </a:p>
              <a:p>
                <a:pPr algn="l">
                  <a:buFont typeface="Arial" pitchFamily="34" charset="0"/>
                  <a:buChar char="•"/>
                </a:pPr>
                <a:r>
                  <a:rPr lang="en-US" sz="1700" dirty="0">
                    <a:solidFill>
                      <a:srgbClr val="6C0000"/>
                    </a:solidFill>
                    <a:latin typeface="Arial Narrow" pitchFamily="34" charset="0"/>
                  </a:rPr>
                  <a:t> Scalable board-level design</a:t>
                </a:r>
              </a:p>
            </p:txBody>
          </p:sp>
          <p:sp>
            <p:nvSpPr>
              <p:cNvPr id="21" name="AutoShape 11"/>
              <p:cNvSpPr>
                <a:spLocks noChangeArrowheads="1"/>
              </p:cNvSpPr>
              <p:nvPr/>
            </p:nvSpPr>
            <p:spPr bwMode="auto">
              <a:xfrm rot="5400000">
                <a:off x="7513476" y="1859750"/>
                <a:ext cx="360040" cy="288032"/>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FF"/>
              </a:solidFill>
              <a:ln w="9525">
                <a:solidFill>
                  <a:schemeClr val="tx1"/>
                </a:solidFill>
                <a:miter lim="800000"/>
                <a:headEnd/>
                <a:tailEnd/>
              </a:ln>
              <a:effectLst/>
            </p:spPr>
            <p:txBody>
              <a:bodyPr wrap="none" lIns="91412" tIns="45707" rIns="91412" bIns="45707" anchor="ctr"/>
              <a:lstStyle/>
              <a:p>
                <a:pPr algn="l"/>
                <a:endParaRPr lang="en-US"/>
              </a:p>
            </p:txBody>
          </p:sp>
          <p:sp>
            <p:nvSpPr>
              <p:cNvPr id="22" name="TextBox 21"/>
              <p:cNvSpPr txBox="1"/>
              <p:nvPr/>
            </p:nvSpPr>
            <p:spPr>
              <a:xfrm>
                <a:off x="6422062" y="2185527"/>
                <a:ext cx="2999626" cy="377539"/>
              </a:xfrm>
              <a:prstGeom prst="rect">
                <a:avLst/>
              </a:prstGeom>
              <a:noFill/>
            </p:spPr>
            <p:txBody>
              <a:bodyPr wrap="square" rtlCol="0">
                <a:spAutoFit/>
              </a:bodyPr>
              <a:lstStyle/>
              <a:p>
                <a:pPr algn="l"/>
                <a:r>
                  <a:rPr lang="en-US" sz="1700" dirty="0">
                    <a:solidFill>
                      <a:srgbClr val="6C0000"/>
                    </a:solidFill>
                    <a:latin typeface="Arial Narrow" pitchFamily="34" charset="0"/>
                  </a:rPr>
                  <a:t>2-D </a:t>
                </a:r>
                <a:r>
                  <a:rPr lang="en-US" sz="1700" dirty="0" err="1">
                    <a:solidFill>
                      <a:srgbClr val="6C0000"/>
                    </a:solidFill>
                    <a:latin typeface="Arial Narrow" pitchFamily="34" charset="0"/>
                  </a:rPr>
                  <a:t>MxN</a:t>
                </a:r>
                <a:r>
                  <a:rPr lang="en-US" sz="1700" dirty="0">
                    <a:solidFill>
                      <a:srgbClr val="6C0000"/>
                    </a:solidFill>
                    <a:latin typeface="Arial Narrow" pitchFamily="34" charset="0"/>
                  </a:rPr>
                  <a:t> silicon phased array</a:t>
                </a:r>
              </a:p>
            </p:txBody>
          </p:sp>
        </p:grpSp>
        <p:sp>
          <p:nvSpPr>
            <p:cNvPr id="28" name="Rounded Rectangle 27"/>
            <p:cNvSpPr/>
            <p:nvPr/>
          </p:nvSpPr>
          <p:spPr>
            <a:xfrm>
              <a:off x="6325344" y="1196628"/>
              <a:ext cx="3024336" cy="151216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Connector 29"/>
            <p:cNvCxnSpPr/>
            <p:nvPr/>
          </p:nvCxnSpPr>
          <p:spPr>
            <a:xfrm rot="5400000">
              <a:off x="6944266" y="3748656"/>
              <a:ext cx="72008" cy="72008"/>
            </a:xfrm>
            <a:prstGeom prst="line">
              <a:avLst/>
            </a:prstGeom>
            <a:ln w="28575">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7695877" y="3746275"/>
              <a:ext cx="72008" cy="72008"/>
            </a:xfrm>
            <a:prstGeom prst="line">
              <a:avLst/>
            </a:prstGeom>
            <a:ln w="28575">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5918348" y="4271242"/>
              <a:ext cx="72008" cy="72008"/>
            </a:xfrm>
            <a:prstGeom prst="line">
              <a:avLst/>
            </a:prstGeom>
            <a:ln w="28575">
              <a:solidFill>
                <a:srgbClr val="FF00FF"/>
              </a:solidFill>
            </a:ln>
          </p:spPr>
          <p:style>
            <a:lnRef idx="1">
              <a:schemeClr val="accent1"/>
            </a:lnRef>
            <a:fillRef idx="0">
              <a:schemeClr val="accent1"/>
            </a:fillRef>
            <a:effectRef idx="0">
              <a:schemeClr val="accent1"/>
            </a:effectRef>
            <a:fontRef idx="minor">
              <a:schemeClr val="tx1"/>
            </a:fontRef>
          </p:style>
        </p:cxnSp>
      </p:grpSp>
      <p:sp>
        <p:nvSpPr>
          <p:cNvPr id="2" name="Slide Number Placeholder 1"/>
          <p:cNvSpPr>
            <a:spLocks noGrp="1"/>
          </p:cNvSpPr>
          <p:nvPr>
            <p:ph type="sldNum" sz="quarter" idx="12"/>
          </p:nvPr>
        </p:nvSpPr>
        <p:spPr/>
        <p:txBody>
          <a:bodyPr/>
          <a:lstStyle/>
          <a:p>
            <a:fld id="{F6B0E1E6-BBDF-4CD7-A72C-4AECEAC288E1}" type="slidenum">
              <a:rPr lang="en-US" smtClean="0"/>
              <a:t>20</a:t>
            </a:fld>
            <a:endParaRPr lang="en-US"/>
          </a:p>
        </p:txBody>
      </p:sp>
    </p:spTree>
    <p:extLst>
      <p:ext uri="{BB962C8B-B14F-4D97-AF65-F5344CB8AC3E}">
        <p14:creationId xmlns:p14="http://schemas.microsoft.com/office/powerpoint/2010/main" val="15878715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a:xfrm>
            <a:off x="5619389" y="1066238"/>
            <a:ext cx="3076705" cy="3240360"/>
          </a:xfrm>
          <a:prstGeom prst="roundRect">
            <a:avLst/>
          </a:prstGeom>
          <a:solidFill>
            <a:srgbClr val="FFEED5"/>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3" name="Rectangle 6"/>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algn="ctr" defTabSz="913529"/>
            <a:r>
              <a:rPr lang="en-US" sz="2400" b="1" cap="small" dirty="0" smtClean="0">
                <a:solidFill>
                  <a:srgbClr val="6C0000"/>
                </a:solidFill>
                <a:latin typeface="+mn-lt"/>
              </a:rPr>
              <a:t>8 element </a:t>
            </a:r>
            <a:r>
              <a:rPr lang="en-US" sz="2400" b="1" cap="small" dirty="0" err="1" smtClean="0">
                <a:solidFill>
                  <a:srgbClr val="6C0000"/>
                </a:solidFill>
                <a:latin typeface="+mn-lt"/>
              </a:rPr>
              <a:t>si</a:t>
            </a:r>
            <a:r>
              <a:rPr lang="en-US" sz="2400" b="1" cap="small" dirty="0" smtClean="0">
                <a:solidFill>
                  <a:srgbClr val="6C0000"/>
                </a:solidFill>
                <a:latin typeface="+mn-lt"/>
              </a:rPr>
              <a:t> </a:t>
            </a:r>
            <a:r>
              <a:rPr lang="en-US" sz="2400" b="1" cap="small" dirty="0" err="1" smtClean="0">
                <a:solidFill>
                  <a:srgbClr val="6C0000"/>
                </a:solidFill>
                <a:latin typeface="+mn-lt"/>
              </a:rPr>
              <a:t>beamformer</a:t>
            </a:r>
            <a:r>
              <a:rPr lang="en-US" sz="2400" b="1" cap="small" dirty="0" smtClean="0">
                <a:solidFill>
                  <a:srgbClr val="6C0000"/>
                </a:solidFill>
                <a:latin typeface="+mn-lt"/>
              </a:rPr>
              <a:t>: phase </a:t>
            </a:r>
            <a:r>
              <a:rPr lang="en-US" sz="2400" b="1" cap="small" dirty="0">
                <a:solidFill>
                  <a:srgbClr val="6C0000"/>
                </a:solidFill>
                <a:latin typeface="+mn-lt"/>
              </a:rPr>
              <a:t>s</a:t>
            </a:r>
            <a:r>
              <a:rPr lang="en-US" sz="2400" b="1" cap="small" dirty="0" smtClean="0">
                <a:solidFill>
                  <a:srgbClr val="6C0000"/>
                </a:solidFill>
                <a:latin typeface="+mn-lt"/>
              </a:rPr>
              <a:t>hifter </a:t>
            </a:r>
            <a:endParaRPr lang="en-US" sz="2400" b="1" cap="small" dirty="0">
              <a:solidFill>
                <a:srgbClr val="6C0000"/>
              </a:solidFill>
              <a:latin typeface="+mn-lt"/>
            </a:endParaRPr>
          </a:p>
        </p:txBody>
      </p:sp>
      <p:sp>
        <p:nvSpPr>
          <p:cNvPr id="4" name="Rectangle 5"/>
          <p:cNvSpPr>
            <a:spLocks noChangeArrowheads="1"/>
          </p:cNvSpPr>
          <p:nvPr/>
        </p:nvSpPr>
        <p:spPr bwMode="auto">
          <a:xfrm>
            <a:off x="4477957" y="2198059"/>
            <a:ext cx="170089" cy="331235"/>
          </a:xfrm>
          <a:prstGeom prst="rect">
            <a:avLst/>
          </a:prstGeom>
          <a:noFill/>
          <a:ln w="9525">
            <a:noFill/>
            <a:miter lim="800000"/>
            <a:headEnd/>
            <a:tailEnd/>
          </a:ln>
          <a:effectLst/>
        </p:spPr>
        <p:txBody>
          <a:bodyPr wrap="none" lIns="84190" tIns="42096" rIns="84190" bIns="42096" anchor="ctr">
            <a:spAutoFit/>
          </a:bodyPr>
          <a:lstStyle/>
          <a:p>
            <a:endParaRPr lang="en-US"/>
          </a:p>
        </p:txBody>
      </p:sp>
      <p:graphicFrame>
        <p:nvGraphicFramePr>
          <p:cNvPr id="5" name="Object 4"/>
          <p:cNvGraphicFramePr>
            <a:graphicFrameLocks noChangeAspect="1"/>
          </p:cNvGraphicFramePr>
          <p:nvPr/>
        </p:nvGraphicFramePr>
        <p:xfrm>
          <a:off x="578428" y="1233516"/>
          <a:ext cx="4713657" cy="3350013"/>
        </p:xfrm>
        <a:graphic>
          <a:graphicData uri="http://schemas.openxmlformats.org/presentationml/2006/ole">
            <mc:AlternateContent xmlns:mc="http://schemas.openxmlformats.org/markup-compatibility/2006">
              <mc:Choice xmlns:v="urn:schemas-microsoft-com:vml" Requires="v">
                <p:oleObj spid="_x0000_s10282" name="Visio" r:id="rId4" imgW="3917003" imgH="2699480" progId="Visio.Drawing.11">
                  <p:embed/>
                </p:oleObj>
              </mc:Choice>
              <mc:Fallback>
                <p:oleObj name="Visio" r:id="rId4" imgW="3917003" imgH="2699480"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8428" y="1233516"/>
                        <a:ext cx="4713657" cy="33500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 Box 7"/>
          <p:cNvSpPr txBox="1">
            <a:spLocks noChangeArrowheads="1"/>
          </p:cNvSpPr>
          <p:nvPr/>
        </p:nvSpPr>
        <p:spPr bwMode="auto">
          <a:xfrm>
            <a:off x="840137" y="4124245"/>
            <a:ext cx="1571625" cy="646296"/>
          </a:xfrm>
          <a:prstGeom prst="rect">
            <a:avLst/>
          </a:prstGeom>
          <a:noFill/>
          <a:ln w="19050">
            <a:noFill/>
            <a:miter lim="800000"/>
            <a:headEnd type="none" w="sm" len="sm"/>
            <a:tailEnd type="none" w="sm" len="sm"/>
          </a:ln>
          <a:effectLst/>
        </p:spPr>
        <p:txBody>
          <a:bodyPr lIns="91406" tIns="45703" rIns="91406" bIns="45703">
            <a:spAutoFit/>
          </a:bodyPr>
          <a:lstStyle/>
          <a:p>
            <a:pPr defTabSz="913529">
              <a:spcBef>
                <a:spcPct val="50000"/>
              </a:spcBef>
            </a:pPr>
            <a:r>
              <a:rPr kumimoji="0" lang="en-US" sz="1800" cap="small" dirty="0">
                <a:solidFill>
                  <a:srgbClr val="6C0000"/>
                </a:solidFill>
                <a:latin typeface="Arial Narrow" pitchFamily="34" charset="0"/>
              </a:rPr>
              <a:t>output phase           =</a:t>
            </a:r>
            <a:r>
              <a:rPr kumimoji="0" lang="en-US" sz="1800" cap="small" dirty="0">
                <a:solidFill>
                  <a:srgbClr val="6C0000"/>
                </a:solidFill>
                <a:latin typeface="Arial Narrow" pitchFamily="34" charset="0"/>
                <a:sym typeface="Symbol" pitchFamily="18" charset="2"/>
              </a:rPr>
              <a:t></a:t>
            </a:r>
            <a:r>
              <a:rPr kumimoji="0" lang="en-US" sz="1800" dirty="0">
                <a:solidFill>
                  <a:srgbClr val="6C0000"/>
                </a:solidFill>
                <a:latin typeface="Arial Narrow" pitchFamily="34" charset="0"/>
                <a:sym typeface="Symbol" pitchFamily="18" charset="2"/>
              </a:rPr>
              <a:t>tan</a:t>
            </a:r>
            <a:r>
              <a:rPr kumimoji="0" lang="en-US" sz="1800" cap="small" baseline="30000" dirty="0">
                <a:solidFill>
                  <a:srgbClr val="6C0000"/>
                </a:solidFill>
                <a:latin typeface="Arial Narrow" pitchFamily="34" charset="0"/>
                <a:sym typeface="Symbol" pitchFamily="18" charset="2"/>
              </a:rPr>
              <a:t>-1</a:t>
            </a:r>
            <a:r>
              <a:rPr kumimoji="0" lang="en-US" sz="1800" cap="small" dirty="0">
                <a:solidFill>
                  <a:srgbClr val="6C0000"/>
                </a:solidFill>
                <a:latin typeface="Arial Narrow" pitchFamily="34" charset="0"/>
                <a:sym typeface="Symbol" pitchFamily="18" charset="2"/>
              </a:rPr>
              <a:t>(Q / I)</a:t>
            </a:r>
          </a:p>
        </p:txBody>
      </p:sp>
      <p:sp>
        <p:nvSpPr>
          <p:cNvPr id="9" name="Rectangle 10"/>
          <p:cNvSpPr>
            <a:spLocks noChangeArrowheads="1"/>
          </p:cNvSpPr>
          <p:nvPr/>
        </p:nvSpPr>
        <p:spPr bwMode="auto">
          <a:xfrm>
            <a:off x="2346298" y="4560953"/>
            <a:ext cx="6349796" cy="315847"/>
          </a:xfrm>
          <a:prstGeom prst="rect">
            <a:avLst/>
          </a:prstGeom>
          <a:noFill/>
          <a:ln w="9525">
            <a:noFill/>
            <a:miter lim="800000"/>
            <a:headEnd/>
            <a:tailEnd/>
          </a:ln>
          <a:effectLst/>
        </p:spPr>
        <p:txBody>
          <a:bodyPr wrap="square" lIns="84190" tIns="42096" rIns="84190" bIns="42096">
            <a:spAutoFit/>
          </a:bodyPr>
          <a:lstStyle/>
          <a:p>
            <a:pPr defTabSz="913529"/>
            <a:r>
              <a:rPr lang="en-US" sz="1500" dirty="0">
                <a:solidFill>
                  <a:srgbClr val="6C0000"/>
                </a:solidFill>
                <a:latin typeface="Arial Narrow" pitchFamily="34" charset="0"/>
              </a:rPr>
              <a:t>* The in/out </a:t>
            </a:r>
            <a:r>
              <a:rPr lang="en-US" sz="1500" dirty="0" err="1">
                <a:solidFill>
                  <a:srgbClr val="6C0000"/>
                </a:solidFill>
                <a:latin typeface="Arial Narrow" pitchFamily="34" charset="0"/>
              </a:rPr>
              <a:t>balun</a:t>
            </a:r>
            <a:r>
              <a:rPr lang="en-US" sz="1500" dirty="0">
                <a:solidFill>
                  <a:srgbClr val="6C0000"/>
                </a:solidFill>
                <a:latin typeface="Arial Narrow" pitchFamily="34" charset="0"/>
              </a:rPr>
              <a:t> stages will not be necessary for fully integrated differential systems</a:t>
            </a:r>
          </a:p>
        </p:txBody>
      </p:sp>
      <p:sp>
        <p:nvSpPr>
          <p:cNvPr id="10" name="Rectangle 11"/>
          <p:cNvSpPr>
            <a:spLocks noChangeArrowheads="1"/>
          </p:cNvSpPr>
          <p:nvPr/>
        </p:nvSpPr>
        <p:spPr bwMode="auto">
          <a:xfrm>
            <a:off x="2043636" y="948776"/>
            <a:ext cx="1805087" cy="346624"/>
          </a:xfrm>
          <a:prstGeom prst="rect">
            <a:avLst/>
          </a:prstGeom>
          <a:noFill/>
          <a:ln w="9525">
            <a:noFill/>
            <a:miter lim="800000"/>
            <a:headEnd/>
            <a:tailEnd/>
          </a:ln>
          <a:effectLst/>
        </p:spPr>
        <p:txBody>
          <a:bodyPr wrap="none" lIns="84190" tIns="42096" rIns="84190" bIns="42096">
            <a:spAutoFit/>
          </a:bodyPr>
          <a:lstStyle/>
          <a:p>
            <a:pPr defTabSz="913529"/>
            <a:r>
              <a:rPr lang="en-US" sz="1700" b="1" cap="small" dirty="0">
                <a:solidFill>
                  <a:srgbClr val="6C0000"/>
                </a:solidFill>
                <a:latin typeface="Arial Narrow" pitchFamily="34" charset="0"/>
              </a:rPr>
              <a:t>Phase shifter core</a:t>
            </a:r>
          </a:p>
        </p:txBody>
      </p:sp>
      <p:grpSp>
        <p:nvGrpSpPr>
          <p:cNvPr id="22" name="Group 21"/>
          <p:cNvGrpSpPr/>
          <p:nvPr/>
        </p:nvGrpSpPr>
        <p:grpSpPr>
          <a:xfrm>
            <a:off x="1429834" y="5184195"/>
            <a:ext cx="7037663" cy="835605"/>
            <a:chOff x="1572817" y="5241776"/>
            <a:chExt cx="7741429" cy="891312"/>
          </a:xfrm>
        </p:grpSpPr>
        <p:sp>
          <p:nvSpPr>
            <p:cNvPr id="11" name="TextBox 10"/>
            <p:cNvSpPr txBox="1"/>
            <p:nvPr/>
          </p:nvSpPr>
          <p:spPr>
            <a:xfrm>
              <a:off x="1572817" y="5287783"/>
              <a:ext cx="2520280" cy="393926"/>
            </a:xfrm>
            <a:prstGeom prst="rect">
              <a:avLst/>
            </a:prstGeom>
            <a:noFill/>
          </p:spPr>
          <p:txBody>
            <a:bodyPr wrap="square" lIns="91412" tIns="45707" rIns="91412" bIns="45707" rtlCol="0">
              <a:spAutoFit/>
            </a:bodyPr>
            <a:lstStyle/>
            <a:p>
              <a:r>
                <a:rPr lang="en-US" sz="1800" b="1" dirty="0" smtClean="0">
                  <a:solidFill>
                    <a:srgbClr val="6C0000"/>
                  </a:solidFill>
                  <a:latin typeface="Arial Narrow" pitchFamily="34" charset="0"/>
                </a:rPr>
                <a:t>Mostly active circuits  </a:t>
              </a:r>
              <a:endParaRPr lang="en-US" sz="1800" b="1" dirty="0">
                <a:solidFill>
                  <a:srgbClr val="6C0000"/>
                </a:solidFill>
                <a:latin typeface="Arial Narrow" pitchFamily="34" charset="0"/>
              </a:endParaRPr>
            </a:p>
          </p:txBody>
        </p:sp>
        <p:sp>
          <p:nvSpPr>
            <p:cNvPr id="12" name="Striped Right Arrow 11"/>
            <p:cNvSpPr/>
            <p:nvPr/>
          </p:nvSpPr>
          <p:spPr bwMode="auto">
            <a:xfrm>
              <a:off x="3949083" y="5386976"/>
              <a:ext cx="360040" cy="247962"/>
            </a:xfrm>
            <a:prstGeom prst="stripedRightArrow">
              <a:avLst/>
            </a:prstGeom>
            <a:solidFill>
              <a:srgbClr val="6C0000"/>
            </a:solidFill>
            <a:ln w="9525" cap="flat" cmpd="sng" algn="ctr">
              <a:solidFill>
                <a:srgbClr val="6C0000"/>
              </a:solidFill>
              <a:prstDash val="solid"/>
              <a:round/>
              <a:headEnd type="none" w="med" len="med"/>
              <a:tailEnd type="none" w="med" len="med"/>
            </a:ln>
            <a:effectLst/>
          </p:spPr>
          <p:txBody>
            <a:bodyPr vert="horz" wrap="square" lIns="91412" tIns="45707" rIns="91412" bIns="45707" numCol="1" rtlCol="0" anchor="t" anchorCtr="0" compatLnSpc="1">
              <a:prstTxWarp prst="textNoShape">
                <a:avLst/>
              </a:prstTxWarp>
            </a:bodyPr>
            <a:lstStyle/>
            <a:p>
              <a:pPr defTabSz="938376"/>
              <a:endParaRPr lang="en-US" dirty="0" smtClean="0"/>
            </a:p>
          </p:txBody>
        </p:sp>
        <p:sp>
          <p:nvSpPr>
            <p:cNvPr id="13" name="TextBox 12"/>
            <p:cNvSpPr txBox="1"/>
            <p:nvPr/>
          </p:nvSpPr>
          <p:spPr>
            <a:xfrm>
              <a:off x="5298604" y="5287783"/>
              <a:ext cx="2664296" cy="393926"/>
            </a:xfrm>
            <a:prstGeom prst="rect">
              <a:avLst/>
            </a:prstGeom>
            <a:noFill/>
          </p:spPr>
          <p:txBody>
            <a:bodyPr wrap="square" lIns="91412" tIns="45707" rIns="91412" bIns="45707" rtlCol="0">
              <a:spAutoFit/>
            </a:bodyPr>
            <a:lstStyle/>
            <a:p>
              <a:r>
                <a:rPr lang="en-US" sz="1800" b="1" dirty="0" smtClean="0">
                  <a:solidFill>
                    <a:srgbClr val="6C0000"/>
                  </a:solidFill>
                  <a:latin typeface="Arial Narrow" pitchFamily="34" charset="0"/>
                </a:rPr>
                <a:t>  Small chip area &amp; Gain</a:t>
              </a:r>
              <a:endParaRPr lang="en-US" sz="1800" b="1" dirty="0">
                <a:solidFill>
                  <a:srgbClr val="6C0000"/>
                </a:solidFill>
                <a:latin typeface="Arial Narrow" pitchFamily="34" charset="0"/>
              </a:endParaRPr>
            </a:p>
          </p:txBody>
        </p:sp>
        <p:sp>
          <p:nvSpPr>
            <p:cNvPr id="14" name="TextBox 13"/>
            <p:cNvSpPr txBox="1"/>
            <p:nvPr/>
          </p:nvSpPr>
          <p:spPr>
            <a:xfrm>
              <a:off x="1887879" y="5739162"/>
              <a:ext cx="1800201" cy="393926"/>
            </a:xfrm>
            <a:prstGeom prst="rect">
              <a:avLst/>
            </a:prstGeom>
            <a:noFill/>
          </p:spPr>
          <p:txBody>
            <a:bodyPr wrap="square" lIns="91412" tIns="45707" rIns="91412" bIns="45707" rtlCol="0">
              <a:spAutoFit/>
            </a:bodyPr>
            <a:lstStyle/>
            <a:p>
              <a:r>
                <a:rPr lang="en-US" sz="1800" b="1" dirty="0" smtClean="0">
                  <a:solidFill>
                    <a:srgbClr val="6C0000"/>
                  </a:solidFill>
                  <a:latin typeface="Arial Narrow" pitchFamily="34" charset="0"/>
                </a:rPr>
                <a:t>  DAC control  </a:t>
              </a:r>
              <a:endParaRPr lang="en-US" sz="1800" b="1" dirty="0">
                <a:solidFill>
                  <a:srgbClr val="6C0000"/>
                </a:solidFill>
                <a:latin typeface="Arial Narrow" pitchFamily="34" charset="0"/>
              </a:endParaRPr>
            </a:p>
          </p:txBody>
        </p:sp>
        <p:sp>
          <p:nvSpPr>
            <p:cNvPr id="16" name="TextBox 15"/>
            <p:cNvSpPr txBox="1"/>
            <p:nvPr/>
          </p:nvSpPr>
          <p:spPr>
            <a:xfrm>
              <a:off x="4777739" y="5726688"/>
              <a:ext cx="4536507" cy="393926"/>
            </a:xfrm>
            <a:prstGeom prst="rect">
              <a:avLst/>
            </a:prstGeom>
            <a:noFill/>
          </p:spPr>
          <p:txBody>
            <a:bodyPr wrap="square" lIns="91412" tIns="45707" rIns="91412" bIns="45707" rtlCol="0">
              <a:spAutoFit/>
            </a:bodyPr>
            <a:lstStyle/>
            <a:p>
              <a:r>
                <a:rPr lang="en-US" sz="1800" b="1" dirty="0" smtClean="0">
                  <a:solidFill>
                    <a:srgbClr val="6C0000"/>
                  </a:solidFill>
                  <a:latin typeface="Arial Narrow" pitchFamily="34" charset="0"/>
                </a:rPr>
                <a:t>Fine accurate phase control &amp; calibration</a:t>
              </a:r>
              <a:endParaRPr lang="en-US" sz="1800" b="1" dirty="0">
                <a:solidFill>
                  <a:srgbClr val="6C0000"/>
                </a:solidFill>
                <a:latin typeface="Arial Narrow" pitchFamily="34" charset="0"/>
              </a:endParaRPr>
            </a:p>
          </p:txBody>
        </p:sp>
        <p:sp>
          <p:nvSpPr>
            <p:cNvPr id="17" name="Striped Right Arrow 16"/>
            <p:cNvSpPr/>
            <p:nvPr/>
          </p:nvSpPr>
          <p:spPr bwMode="auto">
            <a:xfrm>
              <a:off x="3949083" y="5803846"/>
              <a:ext cx="360040" cy="247962"/>
            </a:xfrm>
            <a:prstGeom prst="stripedRightArrow">
              <a:avLst/>
            </a:prstGeom>
            <a:solidFill>
              <a:srgbClr val="6C0000"/>
            </a:solidFill>
            <a:ln w="9525" cap="flat" cmpd="sng" algn="ctr">
              <a:solidFill>
                <a:srgbClr val="6C0000"/>
              </a:solidFill>
              <a:prstDash val="solid"/>
              <a:round/>
              <a:headEnd type="none" w="med" len="med"/>
              <a:tailEnd type="none" w="med" len="med"/>
            </a:ln>
            <a:effectLst/>
          </p:spPr>
          <p:txBody>
            <a:bodyPr vert="horz" wrap="square" lIns="91412" tIns="45707" rIns="91412" bIns="45707" numCol="1" rtlCol="0" anchor="t" anchorCtr="0" compatLnSpc="1">
              <a:prstTxWarp prst="textNoShape">
                <a:avLst/>
              </a:prstTxWarp>
            </a:bodyPr>
            <a:lstStyle/>
            <a:p>
              <a:pPr defTabSz="938376"/>
              <a:endParaRPr lang="en-US" dirty="0" smtClean="0"/>
            </a:p>
          </p:txBody>
        </p:sp>
        <p:sp>
          <p:nvSpPr>
            <p:cNvPr id="18" name="Rectangle 17"/>
            <p:cNvSpPr/>
            <p:nvPr/>
          </p:nvSpPr>
          <p:spPr bwMode="auto">
            <a:xfrm>
              <a:off x="1632424" y="5241776"/>
              <a:ext cx="6984776" cy="864096"/>
            </a:xfrm>
            <a:prstGeom prst="rect">
              <a:avLst/>
            </a:prstGeom>
            <a:noFill/>
            <a:ln w="19050" cap="flat" cmpd="sng" algn="ctr">
              <a:noFill/>
              <a:prstDash val="solid"/>
              <a:round/>
              <a:headEnd type="none" w="med" len="med"/>
              <a:tailEnd type="none" w="med" len="med"/>
            </a:ln>
            <a:effectLst/>
          </p:spPr>
          <p:txBody>
            <a:bodyPr vert="horz" wrap="square" lIns="91412" tIns="45707" rIns="91412" bIns="45707" numCol="1" rtlCol="0" anchor="t" anchorCtr="0" compatLnSpc="1">
              <a:prstTxWarp prst="textNoShape">
                <a:avLst/>
              </a:prstTxWarp>
            </a:bodyPr>
            <a:lstStyle/>
            <a:p>
              <a:pPr defTabSz="938376"/>
              <a:endParaRPr lang="en-US" dirty="0" smtClean="0"/>
            </a:p>
          </p:txBody>
        </p:sp>
      </p:grpSp>
      <p:sp>
        <p:nvSpPr>
          <p:cNvPr id="26" name="TextBox 25"/>
          <p:cNvSpPr txBox="1"/>
          <p:nvPr/>
        </p:nvSpPr>
        <p:spPr>
          <a:xfrm>
            <a:off x="5619389" y="1680335"/>
            <a:ext cx="3142167" cy="2423740"/>
          </a:xfrm>
          <a:prstGeom prst="rect">
            <a:avLst/>
          </a:prstGeom>
          <a:noFill/>
        </p:spPr>
        <p:txBody>
          <a:bodyPr wrap="square" lIns="84216" tIns="42108" rIns="84216" bIns="42108" rtlCol="0">
            <a:spAutoFit/>
          </a:bodyPr>
          <a:lstStyle/>
          <a:p>
            <a:pPr algn="l">
              <a:buFont typeface="Arial" pitchFamily="34" charset="0"/>
              <a:buChar char="•"/>
            </a:pPr>
            <a:r>
              <a:rPr lang="en-US" sz="1700" dirty="0">
                <a:solidFill>
                  <a:srgbClr val="6C0000"/>
                </a:solidFill>
                <a:latin typeface="Arial Narrow" pitchFamily="34" charset="0"/>
              </a:rPr>
              <a:t> </a:t>
            </a:r>
            <a:r>
              <a:rPr lang="en-US" sz="1700" dirty="0" err="1">
                <a:solidFill>
                  <a:srgbClr val="6C0000"/>
                </a:solidFill>
                <a:latin typeface="Arial Narrow" pitchFamily="34" charset="0"/>
              </a:rPr>
              <a:t>Balun</a:t>
            </a:r>
            <a:r>
              <a:rPr lang="en-US" sz="1700" dirty="0">
                <a:solidFill>
                  <a:srgbClr val="6C0000"/>
                </a:solidFill>
                <a:latin typeface="Arial Narrow" pitchFamily="34" charset="0"/>
              </a:rPr>
              <a:t> provides differential signal</a:t>
            </a:r>
          </a:p>
          <a:p>
            <a:pPr algn="l">
              <a:buFont typeface="Arial" pitchFamily="34" charset="0"/>
              <a:buChar char="•"/>
            </a:pPr>
            <a:r>
              <a:rPr lang="en-US" sz="1700" dirty="0">
                <a:solidFill>
                  <a:srgbClr val="6C0000"/>
                </a:solidFill>
                <a:latin typeface="Arial Narrow" pitchFamily="34" charset="0"/>
              </a:rPr>
              <a:t> I/Q network splits signal into I &amp; Q </a:t>
            </a:r>
          </a:p>
          <a:p>
            <a:pPr algn="l"/>
            <a:r>
              <a:rPr lang="en-US" sz="1700" dirty="0">
                <a:solidFill>
                  <a:srgbClr val="6C0000"/>
                </a:solidFill>
                <a:latin typeface="Arial Narrow" pitchFamily="34" charset="0"/>
              </a:rPr>
              <a:t>  vector signals </a:t>
            </a:r>
          </a:p>
          <a:p>
            <a:pPr algn="l">
              <a:buFont typeface="Arial" pitchFamily="34" charset="0"/>
              <a:buChar char="•"/>
            </a:pPr>
            <a:r>
              <a:rPr lang="en-US" sz="1700" dirty="0">
                <a:solidFill>
                  <a:srgbClr val="6C0000"/>
                </a:solidFill>
                <a:latin typeface="Arial Narrow" pitchFamily="34" charset="0"/>
              </a:rPr>
              <a:t> VGA controls gain for I &amp; Q path</a:t>
            </a:r>
          </a:p>
          <a:p>
            <a:pPr algn="l">
              <a:buFont typeface="Arial" pitchFamily="34" charset="0"/>
              <a:buChar char="•"/>
            </a:pPr>
            <a:r>
              <a:rPr lang="en-US" sz="1700" dirty="0">
                <a:solidFill>
                  <a:srgbClr val="6C0000"/>
                </a:solidFill>
                <a:latin typeface="Arial Narrow" pitchFamily="34" charset="0"/>
              </a:rPr>
              <a:t> I/Q signals are added in V-domain</a:t>
            </a:r>
          </a:p>
          <a:p>
            <a:pPr algn="l"/>
            <a:r>
              <a:rPr lang="en-US" sz="1700" dirty="0">
                <a:solidFill>
                  <a:srgbClr val="6C0000"/>
                </a:solidFill>
                <a:latin typeface="Arial Narrow" pitchFamily="34" charset="0"/>
              </a:rPr>
              <a:t>  (phase interpolation)</a:t>
            </a:r>
          </a:p>
          <a:p>
            <a:pPr algn="l">
              <a:buFont typeface="Arial" pitchFamily="34" charset="0"/>
              <a:buChar char="•"/>
            </a:pPr>
            <a:r>
              <a:rPr lang="en-US" sz="1700" dirty="0">
                <a:solidFill>
                  <a:srgbClr val="6C0000"/>
                </a:solidFill>
                <a:latin typeface="Arial Narrow" pitchFamily="34" charset="0"/>
              </a:rPr>
              <a:t> DAC provides 4-bit phase control</a:t>
            </a:r>
          </a:p>
          <a:p>
            <a:pPr algn="l">
              <a:buFont typeface="Arial" pitchFamily="34" charset="0"/>
              <a:buChar char="•"/>
            </a:pPr>
            <a:r>
              <a:rPr lang="en-US" sz="1700" dirty="0">
                <a:solidFill>
                  <a:srgbClr val="6C0000"/>
                </a:solidFill>
                <a:latin typeface="Arial Narrow" pitchFamily="34" charset="0"/>
              </a:rPr>
              <a:t> CAL calibrates DAC to get 5-bit </a:t>
            </a:r>
          </a:p>
          <a:p>
            <a:pPr algn="l"/>
            <a:r>
              <a:rPr lang="en-US" sz="1700" dirty="0">
                <a:solidFill>
                  <a:srgbClr val="6C0000"/>
                </a:solidFill>
                <a:latin typeface="Arial Narrow" pitchFamily="34" charset="0"/>
              </a:rPr>
              <a:t>   phase resolution</a:t>
            </a:r>
          </a:p>
        </p:txBody>
      </p:sp>
      <p:sp>
        <p:nvSpPr>
          <p:cNvPr id="27" name="TextBox 26"/>
          <p:cNvSpPr txBox="1"/>
          <p:nvPr/>
        </p:nvSpPr>
        <p:spPr>
          <a:xfrm>
            <a:off x="6077622" y="1201253"/>
            <a:ext cx="2160240" cy="362037"/>
          </a:xfrm>
          <a:prstGeom prst="rect">
            <a:avLst/>
          </a:prstGeom>
          <a:noFill/>
        </p:spPr>
        <p:txBody>
          <a:bodyPr wrap="square" lIns="84216" tIns="42108" rIns="84216" bIns="42108" rtlCol="0">
            <a:spAutoFit/>
          </a:bodyPr>
          <a:lstStyle/>
          <a:p>
            <a:pPr algn="ctr"/>
            <a:r>
              <a:rPr lang="en-US" sz="1800" b="1" u="sng" cap="small" dirty="0" smtClean="0">
                <a:solidFill>
                  <a:srgbClr val="6C0000"/>
                </a:solidFill>
                <a:latin typeface="Arial Narrow" pitchFamily="34" charset="0"/>
              </a:rPr>
              <a:t>Operation</a:t>
            </a:r>
            <a:endParaRPr lang="en-US" sz="1800" b="1" u="sng" cap="small" dirty="0">
              <a:solidFill>
                <a:srgbClr val="6C0000"/>
              </a:solidFill>
              <a:latin typeface="Arial Narrow" pitchFamily="34" charset="0"/>
            </a:endParaRPr>
          </a:p>
        </p:txBody>
      </p:sp>
      <p:sp>
        <p:nvSpPr>
          <p:cNvPr id="2" name="Slide Number Placeholder 1"/>
          <p:cNvSpPr>
            <a:spLocks noGrp="1"/>
          </p:cNvSpPr>
          <p:nvPr>
            <p:ph type="sldNum" sz="quarter" idx="12"/>
          </p:nvPr>
        </p:nvSpPr>
        <p:spPr/>
        <p:txBody>
          <a:bodyPr/>
          <a:lstStyle/>
          <a:p>
            <a:fld id="{F6B0E1E6-BBDF-4CD7-A72C-4AECEAC288E1}" type="slidenum">
              <a:rPr lang="en-US" smtClean="0"/>
              <a:t>21</a:t>
            </a:fld>
            <a:endParaRPr lang="en-US"/>
          </a:p>
        </p:txBody>
      </p:sp>
    </p:spTree>
    <p:extLst>
      <p:ext uri="{BB962C8B-B14F-4D97-AF65-F5344CB8AC3E}">
        <p14:creationId xmlns:p14="http://schemas.microsoft.com/office/powerpoint/2010/main" val="11618339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92" name="Rectangle 8"/>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algn="ctr" defTabSz="913529"/>
            <a:r>
              <a:rPr lang="en-US" sz="2600" b="1" cap="small" dirty="0">
                <a:solidFill>
                  <a:srgbClr val="6C0000"/>
                </a:solidFill>
                <a:latin typeface="+mn-lt"/>
              </a:rPr>
              <a:t>Active phase shifter - schematic</a:t>
            </a:r>
          </a:p>
        </p:txBody>
      </p:sp>
      <p:graphicFrame>
        <p:nvGraphicFramePr>
          <p:cNvPr id="221193" name="Object 9"/>
          <p:cNvGraphicFramePr>
            <a:graphicFrameLocks noChangeAspect="1"/>
          </p:cNvGraphicFramePr>
          <p:nvPr/>
        </p:nvGraphicFramePr>
        <p:xfrm>
          <a:off x="251118" y="1269507"/>
          <a:ext cx="8565285" cy="4146352"/>
        </p:xfrm>
        <a:graphic>
          <a:graphicData uri="http://schemas.openxmlformats.org/presentationml/2006/ole">
            <mc:AlternateContent xmlns:mc="http://schemas.openxmlformats.org/markup-compatibility/2006">
              <mc:Choice xmlns:v="urn:schemas-microsoft-com:vml" Requires="v">
                <p:oleObj spid="_x0000_s11305" name="Visio" r:id="rId4" imgW="6659020" imgH="3104388" progId="Visio.Drawing.11">
                  <p:embed/>
                </p:oleObj>
              </mc:Choice>
              <mc:Fallback>
                <p:oleObj name="Visio" r:id="rId4" imgW="6659020" imgH="3104388"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118" y="1269507"/>
                        <a:ext cx="8565285" cy="4146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TextBox 6"/>
          <p:cNvSpPr txBox="1"/>
          <p:nvPr/>
        </p:nvSpPr>
        <p:spPr>
          <a:xfrm>
            <a:off x="971600" y="5975799"/>
            <a:ext cx="7397185" cy="288516"/>
          </a:xfrm>
          <a:prstGeom prst="rect">
            <a:avLst/>
          </a:prstGeom>
          <a:noFill/>
        </p:spPr>
        <p:txBody>
          <a:bodyPr wrap="square" lIns="84190" tIns="42096" rIns="84190" bIns="42096" rtlCol="0">
            <a:spAutoFit/>
          </a:bodyPr>
          <a:lstStyle/>
          <a:p>
            <a:r>
              <a:rPr lang="en-US" sz="1300" dirty="0">
                <a:latin typeface="Arial Narrow" pitchFamily="34" charset="0"/>
              </a:rPr>
              <a:t>Ref: K.-J. </a:t>
            </a:r>
            <a:r>
              <a:rPr lang="en-US" sz="1300" dirty="0" err="1">
                <a:latin typeface="Arial Narrow" pitchFamily="34" charset="0"/>
              </a:rPr>
              <a:t>Koh</a:t>
            </a:r>
            <a:r>
              <a:rPr lang="en-US" sz="1300" dirty="0">
                <a:latin typeface="Arial Narrow" pitchFamily="34" charset="0"/>
              </a:rPr>
              <a:t> </a:t>
            </a:r>
            <a:r>
              <a:rPr lang="en-US" sz="1300" dirty="0" err="1">
                <a:latin typeface="Arial Narrow" pitchFamily="34" charset="0"/>
              </a:rPr>
              <a:t>etal</a:t>
            </a:r>
            <a:r>
              <a:rPr lang="en-US" sz="1300" dirty="0">
                <a:latin typeface="Arial Narrow" pitchFamily="34" charset="0"/>
              </a:rPr>
              <a:t>, “0.13-</a:t>
            </a:r>
            <a:r>
              <a:rPr lang="en-US" sz="1300" dirty="0">
                <a:latin typeface="Symbol" pitchFamily="18" charset="2"/>
              </a:rPr>
              <a:t>m</a:t>
            </a:r>
            <a:r>
              <a:rPr lang="en-US" sz="1300" dirty="0">
                <a:latin typeface="Arial Narrow" pitchFamily="34" charset="0"/>
              </a:rPr>
              <a:t>m CMOS phase shifters for X-, Ku-, and K-Band Phased Arrays”, IEEE JSSC, Nov. 2007</a:t>
            </a:r>
          </a:p>
        </p:txBody>
      </p:sp>
      <p:sp>
        <p:nvSpPr>
          <p:cNvPr id="2" name="Slide Number Placeholder 1"/>
          <p:cNvSpPr>
            <a:spLocks noGrp="1"/>
          </p:cNvSpPr>
          <p:nvPr>
            <p:ph type="sldNum" sz="quarter" idx="12"/>
          </p:nvPr>
        </p:nvSpPr>
        <p:spPr/>
        <p:txBody>
          <a:bodyPr/>
          <a:lstStyle/>
          <a:p>
            <a:fld id="{F6B0E1E6-BBDF-4CD7-A72C-4AECEAC288E1}" type="slidenum">
              <a:rPr lang="en-US" smtClean="0"/>
              <a:t>22</a:t>
            </a:fld>
            <a:endParaRPr lang="en-US"/>
          </a:p>
        </p:txBody>
      </p:sp>
    </p:spTree>
    <p:extLst>
      <p:ext uri="{BB962C8B-B14F-4D97-AF65-F5344CB8AC3E}">
        <p14:creationId xmlns:p14="http://schemas.microsoft.com/office/powerpoint/2010/main" val="38132337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4"/>
          <p:cNvPicPr>
            <a:picLocks noChangeAspect="1" noChangeArrowheads="1"/>
          </p:cNvPicPr>
          <p:nvPr/>
        </p:nvPicPr>
        <p:blipFill>
          <a:blip r:embed="rId4" cstate="print"/>
          <a:srcRect/>
          <a:stretch>
            <a:fillRect/>
          </a:stretch>
        </p:blipFill>
        <p:spPr bwMode="auto">
          <a:xfrm>
            <a:off x="270204" y="1201254"/>
            <a:ext cx="5554915" cy="3675216"/>
          </a:xfrm>
          <a:prstGeom prst="rect">
            <a:avLst/>
          </a:prstGeom>
          <a:noFill/>
          <a:ln w="9525">
            <a:noFill/>
            <a:miter lim="800000"/>
            <a:headEnd/>
            <a:tailEnd/>
          </a:ln>
        </p:spPr>
      </p:pic>
      <p:sp>
        <p:nvSpPr>
          <p:cNvPr id="18" name="Text Box 19"/>
          <p:cNvSpPr txBox="1">
            <a:spLocks noChangeArrowheads="1"/>
          </p:cNvSpPr>
          <p:nvPr/>
        </p:nvSpPr>
        <p:spPr bwMode="auto">
          <a:xfrm>
            <a:off x="5880972" y="1140050"/>
            <a:ext cx="3142437" cy="605880"/>
          </a:xfrm>
          <a:prstGeom prst="rect">
            <a:avLst/>
          </a:prstGeom>
          <a:noFill/>
          <a:ln w="9525">
            <a:noFill/>
            <a:miter lim="800000"/>
            <a:headEnd/>
            <a:tailEnd/>
          </a:ln>
          <a:effectLst/>
        </p:spPr>
        <p:txBody>
          <a:bodyPr wrap="square" lIns="84162" tIns="42081" rIns="84162" bIns="42081">
            <a:spAutoFit/>
          </a:bodyPr>
          <a:lstStyle/>
          <a:p>
            <a:pPr defTabSz="938376">
              <a:spcBef>
                <a:spcPct val="50000"/>
              </a:spcBef>
              <a:buFont typeface="Symbol" pitchFamily="18" charset="2"/>
              <a:buChar char="·"/>
            </a:pPr>
            <a:r>
              <a:rPr lang="en-US" sz="1300" dirty="0">
                <a:solidFill>
                  <a:srgbClr val="000000"/>
                </a:solidFill>
                <a:latin typeface="Arial Narrow" pitchFamily="34" charset="0"/>
                <a:sym typeface="Symbol" pitchFamily="18" charset="2"/>
              </a:rPr>
              <a:t> </a:t>
            </a:r>
            <a:r>
              <a:rPr lang="en-US" sz="1700" dirty="0">
                <a:solidFill>
                  <a:srgbClr val="000000"/>
                </a:solidFill>
                <a:latin typeface="Arial Narrow" pitchFamily="34" charset="0"/>
                <a:sym typeface="Symbol" pitchFamily="18" charset="2"/>
              </a:rPr>
              <a:t>0.18-</a:t>
            </a:r>
            <a:r>
              <a:rPr lang="en-US" sz="1700" dirty="0">
                <a:solidFill>
                  <a:srgbClr val="000000"/>
                </a:solidFill>
                <a:latin typeface="Symbol" pitchFamily="18" charset="2"/>
                <a:sym typeface="Symbol" pitchFamily="18" charset="2"/>
              </a:rPr>
              <a:t>m</a:t>
            </a:r>
            <a:r>
              <a:rPr lang="en-US" sz="1700" dirty="0">
                <a:solidFill>
                  <a:srgbClr val="000000"/>
                </a:solidFill>
                <a:latin typeface="Arial Narrow" pitchFamily="34" charset="0"/>
                <a:sym typeface="Symbol" pitchFamily="18" charset="2"/>
              </a:rPr>
              <a:t>m </a:t>
            </a:r>
            <a:r>
              <a:rPr lang="en-US" sz="1700" dirty="0" err="1">
                <a:solidFill>
                  <a:srgbClr val="000000"/>
                </a:solidFill>
                <a:latin typeface="Arial Narrow" pitchFamily="34" charset="0"/>
                <a:sym typeface="Symbol" pitchFamily="18" charset="2"/>
              </a:rPr>
              <a:t>SiGe</a:t>
            </a:r>
            <a:r>
              <a:rPr lang="en-US" sz="1700" dirty="0">
                <a:solidFill>
                  <a:srgbClr val="000000"/>
                </a:solidFill>
                <a:latin typeface="Arial Narrow" pitchFamily="34" charset="0"/>
                <a:sym typeface="Symbol" pitchFamily="18" charset="2"/>
              </a:rPr>
              <a:t> </a:t>
            </a:r>
            <a:r>
              <a:rPr lang="en-US" sz="1700" dirty="0" err="1">
                <a:solidFill>
                  <a:srgbClr val="000000"/>
                </a:solidFill>
                <a:latin typeface="Arial Narrow" pitchFamily="34" charset="0"/>
                <a:sym typeface="Symbol" pitchFamily="18" charset="2"/>
              </a:rPr>
              <a:t>BiCMOS</a:t>
            </a:r>
            <a:r>
              <a:rPr lang="en-US" sz="1700" dirty="0">
                <a:solidFill>
                  <a:srgbClr val="000000"/>
                </a:solidFill>
                <a:latin typeface="Arial Narrow" pitchFamily="34" charset="0"/>
                <a:sym typeface="Symbol" pitchFamily="18" charset="2"/>
              </a:rPr>
              <a:t> process                                                       (Phase shifter: 0.18-</a:t>
            </a:r>
            <a:r>
              <a:rPr lang="en-US" sz="1700" dirty="0">
                <a:solidFill>
                  <a:srgbClr val="000000"/>
                </a:solidFill>
                <a:latin typeface="Symbol" pitchFamily="18" charset="2"/>
                <a:sym typeface="Symbol" pitchFamily="18" charset="2"/>
              </a:rPr>
              <a:t>m</a:t>
            </a:r>
            <a:r>
              <a:rPr lang="en-US" sz="1700" dirty="0">
                <a:solidFill>
                  <a:srgbClr val="000000"/>
                </a:solidFill>
                <a:latin typeface="Arial Narrow" pitchFamily="34" charset="0"/>
                <a:sym typeface="Symbol" pitchFamily="18" charset="2"/>
              </a:rPr>
              <a:t>m CMOS)</a:t>
            </a:r>
          </a:p>
        </p:txBody>
      </p:sp>
      <p:sp>
        <p:nvSpPr>
          <p:cNvPr id="19" name="Text Box 20"/>
          <p:cNvSpPr txBox="1">
            <a:spLocks noChangeArrowheads="1"/>
          </p:cNvSpPr>
          <p:nvPr/>
        </p:nvSpPr>
        <p:spPr bwMode="auto">
          <a:xfrm>
            <a:off x="5880972" y="1741313"/>
            <a:ext cx="3142437" cy="605880"/>
          </a:xfrm>
          <a:prstGeom prst="rect">
            <a:avLst/>
          </a:prstGeom>
          <a:noFill/>
          <a:ln w="9525">
            <a:noFill/>
            <a:miter lim="800000"/>
            <a:headEnd/>
            <a:tailEnd/>
          </a:ln>
          <a:effectLst/>
        </p:spPr>
        <p:txBody>
          <a:bodyPr wrap="square" lIns="84162" tIns="42081" rIns="84162" bIns="42081">
            <a:spAutoFit/>
          </a:bodyPr>
          <a:lstStyle/>
          <a:p>
            <a:pPr defTabSz="938376">
              <a:spcBef>
                <a:spcPct val="50000"/>
              </a:spcBef>
              <a:buFont typeface="Symbol" pitchFamily="18" charset="2"/>
              <a:buChar char="·"/>
            </a:pPr>
            <a:r>
              <a:rPr lang="en-US" sz="1300" dirty="0">
                <a:solidFill>
                  <a:schemeClr val="bg1"/>
                </a:solidFill>
                <a:latin typeface="Arial Narrow" pitchFamily="34" charset="0"/>
                <a:sym typeface="Symbol" pitchFamily="18" charset="2"/>
              </a:rPr>
              <a:t> </a:t>
            </a:r>
            <a:r>
              <a:rPr lang="en-US" sz="1700" dirty="0">
                <a:solidFill>
                  <a:schemeClr val="bg1"/>
                </a:solidFill>
                <a:latin typeface="Arial Narrow" pitchFamily="34" charset="0"/>
                <a:sym typeface="Symbol" pitchFamily="18" charset="2"/>
              </a:rPr>
              <a:t>Chip size: 1.2 x 0.7 mm</a:t>
            </a:r>
            <a:r>
              <a:rPr lang="en-US" sz="1700" baseline="30000" dirty="0">
                <a:solidFill>
                  <a:schemeClr val="bg1"/>
                </a:solidFill>
                <a:latin typeface="Arial Narrow" pitchFamily="34" charset="0"/>
                <a:sym typeface="Symbol" pitchFamily="18" charset="2"/>
              </a:rPr>
              <a:t>2</a:t>
            </a:r>
            <a:r>
              <a:rPr lang="en-US" sz="1700" dirty="0">
                <a:solidFill>
                  <a:schemeClr val="bg1"/>
                </a:solidFill>
                <a:latin typeface="Arial Narrow" pitchFamily="34" charset="0"/>
                <a:sym typeface="Symbol" pitchFamily="18" charset="2"/>
              </a:rPr>
              <a:t>                                                       (Phase shifter: 0.4 x 0.3 mm</a:t>
            </a:r>
            <a:r>
              <a:rPr lang="en-US" sz="1700" baseline="30000" dirty="0">
                <a:solidFill>
                  <a:schemeClr val="bg1"/>
                </a:solidFill>
                <a:latin typeface="Arial Narrow" pitchFamily="34" charset="0"/>
                <a:sym typeface="Symbol" pitchFamily="18" charset="2"/>
              </a:rPr>
              <a:t>2</a:t>
            </a:r>
            <a:r>
              <a:rPr lang="en-US" sz="1700" dirty="0">
                <a:solidFill>
                  <a:schemeClr val="bg1"/>
                </a:solidFill>
                <a:latin typeface="Arial Narrow" pitchFamily="34" charset="0"/>
                <a:sym typeface="Symbol" pitchFamily="18" charset="2"/>
              </a:rPr>
              <a:t>)</a:t>
            </a:r>
          </a:p>
        </p:txBody>
      </p:sp>
      <p:sp>
        <p:nvSpPr>
          <p:cNvPr id="20" name="Text Box 21"/>
          <p:cNvSpPr txBox="1">
            <a:spLocks noChangeArrowheads="1"/>
          </p:cNvSpPr>
          <p:nvPr/>
        </p:nvSpPr>
        <p:spPr bwMode="auto">
          <a:xfrm>
            <a:off x="5880972" y="2348881"/>
            <a:ext cx="3142437" cy="346193"/>
          </a:xfrm>
          <a:prstGeom prst="rect">
            <a:avLst/>
          </a:prstGeom>
          <a:noFill/>
          <a:ln w="9525">
            <a:noFill/>
            <a:miter lim="800000"/>
            <a:headEnd/>
            <a:tailEnd/>
          </a:ln>
          <a:effectLst/>
        </p:spPr>
        <p:txBody>
          <a:bodyPr wrap="square" lIns="84162" tIns="42081" rIns="84162" bIns="42081">
            <a:spAutoFit/>
          </a:bodyPr>
          <a:lstStyle/>
          <a:p>
            <a:pPr defTabSz="938376">
              <a:spcBef>
                <a:spcPct val="50000"/>
              </a:spcBef>
              <a:buFont typeface="Symbol" pitchFamily="18" charset="2"/>
              <a:buChar char="·"/>
            </a:pPr>
            <a:r>
              <a:rPr lang="en-US" sz="1300" dirty="0">
                <a:solidFill>
                  <a:schemeClr val="bg1"/>
                </a:solidFill>
                <a:latin typeface="Arial Narrow" pitchFamily="34" charset="0"/>
                <a:sym typeface="Symbol" pitchFamily="18" charset="2"/>
              </a:rPr>
              <a:t> </a:t>
            </a:r>
            <a:r>
              <a:rPr lang="en-US" sz="1700" dirty="0">
                <a:solidFill>
                  <a:schemeClr val="bg1"/>
                </a:solidFill>
                <a:latin typeface="Arial Narrow" pitchFamily="34" charset="0"/>
                <a:sym typeface="Symbol" pitchFamily="18" charset="2"/>
              </a:rPr>
              <a:t>Total current: 18.7 </a:t>
            </a:r>
            <a:r>
              <a:rPr lang="en-US" sz="1700" dirty="0" err="1">
                <a:solidFill>
                  <a:schemeClr val="bg1"/>
                </a:solidFill>
                <a:latin typeface="Arial Narrow" pitchFamily="34" charset="0"/>
                <a:sym typeface="Symbol" pitchFamily="18" charset="2"/>
              </a:rPr>
              <a:t>mA</a:t>
            </a:r>
            <a:r>
              <a:rPr lang="en-US" sz="1700" dirty="0">
                <a:solidFill>
                  <a:schemeClr val="bg1"/>
                </a:solidFill>
                <a:latin typeface="Arial Narrow" pitchFamily="34" charset="0"/>
                <a:sym typeface="Symbol" pitchFamily="18" charset="2"/>
              </a:rPr>
              <a:t> (V</a:t>
            </a:r>
            <a:r>
              <a:rPr lang="en-US" sz="1700" baseline="-25000" dirty="0">
                <a:solidFill>
                  <a:schemeClr val="bg1"/>
                </a:solidFill>
                <a:latin typeface="Arial Narrow" pitchFamily="34" charset="0"/>
                <a:sym typeface="Symbol" pitchFamily="18" charset="2"/>
              </a:rPr>
              <a:t>DD</a:t>
            </a:r>
            <a:r>
              <a:rPr lang="en-US" sz="1700" dirty="0">
                <a:solidFill>
                  <a:schemeClr val="bg1"/>
                </a:solidFill>
                <a:latin typeface="Arial Narrow" pitchFamily="34" charset="0"/>
                <a:sym typeface="Symbol" pitchFamily="18" charset="2"/>
              </a:rPr>
              <a:t>=3.3 V)</a:t>
            </a:r>
          </a:p>
        </p:txBody>
      </p:sp>
      <p:sp>
        <p:nvSpPr>
          <p:cNvPr id="22" name="Rectangle 2"/>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algn="ctr" defTabSz="913529"/>
            <a:r>
              <a:rPr lang="en-US" sz="2600" b="1" cap="small" dirty="0">
                <a:solidFill>
                  <a:srgbClr val="6C0000"/>
                </a:solidFill>
                <a:latin typeface="Arial Narrow" pitchFamily="34" charset="0"/>
              </a:rPr>
              <a:t>Active phase shifter – chip photo</a:t>
            </a:r>
          </a:p>
        </p:txBody>
      </p:sp>
      <p:sp>
        <p:nvSpPr>
          <p:cNvPr id="10" name="TextBox 9"/>
          <p:cNvSpPr txBox="1"/>
          <p:nvPr/>
        </p:nvSpPr>
        <p:spPr>
          <a:xfrm>
            <a:off x="382444" y="5116689"/>
            <a:ext cx="5367869" cy="1069899"/>
          </a:xfrm>
          <a:prstGeom prst="rect">
            <a:avLst/>
          </a:prstGeom>
          <a:noFill/>
          <a:ln w="19050">
            <a:solidFill>
              <a:srgbClr val="FF00FF"/>
            </a:solidFill>
          </a:ln>
        </p:spPr>
        <p:txBody>
          <a:bodyPr wrap="square" lIns="84190" tIns="42096" rIns="84190" bIns="42096" rtlCol="0">
            <a:spAutoFit/>
          </a:bodyPr>
          <a:lstStyle/>
          <a:p>
            <a:pPr algn="l">
              <a:buFont typeface="Arial" pitchFamily="34" charset="0"/>
              <a:buChar char="•"/>
            </a:pPr>
            <a:r>
              <a:rPr lang="en-US" dirty="0">
                <a:solidFill>
                  <a:srgbClr val="FF00FF"/>
                </a:solidFill>
                <a:latin typeface="+mn-lt"/>
              </a:rPr>
              <a:t> Supported by “DARPA SMART project” (2006-2008)</a:t>
            </a:r>
          </a:p>
          <a:p>
            <a:pPr algn="l">
              <a:buFont typeface="Arial" pitchFamily="34" charset="0"/>
              <a:buChar char="•"/>
            </a:pPr>
            <a:r>
              <a:rPr lang="en-US" dirty="0">
                <a:solidFill>
                  <a:srgbClr val="FF00FF"/>
                </a:solidFill>
                <a:latin typeface="+mn-lt"/>
              </a:rPr>
              <a:t> Presented at the DARPA meeting &amp; MTT-s  2010 </a:t>
            </a:r>
          </a:p>
          <a:p>
            <a:pPr algn="l">
              <a:buFont typeface="Arial" pitchFamily="34" charset="0"/>
              <a:buChar char="•"/>
            </a:pPr>
            <a:r>
              <a:rPr lang="en-US" dirty="0">
                <a:solidFill>
                  <a:srgbClr val="FF00FF"/>
                </a:solidFill>
                <a:latin typeface="+mn-lt"/>
              </a:rPr>
              <a:t> Lockheed Martin bought the designs (schematic &amp; layout), 2009  </a:t>
            </a:r>
          </a:p>
        </p:txBody>
      </p:sp>
      <p:graphicFrame>
        <p:nvGraphicFramePr>
          <p:cNvPr id="787461" name="Object 5"/>
          <p:cNvGraphicFramePr>
            <a:graphicFrameLocks noChangeAspect="1"/>
          </p:cNvGraphicFramePr>
          <p:nvPr/>
        </p:nvGraphicFramePr>
        <p:xfrm>
          <a:off x="5815777" y="2624516"/>
          <a:ext cx="3241386" cy="2760762"/>
        </p:xfrm>
        <a:graphic>
          <a:graphicData uri="http://schemas.openxmlformats.org/presentationml/2006/ole">
            <mc:AlternateContent xmlns:mc="http://schemas.openxmlformats.org/markup-compatibility/2006">
              <mc:Choice xmlns:v="urn:schemas-microsoft-com:vml" Requires="v">
                <p:oleObj spid="_x0000_s13354" name="Visio" r:id="rId5" imgW="3565851" imgH="2944368" progId="Visio.Drawing.11">
                  <p:embed/>
                </p:oleObj>
              </mc:Choice>
              <mc:Fallback>
                <p:oleObj name="Visio" r:id="rId5" imgW="3565851" imgH="2944368"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15777" y="2624516"/>
                        <a:ext cx="3241386" cy="2760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 name="Rectangle 13"/>
          <p:cNvSpPr/>
          <p:nvPr/>
        </p:nvSpPr>
        <p:spPr>
          <a:xfrm rot="20480257">
            <a:off x="6018121" y="4088246"/>
            <a:ext cx="1362659" cy="285069"/>
          </a:xfrm>
          <a:prstGeom prst="rect">
            <a:avLst/>
          </a:prstGeom>
        </p:spPr>
        <p:txBody>
          <a:bodyPr wrap="none" lIns="84190" tIns="42096" rIns="84190" bIns="42096">
            <a:spAutoFit/>
          </a:bodyPr>
          <a:lstStyle/>
          <a:p>
            <a:r>
              <a:rPr lang="en-US" sz="1300" dirty="0">
                <a:solidFill>
                  <a:srgbClr val="FF0000"/>
                </a:solidFill>
                <a:latin typeface="Arial Narrow" pitchFamily="34" charset="0"/>
                <a:sym typeface="Symbol" pitchFamily="18" charset="2"/>
              </a:rPr>
              <a:t>Phase shifter: 3 </a:t>
            </a:r>
            <a:r>
              <a:rPr lang="en-US" sz="1300" dirty="0" err="1">
                <a:solidFill>
                  <a:srgbClr val="FF0000"/>
                </a:solidFill>
                <a:latin typeface="Arial Narrow" pitchFamily="34" charset="0"/>
                <a:sym typeface="Symbol" pitchFamily="18" charset="2"/>
              </a:rPr>
              <a:t>mA</a:t>
            </a:r>
            <a:endParaRPr lang="en-US" sz="1300" dirty="0">
              <a:solidFill>
                <a:srgbClr val="FF0000"/>
              </a:solidFill>
            </a:endParaRPr>
          </a:p>
        </p:txBody>
      </p:sp>
      <p:sp>
        <p:nvSpPr>
          <p:cNvPr id="15" name="Rectangle 14"/>
          <p:cNvSpPr/>
          <p:nvPr/>
        </p:nvSpPr>
        <p:spPr>
          <a:xfrm>
            <a:off x="7474938" y="3907158"/>
            <a:ext cx="1314568" cy="285069"/>
          </a:xfrm>
          <a:prstGeom prst="rect">
            <a:avLst/>
          </a:prstGeom>
        </p:spPr>
        <p:txBody>
          <a:bodyPr wrap="none" lIns="84190" tIns="42096" rIns="84190" bIns="42096">
            <a:spAutoFit/>
          </a:bodyPr>
          <a:lstStyle/>
          <a:p>
            <a:r>
              <a:rPr lang="en-US" sz="1300" dirty="0">
                <a:latin typeface="Arial Narrow" pitchFamily="34" charset="0"/>
                <a:sym typeface="Symbol" pitchFamily="18" charset="2"/>
              </a:rPr>
              <a:t>Input </a:t>
            </a:r>
            <a:r>
              <a:rPr lang="en-US" sz="1300" dirty="0" err="1">
                <a:latin typeface="Arial Narrow" pitchFamily="34" charset="0"/>
                <a:sym typeface="Symbol" pitchFamily="18" charset="2"/>
              </a:rPr>
              <a:t>balun</a:t>
            </a:r>
            <a:r>
              <a:rPr lang="en-US" sz="1300" dirty="0">
                <a:latin typeface="Arial Narrow" pitchFamily="34" charset="0"/>
                <a:sym typeface="Symbol" pitchFamily="18" charset="2"/>
              </a:rPr>
              <a:t>: 13 </a:t>
            </a:r>
            <a:r>
              <a:rPr lang="en-US" sz="1300" dirty="0" err="1">
                <a:latin typeface="Arial Narrow" pitchFamily="34" charset="0"/>
                <a:sym typeface="Symbol" pitchFamily="18" charset="2"/>
              </a:rPr>
              <a:t>mA</a:t>
            </a:r>
            <a:endParaRPr lang="en-US" sz="1300" dirty="0"/>
          </a:p>
        </p:txBody>
      </p:sp>
      <p:sp>
        <p:nvSpPr>
          <p:cNvPr id="16" name="Rectangle 15"/>
          <p:cNvSpPr/>
          <p:nvPr/>
        </p:nvSpPr>
        <p:spPr>
          <a:xfrm rot="2249317">
            <a:off x="6098354" y="3163261"/>
            <a:ext cx="1458839" cy="285069"/>
          </a:xfrm>
          <a:prstGeom prst="rect">
            <a:avLst/>
          </a:prstGeom>
        </p:spPr>
        <p:txBody>
          <a:bodyPr wrap="none" lIns="84190" tIns="42096" rIns="84190" bIns="42096">
            <a:spAutoFit/>
          </a:bodyPr>
          <a:lstStyle/>
          <a:p>
            <a:r>
              <a:rPr lang="en-US" sz="1300" dirty="0">
                <a:latin typeface="Arial Narrow" pitchFamily="34" charset="0"/>
                <a:sym typeface="Symbol" pitchFamily="18" charset="2"/>
              </a:rPr>
              <a:t>Output </a:t>
            </a:r>
            <a:r>
              <a:rPr lang="en-US" sz="1300" dirty="0" err="1">
                <a:latin typeface="Arial Narrow" pitchFamily="34" charset="0"/>
                <a:sym typeface="Symbol" pitchFamily="18" charset="2"/>
              </a:rPr>
              <a:t>balun</a:t>
            </a:r>
            <a:r>
              <a:rPr lang="en-US" sz="1300" dirty="0">
                <a:latin typeface="Arial Narrow" pitchFamily="34" charset="0"/>
                <a:sym typeface="Symbol" pitchFamily="18" charset="2"/>
              </a:rPr>
              <a:t>: 2.5 </a:t>
            </a:r>
            <a:r>
              <a:rPr lang="en-US" sz="1300" dirty="0" err="1">
                <a:latin typeface="Arial Narrow" pitchFamily="34" charset="0"/>
                <a:sym typeface="Symbol" pitchFamily="18" charset="2"/>
              </a:rPr>
              <a:t>mA</a:t>
            </a:r>
            <a:endParaRPr lang="en-US" sz="1300" dirty="0"/>
          </a:p>
        </p:txBody>
      </p:sp>
      <p:sp>
        <p:nvSpPr>
          <p:cNvPr id="17" name="Rectangle 16"/>
          <p:cNvSpPr/>
          <p:nvPr/>
        </p:nvSpPr>
        <p:spPr>
          <a:xfrm>
            <a:off x="7321423" y="2894544"/>
            <a:ext cx="973700" cy="288516"/>
          </a:xfrm>
          <a:prstGeom prst="rect">
            <a:avLst/>
          </a:prstGeom>
        </p:spPr>
        <p:txBody>
          <a:bodyPr wrap="none" lIns="84190" tIns="42096" rIns="84190" bIns="42096">
            <a:spAutoFit/>
          </a:bodyPr>
          <a:lstStyle/>
          <a:p>
            <a:r>
              <a:rPr lang="en-US" sz="1300" dirty="0">
                <a:latin typeface="Arial Narrow" pitchFamily="34" charset="0"/>
                <a:sym typeface="Symbol" pitchFamily="18" charset="2"/>
              </a:rPr>
              <a:t>Bias: 0.2 </a:t>
            </a:r>
            <a:r>
              <a:rPr lang="en-US" sz="1300" dirty="0" err="1">
                <a:latin typeface="Arial Narrow" pitchFamily="34" charset="0"/>
                <a:sym typeface="Symbol" pitchFamily="18" charset="2"/>
              </a:rPr>
              <a:t>mA</a:t>
            </a:r>
            <a:endParaRPr lang="en-US" sz="1300" dirty="0"/>
          </a:p>
        </p:txBody>
      </p:sp>
      <p:sp>
        <p:nvSpPr>
          <p:cNvPr id="23" name="Rectangle 22"/>
          <p:cNvSpPr/>
          <p:nvPr/>
        </p:nvSpPr>
        <p:spPr bwMode="auto">
          <a:xfrm>
            <a:off x="1224107" y="2339252"/>
            <a:ext cx="1309236" cy="1417658"/>
          </a:xfrm>
          <a:prstGeom prst="rect">
            <a:avLst/>
          </a:prstGeom>
          <a:noFill/>
          <a:ln w="12700" cap="flat" cmpd="sng" algn="ctr">
            <a:solidFill>
              <a:srgbClr val="FFFFCC"/>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24" name="Rectangle 23"/>
          <p:cNvSpPr/>
          <p:nvPr/>
        </p:nvSpPr>
        <p:spPr bwMode="auto">
          <a:xfrm>
            <a:off x="2608145" y="2329534"/>
            <a:ext cx="1832931" cy="1417658"/>
          </a:xfrm>
          <a:prstGeom prst="rect">
            <a:avLst/>
          </a:prstGeom>
          <a:noFill/>
          <a:ln w="19050"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25" name="Rectangle 24"/>
          <p:cNvSpPr/>
          <p:nvPr/>
        </p:nvSpPr>
        <p:spPr bwMode="auto">
          <a:xfrm>
            <a:off x="3216064" y="2329620"/>
            <a:ext cx="504933" cy="1417658"/>
          </a:xfrm>
          <a:prstGeom prst="rect">
            <a:avLst/>
          </a:prstGeom>
          <a:noFill/>
          <a:ln w="12700"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27" name="Rectangle 26"/>
          <p:cNvSpPr/>
          <p:nvPr/>
        </p:nvSpPr>
        <p:spPr bwMode="auto">
          <a:xfrm>
            <a:off x="4572003" y="2329620"/>
            <a:ext cx="439553" cy="1417658"/>
          </a:xfrm>
          <a:prstGeom prst="rect">
            <a:avLst/>
          </a:prstGeom>
          <a:noFill/>
          <a:ln w="12700" cap="flat" cmpd="sng" algn="ctr">
            <a:solidFill>
              <a:srgbClr val="FFFFCC"/>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28" name="Text Box 15"/>
          <p:cNvSpPr txBox="1">
            <a:spLocks noChangeArrowheads="1"/>
          </p:cNvSpPr>
          <p:nvPr/>
        </p:nvSpPr>
        <p:spPr bwMode="auto">
          <a:xfrm rot="16200000">
            <a:off x="733141" y="2884419"/>
            <a:ext cx="1273388" cy="318066"/>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chemeClr val="bg1"/>
                </a:solidFill>
                <a:latin typeface="Arial Narrow" pitchFamily="34" charset="0"/>
              </a:rPr>
              <a:t>Active </a:t>
            </a:r>
            <a:r>
              <a:rPr lang="en-US" sz="1500" cap="small" dirty="0" err="1">
                <a:solidFill>
                  <a:schemeClr val="bg1"/>
                </a:solidFill>
                <a:latin typeface="Arial Narrow" pitchFamily="34" charset="0"/>
              </a:rPr>
              <a:t>Balun</a:t>
            </a:r>
            <a:endParaRPr lang="en-US" sz="1500" cap="small" dirty="0">
              <a:solidFill>
                <a:schemeClr val="bg1"/>
              </a:solidFill>
              <a:latin typeface="Symbol" pitchFamily="18" charset="2"/>
            </a:endParaRPr>
          </a:p>
        </p:txBody>
      </p:sp>
      <p:sp>
        <p:nvSpPr>
          <p:cNvPr id="29" name="Oval 28"/>
          <p:cNvSpPr/>
          <p:nvPr/>
        </p:nvSpPr>
        <p:spPr bwMode="auto">
          <a:xfrm>
            <a:off x="606849" y="2995062"/>
            <a:ext cx="130924" cy="135015"/>
          </a:xfrm>
          <a:prstGeom prst="ellipse">
            <a:avLst/>
          </a:prstGeom>
          <a:solidFill>
            <a:srgbClr val="FFFFCC"/>
          </a:solidFill>
          <a:ln w="9525" cap="flat" cmpd="sng" algn="ctr">
            <a:solidFill>
              <a:srgbClr val="FFFFCC"/>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30" name="Oval 29"/>
          <p:cNvSpPr/>
          <p:nvPr/>
        </p:nvSpPr>
        <p:spPr bwMode="auto">
          <a:xfrm>
            <a:off x="5366963" y="2975799"/>
            <a:ext cx="130924" cy="135015"/>
          </a:xfrm>
          <a:prstGeom prst="ellipse">
            <a:avLst/>
          </a:prstGeom>
          <a:solidFill>
            <a:srgbClr val="FFFFCC"/>
          </a:solidFill>
          <a:ln w="9525" cap="flat" cmpd="sng" algn="ctr">
            <a:solidFill>
              <a:srgbClr val="FFFFCC"/>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31" name="Text Box 15"/>
          <p:cNvSpPr txBox="1">
            <a:spLocks noChangeArrowheads="1"/>
          </p:cNvSpPr>
          <p:nvPr/>
        </p:nvSpPr>
        <p:spPr bwMode="auto">
          <a:xfrm rot="16200000">
            <a:off x="2209241" y="2884420"/>
            <a:ext cx="1273388" cy="318066"/>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rgbClr val="00FFFF"/>
                </a:solidFill>
                <a:latin typeface="Arial Narrow" pitchFamily="34" charset="0"/>
              </a:rPr>
              <a:t>QAF</a:t>
            </a:r>
            <a:endParaRPr lang="en-US" sz="1500" cap="small" dirty="0">
              <a:solidFill>
                <a:srgbClr val="00FFFF"/>
              </a:solidFill>
              <a:latin typeface="Symbol" pitchFamily="18" charset="2"/>
            </a:endParaRPr>
          </a:p>
        </p:txBody>
      </p:sp>
      <p:sp>
        <p:nvSpPr>
          <p:cNvPr id="33" name="Text Box 15"/>
          <p:cNvSpPr txBox="1">
            <a:spLocks noChangeArrowheads="1"/>
          </p:cNvSpPr>
          <p:nvPr/>
        </p:nvSpPr>
        <p:spPr bwMode="auto">
          <a:xfrm rot="16200000">
            <a:off x="2660800" y="2898676"/>
            <a:ext cx="1417658" cy="318066"/>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rgbClr val="00FFFF"/>
                </a:solidFill>
                <a:latin typeface="Arial Narrow" pitchFamily="34" charset="0"/>
              </a:rPr>
              <a:t>Adder (I/Q VGA)</a:t>
            </a:r>
            <a:endParaRPr lang="en-US" sz="1500" cap="small" dirty="0">
              <a:solidFill>
                <a:srgbClr val="00FFFF"/>
              </a:solidFill>
              <a:latin typeface="Symbol" pitchFamily="18" charset="2"/>
            </a:endParaRPr>
          </a:p>
        </p:txBody>
      </p:sp>
      <p:sp>
        <p:nvSpPr>
          <p:cNvPr id="34" name="Text Box 15"/>
          <p:cNvSpPr txBox="1">
            <a:spLocks noChangeArrowheads="1"/>
          </p:cNvSpPr>
          <p:nvPr/>
        </p:nvSpPr>
        <p:spPr bwMode="auto">
          <a:xfrm rot="16200000">
            <a:off x="3298076" y="2898678"/>
            <a:ext cx="1417658" cy="318066"/>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rgbClr val="00FFFF"/>
                </a:solidFill>
                <a:latin typeface="Arial Narrow" pitchFamily="34" charset="0"/>
              </a:rPr>
              <a:t>DAC / Logics</a:t>
            </a:r>
            <a:endParaRPr lang="en-US" sz="1500" cap="small" dirty="0">
              <a:solidFill>
                <a:srgbClr val="00FFFF"/>
              </a:solidFill>
              <a:latin typeface="Symbol" pitchFamily="18" charset="2"/>
            </a:endParaRPr>
          </a:p>
        </p:txBody>
      </p:sp>
      <p:sp>
        <p:nvSpPr>
          <p:cNvPr id="35" name="Text Box 15"/>
          <p:cNvSpPr txBox="1">
            <a:spLocks noChangeArrowheads="1"/>
          </p:cNvSpPr>
          <p:nvPr/>
        </p:nvSpPr>
        <p:spPr bwMode="auto">
          <a:xfrm rot="16200000">
            <a:off x="4083618" y="2898677"/>
            <a:ext cx="1417658" cy="318066"/>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chemeClr val="bg1"/>
                </a:solidFill>
                <a:latin typeface="Arial Narrow" pitchFamily="34" charset="0"/>
              </a:rPr>
              <a:t>Active </a:t>
            </a:r>
            <a:r>
              <a:rPr lang="en-US" sz="1500" cap="small" dirty="0" err="1">
                <a:solidFill>
                  <a:schemeClr val="bg1"/>
                </a:solidFill>
                <a:latin typeface="Arial Narrow" pitchFamily="34" charset="0"/>
              </a:rPr>
              <a:t>Balun</a:t>
            </a:r>
            <a:endParaRPr lang="en-US" sz="1500" cap="small" dirty="0">
              <a:solidFill>
                <a:schemeClr val="bg1"/>
              </a:solidFill>
              <a:latin typeface="Symbol" pitchFamily="18" charset="2"/>
            </a:endParaRPr>
          </a:p>
        </p:txBody>
      </p:sp>
      <p:sp>
        <p:nvSpPr>
          <p:cNvPr id="36" name="Text Box 15"/>
          <p:cNvSpPr txBox="1">
            <a:spLocks noChangeArrowheads="1"/>
          </p:cNvSpPr>
          <p:nvPr/>
        </p:nvSpPr>
        <p:spPr bwMode="auto">
          <a:xfrm>
            <a:off x="2542684" y="2038859"/>
            <a:ext cx="1898393" cy="319628"/>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rgbClr val="00FFFF"/>
                </a:solidFill>
                <a:latin typeface="Arial Narrow" pitchFamily="34" charset="0"/>
              </a:rPr>
              <a:t>Active Phase Shifter</a:t>
            </a:r>
            <a:endParaRPr lang="en-US" sz="1500" cap="small" dirty="0">
              <a:solidFill>
                <a:srgbClr val="00FFFF"/>
              </a:solidFill>
              <a:latin typeface="Symbol" pitchFamily="18" charset="2"/>
            </a:endParaRPr>
          </a:p>
        </p:txBody>
      </p:sp>
      <p:sp>
        <p:nvSpPr>
          <p:cNvPr id="37" name="Text Box 15"/>
          <p:cNvSpPr txBox="1">
            <a:spLocks noChangeArrowheads="1"/>
          </p:cNvSpPr>
          <p:nvPr/>
        </p:nvSpPr>
        <p:spPr bwMode="auto">
          <a:xfrm>
            <a:off x="2804534" y="3986943"/>
            <a:ext cx="1898393" cy="319628"/>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chemeClr val="bg1"/>
                </a:solidFill>
                <a:latin typeface="Arial Narrow" pitchFamily="34" charset="0"/>
              </a:rPr>
              <a:t>4-bit phase control</a:t>
            </a:r>
            <a:endParaRPr lang="en-US" sz="1500" cap="small" dirty="0">
              <a:solidFill>
                <a:schemeClr val="bg1"/>
              </a:solidFill>
              <a:latin typeface="Symbol" pitchFamily="18" charset="2"/>
            </a:endParaRPr>
          </a:p>
        </p:txBody>
      </p:sp>
      <p:sp>
        <p:nvSpPr>
          <p:cNvPr id="38" name="Oval 37"/>
          <p:cNvSpPr/>
          <p:nvPr/>
        </p:nvSpPr>
        <p:spPr bwMode="auto">
          <a:xfrm>
            <a:off x="3066378" y="4306600"/>
            <a:ext cx="130924" cy="135015"/>
          </a:xfrm>
          <a:prstGeom prst="ellipse">
            <a:avLst/>
          </a:prstGeom>
          <a:solidFill>
            <a:srgbClr val="FFFFCC"/>
          </a:solidFill>
          <a:ln w="9525" cap="flat" cmpd="sng" algn="ctr">
            <a:solidFill>
              <a:srgbClr val="FFFFCC"/>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solidFill>
                <a:schemeClr val="bg1"/>
              </a:solidFill>
            </a:endParaRPr>
          </a:p>
        </p:txBody>
      </p:sp>
      <p:sp>
        <p:nvSpPr>
          <p:cNvPr id="39" name="Oval 38"/>
          <p:cNvSpPr/>
          <p:nvPr/>
        </p:nvSpPr>
        <p:spPr bwMode="auto">
          <a:xfrm>
            <a:off x="3496509" y="4306600"/>
            <a:ext cx="130924" cy="135015"/>
          </a:xfrm>
          <a:prstGeom prst="ellipse">
            <a:avLst/>
          </a:prstGeom>
          <a:solidFill>
            <a:srgbClr val="FFFFCC"/>
          </a:solidFill>
          <a:ln w="9525" cap="flat" cmpd="sng" algn="ctr">
            <a:solidFill>
              <a:srgbClr val="FFFFCC"/>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solidFill>
                <a:schemeClr val="bg1"/>
              </a:solidFill>
            </a:endParaRPr>
          </a:p>
        </p:txBody>
      </p:sp>
      <p:sp>
        <p:nvSpPr>
          <p:cNvPr id="40" name="Oval 39"/>
          <p:cNvSpPr/>
          <p:nvPr/>
        </p:nvSpPr>
        <p:spPr bwMode="auto">
          <a:xfrm>
            <a:off x="3954823" y="4306600"/>
            <a:ext cx="130924" cy="135015"/>
          </a:xfrm>
          <a:prstGeom prst="ellipse">
            <a:avLst/>
          </a:prstGeom>
          <a:solidFill>
            <a:srgbClr val="FFFFCC"/>
          </a:solidFill>
          <a:ln w="9525" cap="flat" cmpd="sng" algn="ctr">
            <a:solidFill>
              <a:srgbClr val="FFFFCC"/>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solidFill>
                <a:schemeClr val="bg1"/>
              </a:solidFill>
            </a:endParaRPr>
          </a:p>
        </p:txBody>
      </p:sp>
      <p:sp>
        <p:nvSpPr>
          <p:cNvPr id="41" name="Oval 40"/>
          <p:cNvSpPr/>
          <p:nvPr/>
        </p:nvSpPr>
        <p:spPr bwMode="auto">
          <a:xfrm>
            <a:off x="4384954" y="4306600"/>
            <a:ext cx="130924" cy="135015"/>
          </a:xfrm>
          <a:prstGeom prst="ellipse">
            <a:avLst/>
          </a:prstGeom>
          <a:solidFill>
            <a:srgbClr val="FFFFCC"/>
          </a:solidFill>
          <a:ln w="9525" cap="flat" cmpd="sng" algn="ctr">
            <a:solidFill>
              <a:srgbClr val="FFFFCC"/>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solidFill>
                <a:schemeClr val="bg1"/>
              </a:solidFill>
            </a:endParaRPr>
          </a:p>
        </p:txBody>
      </p:sp>
      <p:sp>
        <p:nvSpPr>
          <p:cNvPr id="42" name="Oval 41"/>
          <p:cNvSpPr/>
          <p:nvPr/>
        </p:nvSpPr>
        <p:spPr bwMode="auto">
          <a:xfrm>
            <a:off x="3047698" y="1567773"/>
            <a:ext cx="130924" cy="135015"/>
          </a:xfrm>
          <a:prstGeom prst="ellipse">
            <a:avLst/>
          </a:prstGeom>
          <a:solidFill>
            <a:srgbClr val="FFFFCC"/>
          </a:solidFill>
          <a:ln w="9525" cap="flat" cmpd="sng" algn="ctr">
            <a:solidFill>
              <a:srgbClr val="FFFFCC"/>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43" name="Oval 42"/>
          <p:cNvSpPr/>
          <p:nvPr/>
        </p:nvSpPr>
        <p:spPr bwMode="auto">
          <a:xfrm>
            <a:off x="3477829" y="1567773"/>
            <a:ext cx="130924" cy="135015"/>
          </a:xfrm>
          <a:prstGeom prst="ellipse">
            <a:avLst/>
          </a:prstGeom>
          <a:solidFill>
            <a:srgbClr val="FFFFCC"/>
          </a:solidFill>
          <a:ln w="9525" cap="flat" cmpd="sng" algn="ctr">
            <a:solidFill>
              <a:srgbClr val="FFFFCC"/>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44" name="Oval 43"/>
          <p:cNvSpPr/>
          <p:nvPr/>
        </p:nvSpPr>
        <p:spPr bwMode="auto">
          <a:xfrm>
            <a:off x="3936143" y="1567773"/>
            <a:ext cx="130924" cy="135015"/>
          </a:xfrm>
          <a:prstGeom prst="ellipse">
            <a:avLst/>
          </a:prstGeom>
          <a:solidFill>
            <a:srgbClr val="FFFFCC"/>
          </a:solidFill>
          <a:ln w="9525" cap="flat" cmpd="sng" algn="ctr">
            <a:solidFill>
              <a:srgbClr val="FFFFCC"/>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45" name="Oval 44"/>
          <p:cNvSpPr/>
          <p:nvPr/>
        </p:nvSpPr>
        <p:spPr bwMode="auto">
          <a:xfrm>
            <a:off x="4366274" y="1567773"/>
            <a:ext cx="130924" cy="135015"/>
          </a:xfrm>
          <a:prstGeom prst="ellipse">
            <a:avLst/>
          </a:prstGeom>
          <a:solidFill>
            <a:srgbClr val="FFFFCC"/>
          </a:solidFill>
          <a:ln w="9525" cap="flat" cmpd="sng" algn="ctr">
            <a:solidFill>
              <a:srgbClr val="FFFFCC"/>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46" name="Text Box 15"/>
          <p:cNvSpPr txBox="1">
            <a:spLocks noChangeArrowheads="1"/>
          </p:cNvSpPr>
          <p:nvPr/>
        </p:nvSpPr>
        <p:spPr bwMode="auto">
          <a:xfrm>
            <a:off x="2869994" y="1644827"/>
            <a:ext cx="1898393" cy="319628"/>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chemeClr val="bg1"/>
                </a:solidFill>
                <a:latin typeface="Arial Narrow" pitchFamily="34" charset="0"/>
              </a:rPr>
              <a:t>Calibration (for 5-bit)</a:t>
            </a:r>
            <a:endParaRPr lang="en-US" sz="1500" cap="small" dirty="0">
              <a:solidFill>
                <a:schemeClr val="bg1"/>
              </a:solidFill>
              <a:latin typeface="Symbol" pitchFamily="18" charset="2"/>
            </a:endParaRPr>
          </a:p>
        </p:txBody>
      </p:sp>
      <p:sp>
        <p:nvSpPr>
          <p:cNvPr id="48" name="Text Box 15"/>
          <p:cNvSpPr txBox="1">
            <a:spLocks noChangeArrowheads="1"/>
          </p:cNvSpPr>
          <p:nvPr/>
        </p:nvSpPr>
        <p:spPr bwMode="auto">
          <a:xfrm>
            <a:off x="382444" y="2636793"/>
            <a:ext cx="720080" cy="319628"/>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chemeClr val="bg1"/>
                </a:solidFill>
                <a:latin typeface="Arial Narrow" pitchFamily="34" charset="0"/>
              </a:rPr>
              <a:t>Input</a:t>
            </a:r>
            <a:endParaRPr lang="en-US" sz="1500" cap="small" dirty="0">
              <a:solidFill>
                <a:schemeClr val="bg1"/>
              </a:solidFill>
              <a:latin typeface="Symbol" pitchFamily="18" charset="2"/>
            </a:endParaRPr>
          </a:p>
        </p:txBody>
      </p:sp>
      <p:sp>
        <p:nvSpPr>
          <p:cNvPr id="49" name="Text Box 15"/>
          <p:cNvSpPr txBox="1">
            <a:spLocks noChangeArrowheads="1"/>
          </p:cNvSpPr>
          <p:nvPr/>
        </p:nvSpPr>
        <p:spPr bwMode="auto">
          <a:xfrm>
            <a:off x="5030233" y="2618912"/>
            <a:ext cx="720080" cy="319628"/>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chemeClr val="bg1"/>
                </a:solidFill>
                <a:latin typeface="Arial Narrow" pitchFamily="34" charset="0"/>
              </a:rPr>
              <a:t>Output</a:t>
            </a:r>
            <a:endParaRPr lang="en-US" sz="1500" cap="small" dirty="0">
              <a:solidFill>
                <a:schemeClr val="bg1"/>
              </a:solidFill>
              <a:latin typeface="Symbol" pitchFamily="18" charset="2"/>
            </a:endParaRPr>
          </a:p>
        </p:txBody>
      </p:sp>
      <p:sp>
        <p:nvSpPr>
          <p:cNvPr id="53" name="TextBox 52"/>
          <p:cNvSpPr txBox="1"/>
          <p:nvPr/>
        </p:nvSpPr>
        <p:spPr>
          <a:xfrm>
            <a:off x="5881236" y="5049181"/>
            <a:ext cx="3011244" cy="605935"/>
          </a:xfrm>
          <a:prstGeom prst="rect">
            <a:avLst/>
          </a:prstGeom>
          <a:noFill/>
        </p:spPr>
        <p:txBody>
          <a:bodyPr wrap="square" lIns="84216" tIns="42108" rIns="84216" bIns="42108" rtlCol="0">
            <a:spAutoFit/>
          </a:bodyPr>
          <a:lstStyle/>
          <a:p>
            <a:pPr algn="l">
              <a:buFont typeface="Arial" pitchFamily="34" charset="0"/>
              <a:buChar char="•"/>
            </a:pPr>
            <a:r>
              <a:rPr lang="en-US" sz="1700" dirty="0">
                <a:solidFill>
                  <a:schemeClr val="bg1"/>
                </a:solidFill>
              </a:rPr>
              <a:t> </a:t>
            </a:r>
            <a:r>
              <a:rPr lang="en-US" sz="1700" dirty="0">
                <a:solidFill>
                  <a:schemeClr val="bg1"/>
                </a:solidFill>
                <a:latin typeface="Arial Narrow" pitchFamily="34" charset="0"/>
                <a:sym typeface="Symbol" pitchFamily="18" charset="2"/>
              </a:rPr>
              <a:t>All pads are ESD protected </a:t>
            </a:r>
          </a:p>
          <a:p>
            <a:pPr algn="l"/>
            <a:r>
              <a:rPr lang="en-US" sz="1700" dirty="0">
                <a:solidFill>
                  <a:schemeClr val="bg1"/>
                </a:solidFill>
                <a:latin typeface="Arial Narrow" pitchFamily="34" charset="0"/>
                <a:sym typeface="Symbol" pitchFamily="18" charset="2"/>
              </a:rPr>
              <a:t>  (HBM rating: 3kV, 2A)</a:t>
            </a:r>
            <a:endParaRPr lang="en-US" sz="1700" dirty="0">
              <a:solidFill>
                <a:schemeClr val="bg1"/>
              </a:solidFill>
            </a:endParaRPr>
          </a:p>
        </p:txBody>
      </p:sp>
      <p:sp>
        <p:nvSpPr>
          <p:cNvPr id="2" name="Slide Number Placeholder 1"/>
          <p:cNvSpPr>
            <a:spLocks noGrp="1"/>
          </p:cNvSpPr>
          <p:nvPr>
            <p:ph type="sldNum" sz="quarter" idx="12"/>
          </p:nvPr>
        </p:nvSpPr>
        <p:spPr/>
        <p:txBody>
          <a:bodyPr/>
          <a:lstStyle/>
          <a:p>
            <a:fld id="{F6B0E1E6-BBDF-4CD7-A72C-4AECEAC288E1}" type="slidenum">
              <a:rPr lang="en-US" smtClean="0"/>
              <a:t>23</a:t>
            </a:fld>
            <a:endParaRPr lang="en-US"/>
          </a:p>
        </p:txBody>
      </p:sp>
    </p:spTree>
    <p:extLst>
      <p:ext uri="{BB962C8B-B14F-4D97-AF65-F5344CB8AC3E}">
        <p14:creationId xmlns:p14="http://schemas.microsoft.com/office/powerpoint/2010/main" val="25302044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90210" name="Object 2"/>
          <p:cNvGraphicFramePr>
            <a:graphicFrameLocks noChangeAspect="1"/>
          </p:cNvGraphicFramePr>
          <p:nvPr/>
        </p:nvGraphicFramePr>
        <p:xfrm>
          <a:off x="4254836" y="1693359"/>
          <a:ext cx="4834029" cy="2883269"/>
        </p:xfrm>
        <a:graphic>
          <a:graphicData uri="http://schemas.openxmlformats.org/presentationml/2006/ole">
            <mc:AlternateContent xmlns:mc="http://schemas.openxmlformats.org/markup-compatibility/2006">
              <mc:Choice xmlns:v="urn:schemas-microsoft-com:vml" Requires="v">
                <p:oleObj spid="_x0000_s15442" name="Visio" r:id="rId3" imgW="6755387" imgH="3907631" progId="Visio.Drawing.11">
                  <p:embed/>
                </p:oleObj>
              </mc:Choice>
              <mc:Fallback>
                <p:oleObj name="Visio" r:id="rId3" imgW="6755387" imgH="3907631"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4836" y="1693359"/>
                        <a:ext cx="4834029" cy="2883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2"/>
          <p:cNvGraphicFramePr>
            <a:graphicFrameLocks noChangeAspect="1"/>
          </p:cNvGraphicFramePr>
          <p:nvPr/>
        </p:nvGraphicFramePr>
        <p:xfrm>
          <a:off x="572816" y="1291079"/>
          <a:ext cx="3667165" cy="3037838"/>
        </p:xfrm>
        <a:graphic>
          <a:graphicData uri="http://schemas.openxmlformats.org/presentationml/2006/ole">
            <mc:AlternateContent xmlns:mc="http://schemas.openxmlformats.org/markup-compatibility/2006">
              <mc:Choice xmlns:v="urn:schemas-microsoft-com:vml" Requires="v">
                <p:oleObj spid="_x0000_s15443" name="Visio" r:id="rId5" imgW="3373976" imgH="2701766" progId="Visio.Drawing.11">
                  <p:embed/>
                </p:oleObj>
              </mc:Choice>
              <mc:Fallback>
                <p:oleObj name="Visio" r:id="rId5" imgW="3373976" imgH="2701766"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2816" y="1291079"/>
                        <a:ext cx="3667165" cy="3037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Rectangle 4"/>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algn="ctr" defTabSz="913529"/>
            <a:r>
              <a:rPr lang="en-US" sz="2600" b="1" cap="small" dirty="0">
                <a:solidFill>
                  <a:srgbClr val="6C0000"/>
                </a:solidFill>
                <a:latin typeface="+mn-lt"/>
              </a:rPr>
              <a:t>Active phase shifter – temperature measurements</a:t>
            </a:r>
          </a:p>
        </p:txBody>
      </p:sp>
      <p:sp>
        <p:nvSpPr>
          <p:cNvPr id="6" name="TextBox 5"/>
          <p:cNvSpPr txBox="1"/>
          <p:nvPr/>
        </p:nvSpPr>
        <p:spPr>
          <a:xfrm>
            <a:off x="5070334" y="1612633"/>
            <a:ext cx="764311" cy="317394"/>
          </a:xfrm>
          <a:prstGeom prst="rect">
            <a:avLst/>
          </a:prstGeom>
          <a:noFill/>
        </p:spPr>
        <p:txBody>
          <a:bodyPr wrap="square" lIns="84216" tIns="42108" rIns="84216" bIns="42108" rtlCol="0">
            <a:spAutoFit/>
          </a:bodyPr>
          <a:lstStyle/>
          <a:p>
            <a:pPr algn="l"/>
            <a:r>
              <a:rPr lang="en-US" sz="1500" dirty="0">
                <a:solidFill>
                  <a:srgbClr val="0000FF"/>
                </a:solidFill>
                <a:latin typeface="Arial Narrow" pitchFamily="34" charset="0"/>
              </a:rPr>
              <a:t>25°C</a:t>
            </a:r>
          </a:p>
        </p:txBody>
      </p:sp>
      <p:sp>
        <p:nvSpPr>
          <p:cNvPr id="7" name="TextBox 6"/>
          <p:cNvSpPr txBox="1"/>
          <p:nvPr/>
        </p:nvSpPr>
        <p:spPr>
          <a:xfrm>
            <a:off x="5947942" y="1612633"/>
            <a:ext cx="764311" cy="317394"/>
          </a:xfrm>
          <a:prstGeom prst="rect">
            <a:avLst/>
          </a:prstGeom>
          <a:noFill/>
        </p:spPr>
        <p:txBody>
          <a:bodyPr wrap="square" lIns="84216" tIns="42108" rIns="84216" bIns="42108" rtlCol="0">
            <a:spAutoFit/>
          </a:bodyPr>
          <a:lstStyle/>
          <a:p>
            <a:pPr algn="l"/>
            <a:r>
              <a:rPr lang="en-US" sz="1500" dirty="0">
                <a:solidFill>
                  <a:srgbClr val="0000FF"/>
                </a:solidFill>
                <a:latin typeface="Arial Narrow" pitchFamily="34" charset="0"/>
              </a:rPr>
              <a:t>50°C</a:t>
            </a:r>
          </a:p>
        </p:txBody>
      </p:sp>
      <p:sp>
        <p:nvSpPr>
          <p:cNvPr id="8" name="TextBox 7"/>
          <p:cNvSpPr txBox="1"/>
          <p:nvPr/>
        </p:nvSpPr>
        <p:spPr>
          <a:xfrm>
            <a:off x="6772341" y="1617943"/>
            <a:ext cx="764311" cy="317394"/>
          </a:xfrm>
          <a:prstGeom prst="rect">
            <a:avLst/>
          </a:prstGeom>
          <a:noFill/>
        </p:spPr>
        <p:txBody>
          <a:bodyPr wrap="square" lIns="84216" tIns="42108" rIns="84216" bIns="42108" rtlCol="0">
            <a:spAutoFit/>
          </a:bodyPr>
          <a:lstStyle/>
          <a:p>
            <a:pPr algn="l"/>
            <a:r>
              <a:rPr lang="en-US" sz="1500" dirty="0">
                <a:solidFill>
                  <a:srgbClr val="0000FF"/>
                </a:solidFill>
                <a:latin typeface="Arial Narrow" pitchFamily="34" charset="0"/>
              </a:rPr>
              <a:t>75°C</a:t>
            </a:r>
          </a:p>
        </p:txBody>
      </p:sp>
      <p:cxnSp>
        <p:nvCxnSpPr>
          <p:cNvPr id="9" name="Straight Connector 8"/>
          <p:cNvCxnSpPr/>
          <p:nvPr/>
        </p:nvCxnSpPr>
        <p:spPr>
          <a:xfrm>
            <a:off x="4829610" y="1763924"/>
            <a:ext cx="300014"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657523" y="1763924"/>
            <a:ext cx="300014" cy="0"/>
          </a:xfrm>
          <a:prstGeom prst="line">
            <a:avLst/>
          </a:prstGeom>
          <a:ln w="19050">
            <a:solidFill>
              <a:srgbClr val="0000FF"/>
            </a:solidFill>
            <a:prstDash val="lgDashDot"/>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531618" y="1761643"/>
            <a:ext cx="300014" cy="0"/>
          </a:xfrm>
          <a:prstGeom prst="line">
            <a:avLst/>
          </a:prstGeom>
          <a:ln w="19050">
            <a:solidFill>
              <a:srgbClr val="0000FF"/>
            </a:solidFill>
            <a:prstDash val="sys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344455" y="1761904"/>
            <a:ext cx="300014" cy="0"/>
          </a:xfrm>
          <a:prstGeom prst="line">
            <a:avLst/>
          </a:prstGeom>
          <a:ln w="1905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600237" y="1606298"/>
            <a:ext cx="764311" cy="317394"/>
          </a:xfrm>
          <a:prstGeom prst="rect">
            <a:avLst/>
          </a:prstGeom>
          <a:noFill/>
        </p:spPr>
        <p:txBody>
          <a:bodyPr wrap="square" lIns="84216" tIns="42108" rIns="84216" bIns="42108" rtlCol="0">
            <a:spAutoFit/>
          </a:bodyPr>
          <a:lstStyle/>
          <a:p>
            <a:pPr algn="l"/>
            <a:r>
              <a:rPr lang="en-US" sz="1500" dirty="0">
                <a:solidFill>
                  <a:srgbClr val="0000FF"/>
                </a:solidFill>
                <a:latin typeface="Arial Narrow" pitchFamily="34" charset="0"/>
              </a:rPr>
              <a:t>100°C</a:t>
            </a:r>
          </a:p>
        </p:txBody>
      </p:sp>
      <p:cxnSp>
        <p:nvCxnSpPr>
          <p:cNvPr id="16" name="Straight Arrow Connector 15"/>
          <p:cNvCxnSpPr/>
          <p:nvPr/>
        </p:nvCxnSpPr>
        <p:spPr>
          <a:xfrm rot="5400000">
            <a:off x="7610538" y="2405398"/>
            <a:ext cx="337538" cy="1444"/>
          </a:xfrm>
          <a:prstGeom prst="straightConnector1">
            <a:avLst/>
          </a:prstGeom>
          <a:ln w="28575">
            <a:solidFill>
              <a:srgbClr val="FF00FF"/>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405727" y="2483895"/>
            <a:ext cx="981927" cy="317394"/>
          </a:xfrm>
          <a:prstGeom prst="rect">
            <a:avLst/>
          </a:prstGeom>
          <a:noFill/>
        </p:spPr>
        <p:txBody>
          <a:bodyPr wrap="square" lIns="84216" tIns="42108" rIns="84216" bIns="42108" rtlCol="0">
            <a:spAutoFit/>
          </a:bodyPr>
          <a:lstStyle/>
          <a:p>
            <a:r>
              <a:rPr lang="en-US" sz="1500" dirty="0">
                <a:solidFill>
                  <a:srgbClr val="FF00FF"/>
                </a:solidFill>
                <a:latin typeface="Arial Narrow" pitchFamily="34" charset="0"/>
              </a:rPr>
              <a:t>&lt; 1</a:t>
            </a:r>
            <a:r>
              <a:rPr lang="en-US" sz="1500" baseline="30000" dirty="0">
                <a:solidFill>
                  <a:srgbClr val="FF00FF"/>
                </a:solidFill>
                <a:latin typeface="Arial Narrow" pitchFamily="34" charset="0"/>
              </a:rPr>
              <a:t>o</a:t>
            </a:r>
            <a:r>
              <a:rPr lang="en-US" sz="1500" dirty="0">
                <a:solidFill>
                  <a:srgbClr val="FF00FF"/>
                </a:solidFill>
                <a:latin typeface="Arial Narrow" pitchFamily="34" charset="0"/>
              </a:rPr>
              <a:t> </a:t>
            </a:r>
          </a:p>
        </p:txBody>
      </p:sp>
      <p:sp>
        <p:nvSpPr>
          <p:cNvPr id="18" name="Rounded Rectangle 17"/>
          <p:cNvSpPr/>
          <p:nvPr/>
        </p:nvSpPr>
        <p:spPr>
          <a:xfrm>
            <a:off x="1262281" y="4552815"/>
            <a:ext cx="6611644" cy="1373963"/>
          </a:xfrm>
          <a:prstGeom prst="roundRect">
            <a:avLst/>
          </a:prstGeom>
          <a:solidFill>
            <a:srgbClr val="FFEED5"/>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19" name="Text Box 43"/>
          <p:cNvSpPr txBox="1">
            <a:spLocks noChangeArrowheads="1"/>
          </p:cNvSpPr>
          <p:nvPr/>
        </p:nvSpPr>
        <p:spPr bwMode="auto">
          <a:xfrm>
            <a:off x="1364371" y="4666455"/>
            <a:ext cx="6480720" cy="1125308"/>
          </a:xfrm>
          <a:prstGeom prst="rect">
            <a:avLst/>
          </a:prstGeom>
          <a:noFill/>
          <a:ln w="25400">
            <a:noFill/>
            <a:miter lim="800000"/>
            <a:headEnd/>
            <a:tailEnd/>
          </a:ln>
        </p:spPr>
        <p:txBody>
          <a:bodyPr wrap="square" lIns="84216" tIns="42108" rIns="84216" bIns="42108">
            <a:spAutoFit/>
          </a:bodyPr>
          <a:lstStyle/>
          <a:p>
            <a:pPr marL="213465" indent="-213465">
              <a:buFont typeface="Arial" pitchFamily="34" charset="0"/>
              <a:buChar char="•"/>
            </a:pPr>
            <a:r>
              <a:rPr lang="en-US" sz="1700" dirty="0">
                <a:solidFill>
                  <a:srgbClr val="6C0000"/>
                </a:solidFill>
                <a:latin typeface="Arial Narrow" pitchFamily="34" charset="0"/>
              </a:rPr>
              <a:t>I &amp; Q paths are biased with a reference PTAT circuit</a:t>
            </a:r>
          </a:p>
          <a:p>
            <a:pPr marL="213465" indent="-213465">
              <a:buFont typeface="Arial" pitchFamily="34" charset="0"/>
              <a:buChar char="•"/>
            </a:pPr>
            <a:r>
              <a:rPr lang="en-US" sz="1700" dirty="0">
                <a:solidFill>
                  <a:srgbClr val="6C0000"/>
                </a:solidFill>
                <a:latin typeface="Arial Narrow" pitchFamily="34" charset="0"/>
              </a:rPr>
              <a:t>Output phase depends on I:Q gain ratio (not absolute gain)</a:t>
            </a:r>
          </a:p>
          <a:p>
            <a:pPr marL="213465" indent="-213465">
              <a:buFont typeface="Arial" pitchFamily="34" charset="0"/>
              <a:buChar char="•"/>
            </a:pPr>
            <a:r>
              <a:rPr lang="en-US" sz="1700" dirty="0">
                <a:solidFill>
                  <a:srgbClr val="6C0000"/>
                </a:solidFill>
                <a:latin typeface="Arial Narrow" pitchFamily="34" charset="0"/>
              </a:rPr>
              <a:t>I &amp; Q amplifiers track each other vs. PVT, resulting in low sensitivity to PVT</a:t>
            </a:r>
          </a:p>
          <a:p>
            <a:pPr marL="213465" indent="-213465">
              <a:buFont typeface="Arial" pitchFamily="34" charset="0"/>
              <a:buChar char="•"/>
            </a:pPr>
            <a:r>
              <a:rPr lang="en-US" sz="1700" dirty="0">
                <a:solidFill>
                  <a:srgbClr val="6C0000"/>
                </a:solidFill>
                <a:latin typeface="Arial Narrow" pitchFamily="34" charset="0"/>
              </a:rPr>
              <a:t>RMS phase error &lt; 6° @ 25°-100° C</a:t>
            </a:r>
          </a:p>
        </p:txBody>
      </p:sp>
      <p:sp>
        <p:nvSpPr>
          <p:cNvPr id="2" name="Slide Number Placeholder 1"/>
          <p:cNvSpPr>
            <a:spLocks noGrp="1"/>
          </p:cNvSpPr>
          <p:nvPr>
            <p:ph type="sldNum" sz="quarter" idx="12"/>
          </p:nvPr>
        </p:nvSpPr>
        <p:spPr/>
        <p:txBody>
          <a:bodyPr/>
          <a:lstStyle/>
          <a:p>
            <a:fld id="{F6B0E1E6-BBDF-4CD7-A72C-4AECEAC288E1}" type="slidenum">
              <a:rPr lang="en-US" smtClean="0"/>
              <a:t>24</a:t>
            </a:fld>
            <a:endParaRPr lang="en-US"/>
          </a:p>
        </p:txBody>
      </p:sp>
    </p:spTree>
    <p:extLst>
      <p:ext uri="{BB962C8B-B14F-4D97-AF65-F5344CB8AC3E}">
        <p14:creationId xmlns:p14="http://schemas.microsoft.com/office/powerpoint/2010/main" val="520869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bwMode="auto">
          <a:xfrm>
            <a:off x="237826" y="863717"/>
            <a:ext cx="6415258" cy="5468108"/>
          </a:xfrm>
          <a:prstGeom prst="rect">
            <a:avLst/>
          </a:prstGeom>
          <a:solidFill>
            <a:schemeClr val="tx1"/>
          </a:solidFill>
          <a:ln w="9525" cap="flat" cmpd="sng" algn="ctr">
            <a:no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3" name="Rectangle 2"/>
          <p:cNvSpPr>
            <a:spLocks noChangeArrowheads="1"/>
          </p:cNvSpPr>
          <p:nvPr/>
        </p:nvSpPr>
        <p:spPr bwMode="auto">
          <a:xfrm>
            <a:off x="0" y="-76200"/>
            <a:ext cx="9144000" cy="661193"/>
          </a:xfrm>
          <a:prstGeom prst="rect">
            <a:avLst/>
          </a:prstGeom>
          <a:noFill/>
          <a:ln w="9525">
            <a:noFill/>
            <a:miter lim="800000"/>
            <a:headEnd/>
            <a:tailEnd/>
          </a:ln>
          <a:effectLst/>
        </p:spPr>
        <p:txBody>
          <a:bodyPr lIns="92041" tIns="46020" rIns="92041" bIns="46020" anchor="b"/>
          <a:lstStyle/>
          <a:p>
            <a:pPr algn="ctr" defTabSz="913529"/>
            <a:r>
              <a:rPr lang="en-US" sz="2600" b="1" cap="small" dirty="0">
                <a:solidFill>
                  <a:srgbClr val="6C0000"/>
                </a:solidFill>
                <a:latin typeface="+mn-lt"/>
              </a:rPr>
              <a:t>8-Element phased-array (</a:t>
            </a:r>
            <a:r>
              <a:rPr lang="en-US" sz="2200" b="1" cap="small" dirty="0">
                <a:solidFill>
                  <a:srgbClr val="6C0000"/>
                </a:solidFill>
                <a:latin typeface="+mn-lt"/>
              </a:rPr>
              <a:t>12 GHz</a:t>
            </a:r>
            <a:r>
              <a:rPr lang="en-US" sz="2600" b="1" cap="small" dirty="0">
                <a:solidFill>
                  <a:srgbClr val="6C0000"/>
                </a:solidFill>
                <a:latin typeface="+mn-lt"/>
              </a:rPr>
              <a:t>, architecture)</a:t>
            </a:r>
          </a:p>
        </p:txBody>
      </p:sp>
      <p:grpSp>
        <p:nvGrpSpPr>
          <p:cNvPr id="29" name="Group 28"/>
          <p:cNvGrpSpPr/>
          <p:nvPr/>
        </p:nvGrpSpPr>
        <p:grpSpPr>
          <a:xfrm>
            <a:off x="237825" y="998733"/>
            <a:ext cx="6543975" cy="5587976"/>
            <a:chOff x="191758" y="1036703"/>
            <a:chExt cx="7198372" cy="5960509"/>
          </a:xfrm>
        </p:grpSpPr>
        <p:graphicFrame>
          <p:nvGraphicFramePr>
            <p:cNvPr id="799747" name="Object 3"/>
            <p:cNvGraphicFramePr>
              <a:graphicFrameLocks noChangeAspect="1"/>
            </p:cNvGraphicFramePr>
            <p:nvPr/>
          </p:nvGraphicFramePr>
          <p:xfrm>
            <a:off x="852736" y="1219376"/>
            <a:ext cx="5760640" cy="5285643"/>
          </p:xfrm>
          <a:graphic>
            <a:graphicData uri="http://schemas.openxmlformats.org/presentationml/2006/ole">
              <mc:AlternateContent xmlns:mc="http://schemas.openxmlformats.org/markup-compatibility/2006">
                <mc:Choice xmlns:v="urn:schemas-microsoft-com:vml" Requires="v">
                  <p:oleObj spid="_x0000_s18475" name="Visio" r:id="rId4" imgW="5289870" imgH="4928902" progId="Visio.Drawing.11">
                    <p:embed/>
                  </p:oleObj>
                </mc:Choice>
                <mc:Fallback>
                  <p:oleObj name="Visio" r:id="rId4" imgW="5289870" imgH="4928902"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2736" y="1219376"/>
                          <a:ext cx="5760640" cy="5285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TextBox 5"/>
            <p:cNvSpPr txBox="1"/>
            <p:nvPr/>
          </p:nvSpPr>
          <p:spPr>
            <a:xfrm>
              <a:off x="1663338" y="2116044"/>
              <a:ext cx="1368152" cy="344709"/>
            </a:xfrm>
            <a:prstGeom prst="rect">
              <a:avLst/>
            </a:prstGeom>
            <a:noFill/>
          </p:spPr>
          <p:txBody>
            <a:bodyPr wrap="square" rtlCol="0">
              <a:spAutoFit/>
            </a:bodyPr>
            <a:lstStyle/>
            <a:p>
              <a:r>
                <a:rPr lang="en-US" sz="1500" cap="small" dirty="0" err="1">
                  <a:solidFill>
                    <a:srgbClr val="6C0000"/>
                  </a:solidFill>
                  <a:latin typeface="Arial Narrow" pitchFamily="34" charset="0"/>
                </a:rPr>
                <a:t>Bandgap</a:t>
              </a:r>
              <a:endParaRPr lang="en-US" sz="1500" cap="small" dirty="0">
                <a:solidFill>
                  <a:srgbClr val="6C0000"/>
                </a:solidFill>
                <a:latin typeface="Arial Narrow" pitchFamily="34" charset="0"/>
              </a:endParaRPr>
            </a:p>
          </p:txBody>
        </p:sp>
        <p:sp>
          <p:nvSpPr>
            <p:cNvPr id="7" name="TextBox 6"/>
            <p:cNvSpPr txBox="1"/>
            <p:nvPr/>
          </p:nvSpPr>
          <p:spPr>
            <a:xfrm>
              <a:off x="3053144" y="1798477"/>
              <a:ext cx="1368152" cy="590931"/>
            </a:xfrm>
            <a:prstGeom prst="rect">
              <a:avLst/>
            </a:prstGeom>
            <a:noFill/>
          </p:spPr>
          <p:txBody>
            <a:bodyPr wrap="square" rtlCol="0">
              <a:spAutoFit/>
            </a:bodyPr>
            <a:lstStyle/>
            <a:p>
              <a:r>
                <a:rPr lang="en-US" sz="1500" cap="small" dirty="0">
                  <a:solidFill>
                    <a:srgbClr val="FF00FF"/>
                  </a:solidFill>
                  <a:latin typeface="Arial Narrow" pitchFamily="34" charset="0"/>
                </a:rPr>
                <a:t>3:8 Address        Decoder</a:t>
              </a:r>
            </a:p>
          </p:txBody>
        </p:sp>
        <p:sp>
          <p:nvSpPr>
            <p:cNvPr id="8" name="TextBox 7"/>
            <p:cNvSpPr txBox="1"/>
            <p:nvPr/>
          </p:nvSpPr>
          <p:spPr>
            <a:xfrm>
              <a:off x="4300541" y="2112362"/>
              <a:ext cx="1368152" cy="311881"/>
            </a:xfrm>
            <a:prstGeom prst="rect">
              <a:avLst/>
            </a:prstGeom>
            <a:noFill/>
          </p:spPr>
          <p:txBody>
            <a:bodyPr wrap="square" rtlCol="0">
              <a:spAutoFit/>
            </a:bodyPr>
            <a:lstStyle/>
            <a:p>
              <a:r>
                <a:rPr lang="en-US" sz="1300" cap="small" dirty="0">
                  <a:solidFill>
                    <a:srgbClr val="FF00FF"/>
                  </a:solidFill>
                  <a:latin typeface="Arial Narrow" pitchFamily="34" charset="0"/>
                </a:rPr>
                <a:t>4-</a:t>
              </a:r>
              <a:r>
                <a:rPr lang="en-US" sz="1300" dirty="0">
                  <a:solidFill>
                    <a:srgbClr val="FF00FF"/>
                  </a:solidFill>
                  <a:latin typeface="Arial Narrow" pitchFamily="34" charset="0"/>
                </a:rPr>
                <a:t>b</a:t>
              </a:r>
              <a:r>
                <a:rPr lang="en-US" sz="1300" cap="small" dirty="0">
                  <a:solidFill>
                    <a:srgbClr val="FF00FF"/>
                  </a:solidFill>
                  <a:latin typeface="Arial Narrow" pitchFamily="34" charset="0"/>
                </a:rPr>
                <a:t> Register</a:t>
              </a:r>
            </a:p>
          </p:txBody>
        </p:sp>
        <p:sp>
          <p:nvSpPr>
            <p:cNvPr id="9" name="TextBox 8"/>
            <p:cNvSpPr txBox="1"/>
            <p:nvPr/>
          </p:nvSpPr>
          <p:spPr>
            <a:xfrm>
              <a:off x="1375734" y="1036704"/>
              <a:ext cx="1368152" cy="344709"/>
            </a:xfrm>
            <a:prstGeom prst="rect">
              <a:avLst/>
            </a:prstGeom>
            <a:noFill/>
          </p:spPr>
          <p:txBody>
            <a:bodyPr wrap="square" rtlCol="0">
              <a:spAutoFit/>
            </a:bodyPr>
            <a:lstStyle/>
            <a:p>
              <a:r>
                <a:rPr lang="en-US" sz="1500" cap="small" dirty="0">
                  <a:solidFill>
                    <a:srgbClr val="0000FF"/>
                  </a:solidFill>
                  <a:latin typeface="Arial Narrow" pitchFamily="34" charset="0"/>
                </a:rPr>
                <a:t>VCC (3.3 V)</a:t>
              </a:r>
            </a:p>
          </p:txBody>
        </p:sp>
        <p:sp>
          <p:nvSpPr>
            <p:cNvPr id="10" name="TextBox 9"/>
            <p:cNvSpPr txBox="1"/>
            <p:nvPr/>
          </p:nvSpPr>
          <p:spPr>
            <a:xfrm>
              <a:off x="2436912" y="1036703"/>
              <a:ext cx="1368152" cy="344709"/>
            </a:xfrm>
            <a:prstGeom prst="rect">
              <a:avLst/>
            </a:prstGeom>
            <a:noFill/>
          </p:spPr>
          <p:txBody>
            <a:bodyPr wrap="square" rtlCol="0">
              <a:spAutoFit/>
            </a:bodyPr>
            <a:lstStyle/>
            <a:p>
              <a:r>
                <a:rPr lang="en-US" sz="1500" cap="small" dirty="0">
                  <a:solidFill>
                    <a:srgbClr val="FF00FF"/>
                  </a:solidFill>
                  <a:latin typeface="Arial Narrow" pitchFamily="34" charset="0"/>
                </a:rPr>
                <a:t>Address (3-</a:t>
              </a:r>
              <a:r>
                <a:rPr lang="en-US" sz="1500" dirty="0">
                  <a:solidFill>
                    <a:srgbClr val="FF00FF"/>
                  </a:solidFill>
                  <a:latin typeface="Arial Narrow" pitchFamily="34" charset="0"/>
                </a:rPr>
                <a:t>b</a:t>
              </a:r>
              <a:r>
                <a:rPr lang="en-US" sz="1500" cap="small" dirty="0">
                  <a:solidFill>
                    <a:srgbClr val="FF00FF"/>
                  </a:solidFill>
                  <a:latin typeface="Arial Narrow" pitchFamily="34" charset="0"/>
                </a:rPr>
                <a:t>)</a:t>
              </a:r>
            </a:p>
          </p:txBody>
        </p:sp>
        <p:sp>
          <p:nvSpPr>
            <p:cNvPr id="11" name="TextBox 10"/>
            <p:cNvSpPr txBox="1"/>
            <p:nvPr/>
          </p:nvSpPr>
          <p:spPr>
            <a:xfrm>
              <a:off x="3607982" y="1036704"/>
              <a:ext cx="1368152" cy="344709"/>
            </a:xfrm>
            <a:prstGeom prst="rect">
              <a:avLst/>
            </a:prstGeom>
            <a:noFill/>
          </p:spPr>
          <p:txBody>
            <a:bodyPr wrap="square" rtlCol="0">
              <a:spAutoFit/>
            </a:bodyPr>
            <a:lstStyle/>
            <a:p>
              <a:r>
                <a:rPr lang="en-US" sz="1500" cap="small" dirty="0">
                  <a:solidFill>
                    <a:srgbClr val="FF00FF"/>
                  </a:solidFill>
                  <a:latin typeface="Arial Narrow" pitchFamily="34" charset="0"/>
                </a:rPr>
                <a:t>CK (Enable)</a:t>
              </a:r>
            </a:p>
          </p:txBody>
        </p:sp>
        <p:sp>
          <p:nvSpPr>
            <p:cNvPr id="12" name="TextBox 11"/>
            <p:cNvSpPr txBox="1"/>
            <p:nvPr/>
          </p:nvSpPr>
          <p:spPr>
            <a:xfrm>
              <a:off x="4582605" y="1046606"/>
              <a:ext cx="1368152" cy="344709"/>
            </a:xfrm>
            <a:prstGeom prst="rect">
              <a:avLst/>
            </a:prstGeom>
            <a:noFill/>
          </p:spPr>
          <p:txBody>
            <a:bodyPr wrap="square" rtlCol="0">
              <a:spAutoFit/>
            </a:bodyPr>
            <a:lstStyle/>
            <a:p>
              <a:r>
                <a:rPr lang="en-US" sz="1500" cap="small" dirty="0">
                  <a:solidFill>
                    <a:srgbClr val="FF00FF"/>
                  </a:solidFill>
                  <a:latin typeface="Arial Narrow" pitchFamily="34" charset="0"/>
                </a:rPr>
                <a:t>Data (4-</a:t>
              </a:r>
              <a:r>
                <a:rPr lang="en-US" sz="1500" dirty="0">
                  <a:solidFill>
                    <a:srgbClr val="FF00FF"/>
                  </a:solidFill>
                  <a:latin typeface="Arial Narrow" pitchFamily="34" charset="0"/>
                </a:rPr>
                <a:t>b</a:t>
              </a:r>
              <a:r>
                <a:rPr lang="en-US" sz="1500" cap="small" dirty="0">
                  <a:solidFill>
                    <a:srgbClr val="FF00FF"/>
                  </a:solidFill>
                  <a:latin typeface="Arial Narrow" pitchFamily="34" charset="0"/>
                </a:rPr>
                <a:t>)</a:t>
              </a:r>
            </a:p>
          </p:txBody>
        </p:sp>
        <p:sp>
          <p:nvSpPr>
            <p:cNvPr id="13" name="TextBox 12"/>
            <p:cNvSpPr txBox="1"/>
            <p:nvPr/>
          </p:nvSpPr>
          <p:spPr>
            <a:xfrm>
              <a:off x="1160418" y="5557738"/>
              <a:ext cx="1368152" cy="590931"/>
            </a:xfrm>
            <a:prstGeom prst="rect">
              <a:avLst/>
            </a:prstGeom>
            <a:noFill/>
          </p:spPr>
          <p:txBody>
            <a:bodyPr wrap="square" rtlCol="0">
              <a:spAutoFit/>
            </a:bodyPr>
            <a:lstStyle/>
            <a:p>
              <a:pPr algn="l"/>
              <a:r>
                <a:rPr lang="en-US" sz="1500" b="1" cap="small" dirty="0" smtClean="0">
                  <a:solidFill>
                    <a:srgbClr val="6C0000"/>
                  </a:solidFill>
                  <a:latin typeface="Arial Narrow" pitchFamily="34" charset="0"/>
                </a:rPr>
                <a:t>LNAB</a:t>
              </a:r>
            </a:p>
            <a:p>
              <a:pPr algn="l"/>
              <a:r>
                <a:rPr lang="en-US" sz="1500" b="1" cap="small" dirty="0" smtClean="0">
                  <a:solidFill>
                    <a:srgbClr val="6C0000"/>
                  </a:solidFill>
                  <a:latin typeface="Arial Narrow" pitchFamily="34" charset="0"/>
                </a:rPr>
                <a:t>(</a:t>
              </a:r>
              <a:r>
                <a:rPr lang="en-US" sz="1500" b="1" cap="small" dirty="0" err="1" smtClean="0">
                  <a:solidFill>
                    <a:srgbClr val="6C0000"/>
                  </a:solidFill>
                  <a:latin typeface="Arial Narrow" pitchFamily="34" charset="0"/>
                </a:rPr>
                <a:t>lna+balun</a:t>
              </a:r>
              <a:r>
                <a:rPr lang="en-US" sz="1500" b="1" cap="small" dirty="0">
                  <a:solidFill>
                    <a:srgbClr val="6C0000"/>
                  </a:solidFill>
                  <a:latin typeface="Arial Narrow" pitchFamily="34" charset="0"/>
                </a:rPr>
                <a:t>)</a:t>
              </a:r>
            </a:p>
          </p:txBody>
        </p:sp>
        <p:sp>
          <p:nvSpPr>
            <p:cNvPr id="14" name="TextBox 13"/>
            <p:cNvSpPr txBox="1"/>
            <p:nvPr/>
          </p:nvSpPr>
          <p:spPr>
            <a:xfrm>
              <a:off x="2241889" y="5557738"/>
              <a:ext cx="813957" cy="590931"/>
            </a:xfrm>
            <a:prstGeom prst="rect">
              <a:avLst/>
            </a:prstGeom>
            <a:noFill/>
          </p:spPr>
          <p:txBody>
            <a:bodyPr wrap="square" rtlCol="0">
              <a:spAutoFit/>
            </a:bodyPr>
            <a:lstStyle/>
            <a:p>
              <a:pPr algn="l"/>
              <a:r>
                <a:rPr lang="en-US" sz="1500" b="1" cap="small" dirty="0">
                  <a:solidFill>
                    <a:srgbClr val="6C0000"/>
                  </a:solidFill>
                  <a:latin typeface="Arial Narrow" pitchFamily="34" charset="0"/>
                </a:rPr>
                <a:t>Phase </a:t>
              </a:r>
            </a:p>
            <a:p>
              <a:pPr algn="l"/>
              <a:r>
                <a:rPr lang="en-US" sz="1500" b="1" cap="small" dirty="0">
                  <a:solidFill>
                    <a:srgbClr val="6C0000"/>
                  </a:solidFill>
                  <a:latin typeface="Arial Narrow" pitchFamily="34" charset="0"/>
                </a:rPr>
                <a:t>shifter</a:t>
              </a:r>
            </a:p>
          </p:txBody>
        </p:sp>
        <p:sp>
          <p:nvSpPr>
            <p:cNvPr id="15" name="TextBox 14"/>
            <p:cNvSpPr txBox="1"/>
            <p:nvPr/>
          </p:nvSpPr>
          <p:spPr>
            <a:xfrm>
              <a:off x="213526" y="5285173"/>
              <a:ext cx="936104" cy="344709"/>
            </a:xfrm>
            <a:prstGeom prst="rect">
              <a:avLst/>
            </a:prstGeom>
            <a:noFill/>
          </p:spPr>
          <p:txBody>
            <a:bodyPr wrap="square" rtlCol="0">
              <a:spAutoFit/>
            </a:bodyPr>
            <a:lstStyle/>
            <a:p>
              <a:r>
                <a:rPr lang="en-US" sz="1500" b="1" cap="small" dirty="0">
                  <a:solidFill>
                    <a:srgbClr val="6C0000"/>
                  </a:solidFill>
                  <a:latin typeface="Arial Narrow" pitchFamily="34" charset="0"/>
                </a:rPr>
                <a:t>RF Ch-1</a:t>
              </a:r>
            </a:p>
          </p:txBody>
        </p:sp>
        <p:sp>
          <p:nvSpPr>
            <p:cNvPr id="16" name="TextBox 15"/>
            <p:cNvSpPr txBox="1"/>
            <p:nvPr/>
          </p:nvSpPr>
          <p:spPr>
            <a:xfrm>
              <a:off x="191758" y="4637101"/>
              <a:ext cx="936104" cy="344709"/>
            </a:xfrm>
            <a:prstGeom prst="rect">
              <a:avLst/>
            </a:prstGeom>
            <a:noFill/>
          </p:spPr>
          <p:txBody>
            <a:bodyPr wrap="square" rtlCol="0">
              <a:spAutoFit/>
            </a:bodyPr>
            <a:lstStyle/>
            <a:p>
              <a:r>
                <a:rPr lang="en-US" sz="1500" b="1" cap="small" dirty="0">
                  <a:solidFill>
                    <a:srgbClr val="6C0000"/>
                  </a:solidFill>
                  <a:latin typeface="Arial Narrow" pitchFamily="34" charset="0"/>
                </a:rPr>
                <a:t>RF Ch-2</a:t>
              </a:r>
            </a:p>
          </p:txBody>
        </p:sp>
        <p:sp>
          <p:nvSpPr>
            <p:cNvPr id="17" name="TextBox 16"/>
            <p:cNvSpPr txBox="1"/>
            <p:nvPr/>
          </p:nvSpPr>
          <p:spPr>
            <a:xfrm>
              <a:off x="215198" y="3917021"/>
              <a:ext cx="936104" cy="344709"/>
            </a:xfrm>
            <a:prstGeom prst="rect">
              <a:avLst/>
            </a:prstGeom>
            <a:noFill/>
          </p:spPr>
          <p:txBody>
            <a:bodyPr wrap="square" rtlCol="0">
              <a:spAutoFit/>
            </a:bodyPr>
            <a:lstStyle/>
            <a:p>
              <a:r>
                <a:rPr lang="en-US" sz="1500" b="1" cap="small" dirty="0">
                  <a:solidFill>
                    <a:srgbClr val="6C0000"/>
                  </a:solidFill>
                  <a:latin typeface="Arial Narrow" pitchFamily="34" charset="0"/>
                </a:rPr>
                <a:t>RF Ch-3</a:t>
              </a:r>
            </a:p>
          </p:txBody>
        </p:sp>
        <p:sp>
          <p:nvSpPr>
            <p:cNvPr id="18" name="TextBox 17"/>
            <p:cNvSpPr txBox="1"/>
            <p:nvPr/>
          </p:nvSpPr>
          <p:spPr>
            <a:xfrm>
              <a:off x="193430" y="3268948"/>
              <a:ext cx="936104" cy="344709"/>
            </a:xfrm>
            <a:prstGeom prst="rect">
              <a:avLst/>
            </a:prstGeom>
            <a:noFill/>
          </p:spPr>
          <p:txBody>
            <a:bodyPr wrap="square" rtlCol="0">
              <a:spAutoFit/>
            </a:bodyPr>
            <a:lstStyle/>
            <a:p>
              <a:r>
                <a:rPr lang="en-US" sz="1500" b="1" cap="small" dirty="0">
                  <a:solidFill>
                    <a:srgbClr val="6C0000"/>
                  </a:solidFill>
                  <a:latin typeface="Arial Narrow" pitchFamily="34" charset="0"/>
                </a:rPr>
                <a:t>RF Ch-4</a:t>
              </a:r>
            </a:p>
          </p:txBody>
        </p:sp>
        <p:sp>
          <p:nvSpPr>
            <p:cNvPr id="19" name="TextBox 18"/>
            <p:cNvSpPr txBox="1"/>
            <p:nvPr/>
          </p:nvSpPr>
          <p:spPr>
            <a:xfrm>
              <a:off x="6454026" y="5285393"/>
              <a:ext cx="936104" cy="344709"/>
            </a:xfrm>
            <a:prstGeom prst="rect">
              <a:avLst/>
            </a:prstGeom>
            <a:noFill/>
          </p:spPr>
          <p:txBody>
            <a:bodyPr wrap="square" rtlCol="0">
              <a:spAutoFit/>
            </a:bodyPr>
            <a:lstStyle/>
            <a:p>
              <a:r>
                <a:rPr lang="en-US" sz="1500" b="1" cap="small" dirty="0">
                  <a:solidFill>
                    <a:srgbClr val="6C0000"/>
                  </a:solidFill>
                  <a:latin typeface="Arial Narrow" pitchFamily="34" charset="0"/>
                </a:rPr>
                <a:t>RF Ch-8</a:t>
              </a:r>
            </a:p>
          </p:txBody>
        </p:sp>
        <p:sp>
          <p:nvSpPr>
            <p:cNvPr id="20" name="TextBox 19"/>
            <p:cNvSpPr txBox="1"/>
            <p:nvPr/>
          </p:nvSpPr>
          <p:spPr>
            <a:xfrm>
              <a:off x="6454026" y="4607845"/>
              <a:ext cx="936104" cy="344709"/>
            </a:xfrm>
            <a:prstGeom prst="rect">
              <a:avLst/>
            </a:prstGeom>
            <a:noFill/>
          </p:spPr>
          <p:txBody>
            <a:bodyPr wrap="square" rtlCol="0">
              <a:spAutoFit/>
            </a:bodyPr>
            <a:lstStyle/>
            <a:p>
              <a:r>
                <a:rPr lang="en-US" sz="1500" b="1" cap="small" dirty="0">
                  <a:solidFill>
                    <a:srgbClr val="6C0000"/>
                  </a:solidFill>
                  <a:latin typeface="Arial Narrow" pitchFamily="34" charset="0"/>
                </a:rPr>
                <a:t>RF Ch-7</a:t>
              </a:r>
            </a:p>
          </p:txBody>
        </p:sp>
        <p:sp>
          <p:nvSpPr>
            <p:cNvPr id="21" name="TextBox 20"/>
            <p:cNvSpPr txBox="1"/>
            <p:nvPr/>
          </p:nvSpPr>
          <p:spPr>
            <a:xfrm>
              <a:off x="6454026" y="3938507"/>
              <a:ext cx="936104" cy="344709"/>
            </a:xfrm>
            <a:prstGeom prst="rect">
              <a:avLst/>
            </a:prstGeom>
            <a:noFill/>
          </p:spPr>
          <p:txBody>
            <a:bodyPr wrap="square" rtlCol="0">
              <a:spAutoFit/>
            </a:bodyPr>
            <a:lstStyle/>
            <a:p>
              <a:r>
                <a:rPr lang="en-US" sz="1500" b="1" cap="small" dirty="0">
                  <a:solidFill>
                    <a:srgbClr val="6C0000"/>
                  </a:solidFill>
                  <a:latin typeface="Arial Narrow" pitchFamily="34" charset="0"/>
                </a:rPr>
                <a:t>RF Ch-6</a:t>
              </a:r>
            </a:p>
          </p:txBody>
        </p:sp>
        <p:sp>
          <p:nvSpPr>
            <p:cNvPr id="22" name="TextBox 21"/>
            <p:cNvSpPr txBox="1"/>
            <p:nvPr/>
          </p:nvSpPr>
          <p:spPr>
            <a:xfrm>
              <a:off x="6454026" y="3279801"/>
              <a:ext cx="936104" cy="344709"/>
            </a:xfrm>
            <a:prstGeom prst="rect">
              <a:avLst/>
            </a:prstGeom>
            <a:noFill/>
          </p:spPr>
          <p:txBody>
            <a:bodyPr wrap="square" rtlCol="0">
              <a:spAutoFit/>
            </a:bodyPr>
            <a:lstStyle/>
            <a:p>
              <a:r>
                <a:rPr lang="en-US" sz="1500" b="1" cap="small" dirty="0">
                  <a:solidFill>
                    <a:srgbClr val="6C0000"/>
                  </a:solidFill>
                  <a:latin typeface="Arial Narrow" pitchFamily="34" charset="0"/>
                </a:rPr>
                <a:t>RF Ch-5</a:t>
              </a:r>
            </a:p>
          </p:txBody>
        </p:sp>
        <p:sp>
          <p:nvSpPr>
            <p:cNvPr id="23" name="TextBox 22"/>
            <p:cNvSpPr txBox="1"/>
            <p:nvPr/>
          </p:nvSpPr>
          <p:spPr>
            <a:xfrm>
              <a:off x="2849766" y="3978784"/>
              <a:ext cx="936104" cy="590931"/>
            </a:xfrm>
            <a:prstGeom prst="rect">
              <a:avLst/>
            </a:prstGeom>
            <a:noFill/>
          </p:spPr>
          <p:txBody>
            <a:bodyPr wrap="square" rtlCol="0">
              <a:spAutoFit/>
            </a:bodyPr>
            <a:lstStyle/>
            <a:p>
              <a:r>
                <a:rPr lang="en-US" sz="1500" cap="small" dirty="0">
                  <a:solidFill>
                    <a:srgbClr val="0000FF"/>
                  </a:solidFill>
                  <a:latin typeface="Arial Narrow" pitchFamily="34" charset="0"/>
                </a:rPr>
                <a:t>4-Ch</a:t>
              </a:r>
            </a:p>
            <a:p>
              <a:r>
                <a:rPr lang="en-US" sz="1500" cap="small" dirty="0">
                  <a:solidFill>
                    <a:srgbClr val="0000FF"/>
                  </a:solidFill>
                  <a:latin typeface="Arial Narrow" pitchFamily="34" charset="0"/>
                </a:rPr>
                <a:t> </a:t>
              </a:r>
              <a:r>
                <a:rPr lang="en-US" sz="1500" cap="small" dirty="0">
                  <a:solidFill>
                    <a:srgbClr val="0000FF"/>
                  </a:solidFill>
                  <a:latin typeface="Symbol" pitchFamily="18" charset="2"/>
                </a:rPr>
                <a:t>S</a:t>
              </a:r>
            </a:p>
          </p:txBody>
        </p:sp>
        <p:sp>
          <p:nvSpPr>
            <p:cNvPr id="24" name="TextBox 23"/>
            <p:cNvSpPr txBox="1"/>
            <p:nvPr/>
          </p:nvSpPr>
          <p:spPr>
            <a:xfrm>
              <a:off x="4023246" y="3978784"/>
              <a:ext cx="936104" cy="590931"/>
            </a:xfrm>
            <a:prstGeom prst="rect">
              <a:avLst/>
            </a:prstGeom>
            <a:noFill/>
          </p:spPr>
          <p:txBody>
            <a:bodyPr wrap="square" rtlCol="0">
              <a:spAutoFit/>
            </a:bodyPr>
            <a:lstStyle/>
            <a:p>
              <a:r>
                <a:rPr lang="en-US" sz="1500" cap="small" dirty="0">
                  <a:solidFill>
                    <a:srgbClr val="0000FF"/>
                  </a:solidFill>
                  <a:latin typeface="Arial Narrow" pitchFamily="34" charset="0"/>
                </a:rPr>
                <a:t>4-Ch</a:t>
              </a:r>
            </a:p>
            <a:p>
              <a:r>
                <a:rPr lang="en-US" sz="1500" cap="small" dirty="0">
                  <a:solidFill>
                    <a:srgbClr val="0000FF"/>
                  </a:solidFill>
                  <a:latin typeface="Arial Narrow" pitchFamily="34" charset="0"/>
                </a:rPr>
                <a:t> </a:t>
              </a:r>
              <a:r>
                <a:rPr lang="en-US" sz="1500" cap="small" dirty="0">
                  <a:solidFill>
                    <a:srgbClr val="0000FF"/>
                  </a:solidFill>
                  <a:latin typeface="Symbol" pitchFamily="18" charset="2"/>
                </a:rPr>
                <a:t>S</a:t>
              </a:r>
            </a:p>
          </p:txBody>
        </p:sp>
        <p:sp>
          <p:nvSpPr>
            <p:cNvPr id="25" name="TextBox 24"/>
            <p:cNvSpPr txBox="1"/>
            <p:nvPr/>
          </p:nvSpPr>
          <p:spPr>
            <a:xfrm>
              <a:off x="3436506" y="3987496"/>
              <a:ext cx="936104" cy="590931"/>
            </a:xfrm>
            <a:prstGeom prst="rect">
              <a:avLst/>
            </a:prstGeom>
            <a:noFill/>
          </p:spPr>
          <p:txBody>
            <a:bodyPr wrap="square" rtlCol="0">
              <a:spAutoFit/>
            </a:bodyPr>
            <a:lstStyle/>
            <a:p>
              <a:r>
                <a:rPr lang="en-US" sz="1500" cap="small" dirty="0">
                  <a:solidFill>
                    <a:srgbClr val="0000FF"/>
                  </a:solidFill>
                  <a:latin typeface="Arial Narrow" pitchFamily="34" charset="0"/>
                </a:rPr>
                <a:t>2-Ch</a:t>
              </a:r>
            </a:p>
            <a:p>
              <a:r>
                <a:rPr lang="en-US" sz="1500" cap="small" dirty="0">
                  <a:solidFill>
                    <a:srgbClr val="0000FF"/>
                  </a:solidFill>
                  <a:latin typeface="Arial Narrow" pitchFamily="34" charset="0"/>
                </a:rPr>
                <a:t> </a:t>
              </a:r>
              <a:r>
                <a:rPr lang="en-US" sz="1500" cap="small" dirty="0">
                  <a:solidFill>
                    <a:srgbClr val="0000FF"/>
                  </a:solidFill>
                  <a:latin typeface="Symbol" pitchFamily="18" charset="2"/>
                </a:rPr>
                <a:t>S</a:t>
              </a:r>
            </a:p>
          </p:txBody>
        </p:sp>
        <p:sp>
          <p:nvSpPr>
            <p:cNvPr id="26" name="TextBox 25"/>
            <p:cNvSpPr txBox="1"/>
            <p:nvPr/>
          </p:nvSpPr>
          <p:spPr>
            <a:xfrm>
              <a:off x="3865352" y="5601816"/>
              <a:ext cx="2027945" cy="590931"/>
            </a:xfrm>
            <a:prstGeom prst="rect">
              <a:avLst/>
            </a:prstGeom>
            <a:noFill/>
          </p:spPr>
          <p:txBody>
            <a:bodyPr wrap="square" rtlCol="0">
              <a:spAutoFit/>
            </a:bodyPr>
            <a:lstStyle/>
            <a:p>
              <a:pPr algn="l"/>
              <a:r>
                <a:rPr lang="en-US" sz="1500" b="1" cap="small" dirty="0">
                  <a:solidFill>
                    <a:srgbClr val="6C0000"/>
                  </a:solidFill>
                  <a:latin typeface="Arial Narrow" pitchFamily="34" charset="0"/>
                </a:rPr>
                <a:t>Differential-to-Single   (DTS)</a:t>
              </a:r>
            </a:p>
          </p:txBody>
        </p:sp>
        <p:sp>
          <p:nvSpPr>
            <p:cNvPr id="27" name="TextBox 26"/>
            <p:cNvSpPr txBox="1"/>
            <p:nvPr/>
          </p:nvSpPr>
          <p:spPr>
            <a:xfrm>
              <a:off x="5845738" y="1676064"/>
              <a:ext cx="1057828" cy="590931"/>
            </a:xfrm>
            <a:prstGeom prst="rect">
              <a:avLst/>
            </a:prstGeom>
            <a:noFill/>
          </p:spPr>
          <p:txBody>
            <a:bodyPr wrap="square" rtlCol="0">
              <a:spAutoFit/>
            </a:bodyPr>
            <a:lstStyle/>
            <a:p>
              <a:pPr algn="l"/>
              <a:r>
                <a:rPr lang="en-US" sz="1500" cap="small" dirty="0">
                  <a:solidFill>
                    <a:srgbClr val="FF00FF"/>
                  </a:solidFill>
                  <a:latin typeface="Arial Narrow" pitchFamily="34" charset="0"/>
                </a:rPr>
                <a:t>Array </a:t>
              </a:r>
            </a:p>
            <a:p>
              <a:pPr algn="l"/>
              <a:r>
                <a:rPr lang="en-US" sz="1500" cap="small" dirty="0">
                  <a:solidFill>
                    <a:srgbClr val="FF00FF"/>
                  </a:solidFill>
                  <a:latin typeface="Arial Narrow" pitchFamily="34" charset="0"/>
                </a:rPr>
                <a:t>Decoder</a:t>
              </a:r>
            </a:p>
          </p:txBody>
        </p:sp>
        <p:sp>
          <p:nvSpPr>
            <p:cNvPr id="28" name="TextBox 27"/>
            <p:cNvSpPr txBox="1"/>
            <p:nvPr/>
          </p:nvSpPr>
          <p:spPr>
            <a:xfrm>
              <a:off x="3187136" y="6406281"/>
              <a:ext cx="1050463" cy="590931"/>
            </a:xfrm>
            <a:prstGeom prst="rect">
              <a:avLst/>
            </a:prstGeom>
            <a:noFill/>
          </p:spPr>
          <p:txBody>
            <a:bodyPr wrap="square" rtlCol="0">
              <a:spAutoFit/>
            </a:bodyPr>
            <a:lstStyle/>
            <a:p>
              <a:pPr algn="ctr"/>
              <a:r>
                <a:rPr lang="en-US" sz="1500" b="1" cap="small" dirty="0">
                  <a:solidFill>
                    <a:srgbClr val="6C0000"/>
                  </a:solidFill>
                  <a:latin typeface="Arial Narrow" pitchFamily="34" charset="0"/>
                </a:rPr>
                <a:t>RF Output</a:t>
              </a:r>
            </a:p>
          </p:txBody>
        </p:sp>
      </p:grpSp>
      <p:sp>
        <p:nvSpPr>
          <p:cNvPr id="30" name="TextBox 29"/>
          <p:cNvSpPr txBox="1"/>
          <p:nvPr/>
        </p:nvSpPr>
        <p:spPr>
          <a:xfrm>
            <a:off x="6666778" y="1244261"/>
            <a:ext cx="2291164" cy="2164029"/>
          </a:xfrm>
          <a:prstGeom prst="rect">
            <a:avLst/>
          </a:prstGeom>
          <a:noFill/>
          <a:ln w="12700">
            <a:noFill/>
          </a:ln>
        </p:spPr>
        <p:txBody>
          <a:bodyPr wrap="square" lIns="84190" tIns="42096" rIns="84190" bIns="42096" rtlCol="0">
            <a:spAutoFit/>
          </a:bodyPr>
          <a:lstStyle/>
          <a:p>
            <a:pPr algn="l">
              <a:lnSpc>
                <a:spcPct val="150000"/>
              </a:lnSpc>
              <a:buFont typeface="Arial" pitchFamily="34" charset="0"/>
              <a:buChar char="•"/>
            </a:pPr>
            <a:r>
              <a:rPr lang="en-US" sz="1700" dirty="0">
                <a:solidFill>
                  <a:srgbClr val="6C0000"/>
                </a:solidFill>
                <a:latin typeface="Arial Narrow" pitchFamily="34" charset="0"/>
              </a:rPr>
              <a:t> Integrate 8-CHs in </a:t>
            </a:r>
            <a:r>
              <a:rPr lang="en-US" sz="1700" dirty="0" err="1">
                <a:solidFill>
                  <a:srgbClr val="6C0000"/>
                </a:solidFill>
                <a:latin typeface="Arial Narrow" pitchFamily="34" charset="0"/>
              </a:rPr>
              <a:t>SiGe</a:t>
            </a:r>
            <a:endParaRPr lang="en-US" sz="1700" dirty="0">
              <a:solidFill>
                <a:srgbClr val="6C0000"/>
              </a:solidFill>
              <a:latin typeface="Arial Narrow" pitchFamily="34" charset="0"/>
            </a:endParaRPr>
          </a:p>
          <a:p>
            <a:pPr algn="l">
              <a:lnSpc>
                <a:spcPct val="150000"/>
              </a:lnSpc>
              <a:buFont typeface="Arial" pitchFamily="34" charset="0"/>
              <a:buChar char="•"/>
            </a:pPr>
            <a:r>
              <a:rPr lang="en-US" sz="1700" dirty="0">
                <a:solidFill>
                  <a:srgbClr val="6C0000"/>
                </a:solidFill>
                <a:latin typeface="Arial Narrow" pitchFamily="34" charset="0"/>
              </a:rPr>
              <a:t>  Integrate “</a:t>
            </a:r>
            <a:r>
              <a:rPr lang="en-US" sz="1700" cap="small" dirty="0">
                <a:solidFill>
                  <a:srgbClr val="CC0099"/>
                </a:solidFill>
                <a:latin typeface="Arial Narrow" pitchFamily="34" charset="0"/>
              </a:rPr>
              <a:t>RF + Digital</a:t>
            </a:r>
            <a:r>
              <a:rPr lang="en-US" sz="1700" dirty="0">
                <a:solidFill>
                  <a:srgbClr val="6C0000"/>
                </a:solidFill>
                <a:latin typeface="Arial Narrow" pitchFamily="34" charset="0"/>
              </a:rPr>
              <a:t>”</a:t>
            </a:r>
          </a:p>
          <a:p>
            <a:pPr algn="l">
              <a:lnSpc>
                <a:spcPct val="150000"/>
              </a:lnSpc>
              <a:buFont typeface="Arial" pitchFamily="34" charset="0"/>
              <a:buChar char="•"/>
            </a:pPr>
            <a:r>
              <a:rPr lang="en-US" sz="1700" dirty="0">
                <a:solidFill>
                  <a:srgbClr val="6C0000"/>
                </a:solidFill>
                <a:latin typeface="Arial Narrow" pitchFamily="34" charset="0"/>
              </a:rPr>
              <a:t> 4-bit active phase shifter</a:t>
            </a:r>
          </a:p>
          <a:p>
            <a:pPr algn="l">
              <a:buFont typeface="Arial" pitchFamily="34" charset="0"/>
              <a:buChar char="•"/>
            </a:pPr>
            <a:r>
              <a:rPr lang="en-US" sz="1700" dirty="0">
                <a:solidFill>
                  <a:srgbClr val="6C0000"/>
                </a:solidFill>
                <a:latin typeface="Arial Narrow" pitchFamily="34" charset="0"/>
              </a:rPr>
              <a:t> 2-step signal combining </a:t>
            </a:r>
          </a:p>
          <a:p>
            <a:pPr algn="l"/>
            <a:r>
              <a:rPr lang="en-US" sz="1700" dirty="0">
                <a:solidFill>
                  <a:srgbClr val="6C0000"/>
                </a:solidFill>
                <a:latin typeface="Arial Narrow" pitchFamily="34" charset="0"/>
              </a:rPr>
              <a:t>   (active adders)</a:t>
            </a:r>
          </a:p>
          <a:p>
            <a:pPr algn="l">
              <a:lnSpc>
                <a:spcPct val="150000"/>
              </a:lnSpc>
              <a:buFont typeface="Arial" pitchFamily="34" charset="0"/>
              <a:buChar char="•"/>
            </a:pPr>
            <a:r>
              <a:rPr lang="en-US" sz="1700" dirty="0">
                <a:solidFill>
                  <a:srgbClr val="6C0000"/>
                </a:solidFill>
                <a:latin typeface="Arial Narrow" pitchFamily="34" charset="0"/>
              </a:rPr>
              <a:t> ESD protection (3kV, 2A)</a:t>
            </a:r>
          </a:p>
        </p:txBody>
      </p:sp>
      <p:sp>
        <p:nvSpPr>
          <p:cNvPr id="31" name="TextBox 30"/>
          <p:cNvSpPr txBox="1"/>
          <p:nvPr/>
        </p:nvSpPr>
        <p:spPr>
          <a:xfrm>
            <a:off x="626995" y="2641043"/>
            <a:ext cx="851004" cy="317370"/>
          </a:xfrm>
          <a:prstGeom prst="rect">
            <a:avLst/>
          </a:prstGeom>
          <a:noFill/>
        </p:spPr>
        <p:txBody>
          <a:bodyPr wrap="square" lIns="84190" tIns="42096" rIns="84190" bIns="42096" rtlCol="0">
            <a:spAutoFit/>
          </a:bodyPr>
          <a:lstStyle/>
          <a:p>
            <a:r>
              <a:rPr lang="en-US" sz="1500" cap="small" dirty="0">
                <a:solidFill>
                  <a:srgbClr val="6C0000"/>
                </a:solidFill>
                <a:latin typeface="Arial Narrow" pitchFamily="34" charset="0"/>
              </a:rPr>
              <a:t>ESD</a:t>
            </a:r>
          </a:p>
        </p:txBody>
      </p:sp>
      <p:sp>
        <p:nvSpPr>
          <p:cNvPr id="37" name="TextBox 36"/>
          <p:cNvSpPr txBox="1"/>
          <p:nvPr/>
        </p:nvSpPr>
        <p:spPr>
          <a:xfrm>
            <a:off x="4899309" y="2551403"/>
            <a:ext cx="1440160" cy="317394"/>
          </a:xfrm>
          <a:prstGeom prst="rect">
            <a:avLst/>
          </a:prstGeom>
          <a:noFill/>
        </p:spPr>
        <p:txBody>
          <a:bodyPr wrap="square" lIns="84216" tIns="42108" rIns="84216" bIns="42108" rtlCol="0">
            <a:spAutoFit/>
          </a:bodyPr>
          <a:lstStyle/>
          <a:p>
            <a:pPr algn="l"/>
            <a:r>
              <a:rPr lang="en-US" sz="1500" cap="small" dirty="0">
                <a:solidFill>
                  <a:srgbClr val="FF00FF"/>
                </a:solidFill>
                <a:latin typeface="Arial Narrow" pitchFamily="34" charset="0"/>
              </a:rPr>
              <a:t>Digital control</a:t>
            </a:r>
          </a:p>
        </p:txBody>
      </p:sp>
      <p:sp>
        <p:nvSpPr>
          <p:cNvPr id="2" name="Slide Number Placeholder 1"/>
          <p:cNvSpPr>
            <a:spLocks noGrp="1"/>
          </p:cNvSpPr>
          <p:nvPr>
            <p:ph type="sldNum" sz="quarter" idx="12"/>
          </p:nvPr>
        </p:nvSpPr>
        <p:spPr/>
        <p:txBody>
          <a:bodyPr/>
          <a:lstStyle/>
          <a:p>
            <a:fld id="{F6B0E1E6-BBDF-4CD7-A72C-4AECEAC288E1}" type="slidenum">
              <a:rPr lang="en-US" smtClean="0"/>
              <a:t>25</a:t>
            </a:fld>
            <a:endParaRPr lang="en-US"/>
          </a:p>
        </p:txBody>
      </p:sp>
    </p:spTree>
    <p:extLst>
      <p:ext uri="{BB962C8B-B14F-4D97-AF65-F5344CB8AC3E}">
        <p14:creationId xmlns:p14="http://schemas.microsoft.com/office/powerpoint/2010/main" val="4117525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2"/>
          <p:cNvPicPr>
            <a:picLocks noChangeAspect="1" noChangeArrowheads="1"/>
          </p:cNvPicPr>
          <p:nvPr/>
        </p:nvPicPr>
        <p:blipFill>
          <a:blip r:embed="rId3" cstate="print"/>
          <a:srcRect/>
          <a:stretch>
            <a:fillRect/>
          </a:stretch>
        </p:blipFill>
        <p:spPr bwMode="auto">
          <a:xfrm>
            <a:off x="120602" y="854298"/>
            <a:ext cx="5858117" cy="5468108"/>
          </a:xfrm>
          <a:prstGeom prst="rect">
            <a:avLst/>
          </a:prstGeom>
          <a:noFill/>
          <a:ln w="9525">
            <a:noFill/>
            <a:miter lim="800000"/>
            <a:headEnd/>
            <a:tailEnd/>
          </a:ln>
          <a:effectLst/>
        </p:spPr>
      </p:pic>
      <p:sp>
        <p:nvSpPr>
          <p:cNvPr id="231431" name="Text Box 7"/>
          <p:cNvSpPr txBox="1">
            <a:spLocks noChangeArrowheads="1"/>
          </p:cNvSpPr>
          <p:nvPr/>
        </p:nvSpPr>
        <p:spPr bwMode="auto">
          <a:xfrm>
            <a:off x="3999938" y="2745881"/>
            <a:ext cx="2160444" cy="319628"/>
          </a:xfrm>
          <a:prstGeom prst="rect">
            <a:avLst/>
          </a:prstGeom>
          <a:noFill/>
          <a:ln w="9525">
            <a:noFill/>
            <a:miter lim="800000"/>
            <a:headEnd/>
            <a:tailEnd/>
          </a:ln>
          <a:effectLst/>
        </p:spPr>
        <p:txBody>
          <a:bodyPr lIns="86388" tIns="43195" rIns="86388" bIns="43195">
            <a:spAutoFit/>
          </a:bodyPr>
          <a:lstStyle/>
          <a:p>
            <a:pPr defTabSz="938376">
              <a:spcBef>
                <a:spcPct val="50000"/>
              </a:spcBef>
            </a:pPr>
            <a:r>
              <a:rPr lang="en-US" sz="1500" cap="small" dirty="0">
                <a:solidFill>
                  <a:srgbClr val="00FFFF"/>
                </a:solidFill>
                <a:latin typeface="Arial Narrow" pitchFamily="34" charset="0"/>
              </a:rPr>
              <a:t>Metallic barrier</a:t>
            </a:r>
          </a:p>
        </p:txBody>
      </p:sp>
      <p:sp>
        <p:nvSpPr>
          <p:cNvPr id="231432" name="Text Box 8"/>
          <p:cNvSpPr txBox="1">
            <a:spLocks noChangeArrowheads="1"/>
          </p:cNvSpPr>
          <p:nvPr/>
        </p:nvSpPr>
        <p:spPr bwMode="auto">
          <a:xfrm>
            <a:off x="861988" y="1453072"/>
            <a:ext cx="909205" cy="319628"/>
          </a:xfrm>
          <a:prstGeom prst="rect">
            <a:avLst/>
          </a:prstGeom>
          <a:noFill/>
          <a:ln w="9525">
            <a:noFill/>
            <a:miter lim="800000"/>
            <a:headEnd/>
            <a:tailEnd/>
          </a:ln>
          <a:effectLst/>
        </p:spPr>
        <p:txBody>
          <a:bodyPr lIns="86388" tIns="43195" rIns="86388" bIns="43195">
            <a:spAutoFit/>
          </a:bodyPr>
          <a:lstStyle/>
          <a:p>
            <a:pPr defTabSz="938376">
              <a:spcBef>
                <a:spcPct val="50000"/>
              </a:spcBef>
            </a:pPr>
            <a:r>
              <a:rPr lang="en-US" sz="1500" cap="small" dirty="0" err="1">
                <a:solidFill>
                  <a:srgbClr val="00FFFF"/>
                </a:solidFill>
                <a:latin typeface="Arial Narrow" pitchFamily="34" charset="0"/>
              </a:rPr>
              <a:t>Bandgap</a:t>
            </a:r>
            <a:endParaRPr lang="en-US" sz="1500" cap="small" dirty="0">
              <a:solidFill>
                <a:srgbClr val="00FFFF"/>
              </a:solidFill>
              <a:latin typeface="Arial Narrow" pitchFamily="34" charset="0"/>
            </a:endParaRPr>
          </a:p>
        </p:txBody>
      </p:sp>
      <p:sp>
        <p:nvSpPr>
          <p:cNvPr id="231433" name="Text Box 9"/>
          <p:cNvSpPr txBox="1">
            <a:spLocks noChangeArrowheads="1"/>
          </p:cNvSpPr>
          <p:nvPr/>
        </p:nvSpPr>
        <p:spPr bwMode="auto">
          <a:xfrm>
            <a:off x="2289768" y="1471912"/>
            <a:ext cx="1505238" cy="319628"/>
          </a:xfrm>
          <a:prstGeom prst="rect">
            <a:avLst/>
          </a:prstGeom>
          <a:noFill/>
          <a:ln w="9525">
            <a:noFill/>
            <a:miter lim="800000"/>
            <a:headEnd/>
            <a:tailEnd/>
          </a:ln>
          <a:effectLst/>
        </p:spPr>
        <p:txBody>
          <a:bodyPr lIns="86388" tIns="43195" rIns="86388" bIns="43195">
            <a:spAutoFit/>
          </a:bodyPr>
          <a:lstStyle/>
          <a:p>
            <a:pPr defTabSz="938376">
              <a:spcBef>
                <a:spcPct val="50000"/>
              </a:spcBef>
            </a:pPr>
            <a:r>
              <a:rPr lang="en-US" sz="1500" cap="small" dirty="0">
                <a:solidFill>
                  <a:srgbClr val="00FFFF"/>
                </a:solidFill>
                <a:latin typeface="Arial Narrow" pitchFamily="34" charset="0"/>
              </a:rPr>
              <a:t>Array Decoder</a:t>
            </a:r>
          </a:p>
        </p:txBody>
      </p:sp>
      <p:sp>
        <p:nvSpPr>
          <p:cNvPr id="231434" name="Text Box 10"/>
          <p:cNvSpPr txBox="1">
            <a:spLocks noChangeArrowheads="1"/>
          </p:cNvSpPr>
          <p:nvPr/>
        </p:nvSpPr>
        <p:spPr bwMode="auto">
          <a:xfrm>
            <a:off x="2486356" y="2705465"/>
            <a:ext cx="1105162" cy="319628"/>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rgbClr val="00FFFF"/>
                </a:solidFill>
                <a:latin typeface="Arial Narrow" pitchFamily="34" charset="0"/>
              </a:rPr>
              <a:t>4-CH </a:t>
            </a:r>
            <a:r>
              <a:rPr lang="en-US" sz="1500" cap="small" dirty="0">
                <a:solidFill>
                  <a:srgbClr val="00FFFF"/>
                </a:solidFill>
                <a:latin typeface="Symbol" pitchFamily="18" charset="2"/>
              </a:rPr>
              <a:t>S</a:t>
            </a:r>
          </a:p>
        </p:txBody>
      </p:sp>
      <p:sp>
        <p:nvSpPr>
          <p:cNvPr id="231435" name="Text Box 11"/>
          <p:cNvSpPr txBox="1">
            <a:spLocks noChangeArrowheads="1"/>
          </p:cNvSpPr>
          <p:nvPr/>
        </p:nvSpPr>
        <p:spPr bwMode="auto">
          <a:xfrm>
            <a:off x="2486361" y="4643438"/>
            <a:ext cx="1112377" cy="319628"/>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rgbClr val="00FFFF"/>
                </a:solidFill>
                <a:latin typeface="Arial Narrow" pitchFamily="34" charset="0"/>
              </a:rPr>
              <a:t>4-CH </a:t>
            </a:r>
            <a:r>
              <a:rPr lang="en-US" sz="1500" cap="small" dirty="0">
                <a:solidFill>
                  <a:srgbClr val="00FFFF"/>
                </a:solidFill>
                <a:latin typeface="Symbol" pitchFamily="18" charset="2"/>
              </a:rPr>
              <a:t>S</a:t>
            </a:r>
          </a:p>
        </p:txBody>
      </p:sp>
      <p:sp>
        <p:nvSpPr>
          <p:cNvPr id="231436" name="Text Box 12"/>
          <p:cNvSpPr txBox="1">
            <a:spLocks noChangeArrowheads="1"/>
          </p:cNvSpPr>
          <p:nvPr/>
        </p:nvSpPr>
        <p:spPr bwMode="auto">
          <a:xfrm>
            <a:off x="2690973" y="3585272"/>
            <a:ext cx="842818" cy="319628"/>
          </a:xfrm>
          <a:prstGeom prst="rect">
            <a:avLst/>
          </a:prstGeom>
          <a:noFill/>
          <a:ln w="9525">
            <a:noFill/>
            <a:miter lim="800000"/>
            <a:headEnd/>
            <a:tailEnd/>
          </a:ln>
          <a:effectLst/>
        </p:spPr>
        <p:txBody>
          <a:bodyPr lIns="86388" tIns="43195" rIns="86388" bIns="43195">
            <a:spAutoFit/>
          </a:bodyPr>
          <a:lstStyle/>
          <a:p>
            <a:pPr defTabSz="938376">
              <a:spcBef>
                <a:spcPct val="50000"/>
              </a:spcBef>
            </a:pPr>
            <a:r>
              <a:rPr lang="en-US" sz="1500" cap="small" dirty="0">
                <a:solidFill>
                  <a:srgbClr val="00FFFF"/>
                </a:solidFill>
                <a:latin typeface="Arial Narrow" pitchFamily="34" charset="0"/>
              </a:rPr>
              <a:t>2-CH </a:t>
            </a:r>
            <a:r>
              <a:rPr lang="en-US" sz="1500" cap="small" dirty="0">
                <a:solidFill>
                  <a:srgbClr val="00FFFF"/>
                </a:solidFill>
                <a:latin typeface="Symbol" pitchFamily="18" charset="2"/>
              </a:rPr>
              <a:t>S</a:t>
            </a:r>
          </a:p>
        </p:txBody>
      </p:sp>
      <p:sp>
        <p:nvSpPr>
          <p:cNvPr id="231437" name="Text Box 13"/>
          <p:cNvSpPr txBox="1">
            <a:spLocks noChangeArrowheads="1"/>
          </p:cNvSpPr>
          <p:nvPr/>
        </p:nvSpPr>
        <p:spPr bwMode="auto">
          <a:xfrm>
            <a:off x="2486356" y="3921623"/>
            <a:ext cx="1112851" cy="319628"/>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rgbClr val="00FFFF"/>
                </a:solidFill>
                <a:latin typeface="Arial Narrow" pitchFamily="34" charset="0"/>
              </a:rPr>
              <a:t>DTS</a:t>
            </a:r>
            <a:endParaRPr lang="en-US" sz="1500" cap="small" dirty="0">
              <a:solidFill>
                <a:srgbClr val="00FFFF"/>
              </a:solidFill>
              <a:latin typeface="Symbol" pitchFamily="18" charset="2"/>
            </a:endParaRPr>
          </a:p>
        </p:txBody>
      </p:sp>
      <p:sp>
        <p:nvSpPr>
          <p:cNvPr id="231438" name="Text Box 14"/>
          <p:cNvSpPr txBox="1">
            <a:spLocks noChangeArrowheads="1"/>
          </p:cNvSpPr>
          <p:nvPr/>
        </p:nvSpPr>
        <p:spPr bwMode="auto">
          <a:xfrm>
            <a:off x="522507" y="4535913"/>
            <a:ext cx="974441" cy="319628"/>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rgbClr val="00FFFF"/>
                </a:solidFill>
                <a:latin typeface="Arial Narrow" pitchFamily="34" charset="0"/>
              </a:rPr>
              <a:t>LNAB</a:t>
            </a:r>
            <a:endParaRPr lang="en-US" sz="1500" cap="small" dirty="0">
              <a:solidFill>
                <a:srgbClr val="00FFFF"/>
              </a:solidFill>
              <a:latin typeface="Symbol" pitchFamily="18" charset="2"/>
            </a:endParaRPr>
          </a:p>
        </p:txBody>
      </p:sp>
      <p:sp>
        <p:nvSpPr>
          <p:cNvPr id="231439" name="Text Box 15"/>
          <p:cNvSpPr txBox="1">
            <a:spLocks noChangeArrowheads="1"/>
          </p:cNvSpPr>
          <p:nvPr/>
        </p:nvSpPr>
        <p:spPr bwMode="auto">
          <a:xfrm>
            <a:off x="1242582" y="4527003"/>
            <a:ext cx="1234800" cy="319628"/>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rgbClr val="00FFFF"/>
                </a:solidFill>
                <a:latin typeface="Arial Narrow" pitchFamily="34" charset="0"/>
              </a:rPr>
              <a:t>Phase Shifter</a:t>
            </a:r>
            <a:endParaRPr lang="en-US" sz="1500" cap="small" dirty="0">
              <a:solidFill>
                <a:srgbClr val="00FFFF"/>
              </a:solidFill>
              <a:latin typeface="Symbol" pitchFamily="18" charset="2"/>
            </a:endParaRPr>
          </a:p>
        </p:txBody>
      </p:sp>
      <p:sp>
        <p:nvSpPr>
          <p:cNvPr id="231440" name="Text Box 16"/>
          <p:cNvSpPr txBox="1">
            <a:spLocks noChangeArrowheads="1"/>
          </p:cNvSpPr>
          <p:nvPr/>
        </p:nvSpPr>
        <p:spPr bwMode="auto">
          <a:xfrm rot="16200000">
            <a:off x="1110623" y="3217378"/>
            <a:ext cx="877596" cy="318066"/>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rgbClr val="00FFFF"/>
                </a:solidFill>
                <a:latin typeface="Arial Narrow" pitchFamily="34" charset="0"/>
              </a:rPr>
              <a:t>QAF</a:t>
            </a:r>
            <a:endParaRPr lang="en-US" sz="1500" cap="small" dirty="0">
              <a:solidFill>
                <a:srgbClr val="00FFFF"/>
              </a:solidFill>
              <a:latin typeface="Symbol" pitchFamily="18" charset="2"/>
            </a:endParaRPr>
          </a:p>
        </p:txBody>
      </p:sp>
      <p:sp>
        <p:nvSpPr>
          <p:cNvPr id="231441" name="Text Box 17"/>
          <p:cNvSpPr txBox="1">
            <a:spLocks noChangeArrowheads="1"/>
          </p:cNvSpPr>
          <p:nvPr/>
        </p:nvSpPr>
        <p:spPr bwMode="auto">
          <a:xfrm rot="16200000">
            <a:off x="1383384" y="3217378"/>
            <a:ext cx="877596" cy="318066"/>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rgbClr val="00FFFF"/>
                </a:solidFill>
                <a:latin typeface="Arial Narrow" pitchFamily="34" charset="0"/>
              </a:rPr>
              <a:t>Adder</a:t>
            </a:r>
            <a:endParaRPr lang="en-US" sz="1500" cap="small" dirty="0">
              <a:solidFill>
                <a:srgbClr val="00FFFF"/>
              </a:solidFill>
              <a:latin typeface="Symbol" pitchFamily="18" charset="2"/>
            </a:endParaRPr>
          </a:p>
        </p:txBody>
      </p:sp>
      <p:sp>
        <p:nvSpPr>
          <p:cNvPr id="231442" name="Text Box 18"/>
          <p:cNvSpPr txBox="1">
            <a:spLocks noChangeArrowheads="1"/>
          </p:cNvSpPr>
          <p:nvPr/>
        </p:nvSpPr>
        <p:spPr bwMode="auto">
          <a:xfrm>
            <a:off x="1438291" y="2127221"/>
            <a:ext cx="851680" cy="550462"/>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rgbClr val="00FFFF"/>
                </a:solidFill>
                <a:latin typeface="Arial Narrow" pitchFamily="34" charset="0"/>
              </a:rPr>
              <a:t>DAC &amp;            Encoder</a:t>
            </a:r>
            <a:endParaRPr lang="en-US" sz="1500" cap="small" dirty="0">
              <a:solidFill>
                <a:srgbClr val="00FFFF"/>
              </a:solidFill>
              <a:latin typeface="Symbol" pitchFamily="18" charset="2"/>
            </a:endParaRPr>
          </a:p>
        </p:txBody>
      </p:sp>
      <p:sp>
        <p:nvSpPr>
          <p:cNvPr id="231443" name="Line 19"/>
          <p:cNvSpPr>
            <a:spLocks noChangeShapeType="1"/>
          </p:cNvSpPr>
          <p:nvPr/>
        </p:nvSpPr>
        <p:spPr bwMode="auto">
          <a:xfrm flipH="1" flipV="1">
            <a:off x="1962165" y="2599000"/>
            <a:ext cx="196273" cy="339328"/>
          </a:xfrm>
          <a:prstGeom prst="line">
            <a:avLst/>
          </a:prstGeom>
          <a:noFill/>
          <a:ln w="19050">
            <a:solidFill>
              <a:srgbClr val="00FFFF"/>
            </a:solidFill>
            <a:round/>
            <a:headEnd/>
            <a:tailEnd type="triangle" w="med" len="med"/>
          </a:ln>
          <a:effectLst/>
        </p:spPr>
        <p:txBody>
          <a:bodyPr lIns="84190" tIns="42096" rIns="84190" bIns="42096"/>
          <a:lstStyle/>
          <a:p>
            <a:endParaRPr lang="en-US" cap="small">
              <a:solidFill>
                <a:srgbClr val="00FFFF"/>
              </a:solidFill>
            </a:endParaRPr>
          </a:p>
        </p:txBody>
      </p:sp>
      <p:sp>
        <p:nvSpPr>
          <p:cNvPr id="231444" name="Text Box 20"/>
          <p:cNvSpPr txBox="1">
            <a:spLocks noChangeArrowheads="1"/>
          </p:cNvSpPr>
          <p:nvPr/>
        </p:nvSpPr>
        <p:spPr bwMode="auto">
          <a:xfrm>
            <a:off x="784532" y="5450086"/>
            <a:ext cx="1308966" cy="550462"/>
          </a:xfrm>
          <a:prstGeom prst="rect">
            <a:avLst/>
          </a:prstGeom>
          <a:noFill/>
          <a:ln w="9525">
            <a:noFill/>
            <a:miter lim="800000"/>
            <a:headEnd/>
            <a:tailEnd/>
          </a:ln>
          <a:effectLst/>
        </p:spPr>
        <p:txBody>
          <a:bodyPr lIns="86388" tIns="43195" rIns="86388" bIns="43195">
            <a:spAutoFit/>
          </a:bodyPr>
          <a:lstStyle/>
          <a:p>
            <a:pPr defTabSz="938376">
              <a:spcBef>
                <a:spcPct val="50000"/>
              </a:spcBef>
            </a:pPr>
            <a:r>
              <a:rPr lang="en-US" sz="1500" cap="small" dirty="0">
                <a:solidFill>
                  <a:srgbClr val="00FFFF"/>
                </a:solidFill>
                <a:latin typeface="Arial Narrow" pitchFamily="34" charset="0"/>
              </a:rPr>
              <a:t>Single channel (address: 000)</a:t>
            </a:r>
            <a:endParaRPr lang="en-US" sz="1500" cap="small" dirty="0">
              <a:solidFill>
                <a:srgbClr val="00FFFF"/>
              </a:solidFill>
              <a:latin typeface="Symbol" pitchFamily="18" charset="2"/>
            </a:endParaRPr>
          </a:p>
        </p:txBody>
      </p:sp>
      <p:sp>
        <p:nvSpPr>
          <p:cNvPr id="231445" name="Text Box 21"/>
          <p:cNvSpPr txBox="1">
            <a:spLocks noChangeArrowheads="1"/>
          </p:cNvSpPr>
          <p:nvPr/>
        </p:nvSpPr>
        <p:spPr bwMode="auto">
          <a:xfrm>
            <a:off x="653201" y="5116713"/>
            <a:ext cx="655205" cy="319628"/>
          </a:xfrm>
          <a:prstGeom prst="rect">
            <a:avLst/>
          </a:prstGeom>
          <a:noFill/>
          <a:ln w="9525">
            <a:noFill/>
            <a:miter lim="800000"/>
            <a:headEnd/>
            <a:tailEnd/>
          </a:ln>
          <a:effectLst/>
        </p:spPr>
        <p:txBody>
          <a:bodyPr lIns="86388" tIns="43195" rIns="86388" bIns="43195">
            <a:spAutoFit/>
          </a:bodyPr>
          <a:lstStyle/>
          <a:p>
            <a:pPr defTabSz="938376">
              <a:spcBef>
                <a:spcPct val="50000"/>
              </a:spcBef>
            </a:pPr>
            <a:r>
              <a:rPr lang="en-US" sz="1500" cap="small" dirty="0">
                <a:solidFill>
                  <a:srgbClr val="00FFFF"/>
                </a:solidFill>
                <a:latin typeface="Arial Narrow" pitchFamily="34" charset="0"/>
              </a:rPr>
              <a:t>CH-1</a:t>
            </a:r>
            <a:endParaRPr lang="en-US" sz="1500" cap="small" dirty="0">
              <a:solidFill>
                <a:srgbClr val="00FFFF"/>
              </a:solidFill>
              <a:latin typeface="Symbol" pitchFamily="18" charset="2"/>
            </a:endParaRPr>
          </a:p>
        </p:txBody>
      </p:sp>
      <p:sp>
        <p:nvSpPr>
          <p:cNvPr id="231446" name="Text Box 22"/>
          <p:cNvSpPr txBox="1">
            <a:spLocks noChangeArrowheads="1"/>
          </p:cNvSpPr>
          <p:nvPr/>
        </p:nvSpPr>
        <p:spPr bwMode="auto">
          <a:xfrm>
            <a:off x="653201" y="4171654"/>
            <a:ext cx="655205" cy="319628"/>
          </a:xfrm>
          <a:prstGeom prst="rect">
            <a:avLst/>
          </a:prstGeom>
          <a:noFill/>
          <a:ln w="9525">
            <a:noFill/>
            <a:miter lim="800000"/>
            <a:headEnd/>
            <a:tailEnd/>
          </a:ln>
          <a:effectLst/>
        </p:spPr>
        <p:txBody>
          <a:bodyPr lIns="86388" tIns="43195" rIns="86388" bIns="43195">
            <a:spAutoFit/>
          </a:bodyPr>
          <a:lstStyle/>
          <a:p>
            <a:pPr defTabSz="938376">
              <a:spcBef>
                <a:spcPct val="50000"/>
              </a:spcBef>
            </a:pPr>
            <a:r>
              <a:rPr lang="en-US" sz="1500" cap="small" dirty="0">
                <a:solidFill>
                  <a:srgbClr val="00FFFF"/>
                </a:solidFill>
                <a:latin typeface="Arial Narrow" pitchFamily="34" charset="0"/>
              </a:rPr>
              <a:t>CH-2</a:t>
            </a:r>
            <a:endParaRPr lang="en-US" sz="1500" cap="small" dirty="0">
              <a:solidFill>
                <a:srgbClr val="00FFFF"/>
              </a:solidFill>
              <a:latin typeface="Symbol" pitchFamily="18" charset="2"/>
            </a:endParaRPr>
          </a:p>
        </p:txBody>
      </p:sp>
      <p:sp>
        <p:nvSpPr>
          <p:cNvPr id="231447" name="Text Box 23"/>
          <p:cNvSpPr txBox="1">
            <a:spLocks noChangeArrowheads="1"/>
          </p:cNvSpPr>
          <p:nvPr/>
        </p:nvSpPr>
        <p:spPr bwMode="auto">
          <a:xfrm>
            <a:off x="653201" y="3228084"/>
            <a:ext cx="655205" cy="319628"/>
          </a:xfrm>
          <a:prstGeom prst="rect">
            <a:avLst/>
          </a:prstGeom>
          <a:noFill/>
          <a:ln w="9525">
            <a:noFill/>
            <a:miter lim="800000"/>
            <a:headEnd/>
            <a:tailEnd/>
          </a:ln>
          <a:effectLst/>
        </p:spPr>
        <p:txBody>
          <a:bodyPr lIns="86388" tIns="43195" rIns="86388" bIns="43195">
            <a:spAutoFit/>
          </a:bodyPr>
          <a:lstStyle/>
          <a:p>
            <a:pPr defTabSz="938376">
              <a:spcBef>
                <a:spcPct val="50000"/>
              </a:spcBef>
            </a:pPr>
            <a:r>
              <a:rPr lang="en-US" sz="1500" cap="small" dirty="0">
                <a:solidFill>
                  <a:srgbClr val="00FFFF"/>
                </a:solidFill>
                <a:latin typeface="Arial Narrow" pitchFamily="34" charset="0"/>
              </a:rPr>
              <a:t>CH-3</a:t>
            </a:r>
            <a:endParaRPr lang="en-US" sz="1500" cap="small" dirty="0">
              <a:solidFill>
                <a:srgbClr val="00FFFF"/>
              </a:solidFill>
              <a:latin typeface="Symbol" pitchFamily="18" charset="2"/>
            </a:endParaRPr>
          </a:p>
        </p:txBody>
      </p:sp>
      <p:sp>
        <p:nvSpPr>
          <p:cNvPr id="231448" name="Text Box 24"/>
          <p:cNvSpPr txBox="1">
            <a:spLocks noChangeArrowheads="1"/>
          </p:cNvSpPr>
          <p:nvPr/>
        </p:nvSpPr>
        <p:spPr bwMode="auto">
          <a:xfrm>
            <a:off x="653201" y="2281537"/>
            <a:ext cx="655205" cy="319628"/>
          </a:xfrm>
          <a:prstGeom prst="rect">
            <a:avLst/>
          </a:prstGeom>
          <a:noFill/>
          <a:ln w="9525">
            <a:noFill/>
            <a:miter lim="800000"/>
            <a:headEnd/>
            <a:tailEnd/>
          </a:ln>
          <a:effectLst/>
        </p:spPr>
        <p:txBody>
          <a:bodyPr lIns="86388" tIns="43195" rIns="86388" bIns="43195">
            <a:spAutoFit/>
          </a:bodyPr>
          <a:lstStyle/>
          <a:p>
            <a:pPr defTabSz="938376">
              <a:spcBef>
                <a:spcPct val="50000"/>
              </a:spcBef>
            </a:pPr>
            <a:r>
              <a:rPr lang="en-US" sz="1500" cap="small" dirty="0">
                <a:solidFill>
                  <a:srgbClr val="00FFFF"/>
                </a:solidFill>
                <a:latin typeface="Arial Narrow" pitchFamily="34" charset="0"/>
              </a:rPr>
              <a:t>CH-4</a:t>
            </a:r>
            <a:endParaRPr lang="en-US" sz="1500" cap="small" dirty="0">
              <a:solidFill>
                <a:srgbClr val="00FFFF"/>
              </a:solidFill>
              <a:latin typeface="Symbol" pitchFamily="18" charset="2"/>
            </a:endParaRPr>
          </a:p>
        </p:txBody>
      </p:sp>
      <p:sp>
        <p:nvSpPr>
          <p:cNvPr id="231449" name="Text Box 25"/>
          <p:cNvSpPr txBox="1">
            <a:spLocks noChangeArrowheads="1"/>
          </p:cNvSpPr>
          <p:nvPr/>
        </p:nvSpPr>
        <p:spPr bwMode="auto">
          <a:xfrm>
            <a:off x="4777818" y="2281537"/>
            <a:ext cx="655205" cy="319628"/>
          </a:xfrm>
          <a:prstGeom prst="rect">
            <a:avLst/>
          </a:prstGeom>
          <a:noFill/>
          <a:ln w="9525">
            <a:noFill/>
            <a:miter lim="800000"/>
            <a:headEnd/>
            <a:tailEnd/>
          </a:ln>
          <a:effectLst/>
        </p:spPr>
        <p:txBody>
          <a:bodyPr lIns="86388" tIns="43195" rIns="86388" bIns="43195">
            <a:spAutoFit/>
          </a:bodyPr>
          <a:lstStyle/>
          <a:p>
            <a:pPr algn="r" defTabSz="938376">
              <a:spcBef>
                <a:spcPct val="50000"/>
              </a:spcBef>
            </a:pPr>
            <a:r>
              <a:rPr lang="en-US" sz="1500" cap="small" dirty="0">
                <a:solidFill>
                  <a:srgbClr val="00FFFF"/>
                </a:solidFill>
                <a:latin typeface="Arial Narrow" pitchFamily="34" charset="0"/>
              </a:rPr>
              <a:t>CH-5</a:t>
            </a:r>
            <a:endParaRPr lang="en-US" sz="1500" cap="small" dirty="0">
              <a:solidFill>
                <a:srgbClr val="00FFFF"/>
              </a:solidFill>
              <a:latin typeface="Symbol" pitchFamily="18" charset="2"/>
            </a:endParaRPr>
          </a:p>
        </p:txBody>
      </p:sp>
      <p:sp>
        <p:nvSpPr>
          <p:cNvPr id="231450" name="Text Box 26"/>
          <p:cNvSpPr txBox="1">
            <a:spLocks noChangeArrowheads="1"/>
          </p:cNvSpPr>
          <p:nvPr/>
        </p:nvSpPr>
        <p:spPr bwMode="auto">
          <a:xfrm>
            <a:off x="4777818" y="3228084"/>
            <a:ext cx="655205" cy="319628"/>
          </a:xfrm>
          <a:prstGeom prst="rect">
            <a:avLst/>
          </a:prstGeom>
          <a:noFill/>
          <a:ln w="9525">
            <a:noFill/>
            <a:miter lim="800000"/>
            <a:headEnd/>
            <a:tailEnd/>
          </a:ln>
          <a:effectLst/>
        </p:spPr>
        <p:txBody>
          <a:bodyPr lIns="86388" tIns="43195" rIns="86388" bIns="43195">
            <a:spAutoFit/>
          </a:bodyPr>
          <a:lstStyle/>
          <a:p>
            <a:pPr algn="r" defTabSz="938376">
              <a:spcBef>
                <a:spcPct val="50000"/>
              </a:spcBef>
            </a:pPr>
            <a:r>
              <a:rPr lang="en-US" sz="1500" cap="small" dirty="0">
                <a:solidFill>
                  <a:srgbClr val="00FFFF"/>
                </a:solidFill>
                <a:latin typeface="Arial Narrow" pitchFamily="34" charset="0"/>
              </a:rPr>
              <a:t>CH-6</a:t>
            </a:r>
            <a:endParaRPr lang="en-US" sz="1500" cap="small" dirty="0">
              <a:solidFill>
                <a:srgbClr val="00FFFF"/>
              </a:solidFill>
              <a:latin typeface="Symbol" pitchFamily="18" charset="2"/>
            </a:endParaRPr>
          </a:p>
        </p:txBody>
      </p:sp>
      <p:sp>
        <p:nvSpPr>
          <p:cNvPr id="231451" name="Text Box 27"/>
          <p:cNvSpPr txBox="1">
            <a:spLocks noChangeArrowheads="1"/>
          </p:cNvSpPr>
          <p:nvPr/>
        </p:nvSpPr>
        <p:spPr bwMode="auto">
          <a:xfrm>
            <a:off x="4777818" y="4171654"/>
            <a:ext cx="655205" cy="319628"/>
          </a:xfrm>
          <a:prstGeom prst="rect">
            <a:avLst/>
          </a:prstGeom>
          <a:noFill/>
          <a:ln w="9525">
            <a:noFill/>
            <a:miter lim="800000"/>
            <a:headEnd/>
            <a:tailEnd/>
          </a:ln>
          <a:effectLst/>
        </p:spPr>
        <p:txBody>
          <a:bodyPr lIns="86388" tIns="43195" rIns="86388" bIns="43195">
            <a:spAutoFit/>
          </a:bodyPr>
          <a:lstStyle/>
          <a:p>
            <a:pPr algn="r" defTabSz="938376">
              <a:spcBef>
                <a:spcPct val="50000"/>
              </a:spcBef>
            </a:pPr>
            <a:r>
              <a:rPr lang="en-US" sz="1500" cap="small" dirty="0">
                <a:solidFill>
                  <a:srgbClr val="00FFFF"/>
                </a:solidFill>
                <a:latin typeface="Arial Narrow" pitchFamily="34" charset="0"/>
              </a:rPr>
              <a:t>CH-7</a:t>
            </a:r>
            <a:endParaRPr lang="en-US" sz="1500" cap="small" dirty="0">
              <a:solidFill>
                <a:srgbClr val="00FFFF"/>
              </a:solidFill>
              <a:latin typeface="Symbol" pitchFamily="18" charset="2"/>
            </a:endParaRPr>
          </a:p>
        </p:txBody>
      </p:sp>
      <p:sp>
        <p:nvSpPr>
          <p:cNvPr id="231452" name="Text Box 28"/>
          <p:cNvSpPr txBox="1">
            <a:spLocks noChangeArrowheads="1"/>
          </p:cNvSpPr>
          <p:nvPr/>
        </p:nvSpPr>
        <p:spPr bwMode="auto">
          <a:xfrm>
            <a:off x="4777818" y="5116713"/>
            <a:ext cx="655205" cy="319628"/>
          </a:xfrm>
          <a:prstGeom prst="rect">
            <a:avLst/>
          </a:prstGeom>
          <a:noFill/>
          <a:ln w="9525">
            <a:noFill/>
            <a:miter lim="800000"/>
            <a:headEnd/>
            <a:tailEnd/>
          </a:ln>
          <a:effectLst/>
        </p:spPr>
        <p:txBody>
          <a:bodyPr lIns="86388" tIns="43195" rIns="86388" bIns="43195">
            <a:spAutoFit/>
          </a:bodyPr>
          <a:lstStyle/>
          <a:p>
            <a:pPr algn="r" defTabSz="938376">
              <a:spcBef>
                <a:spcPct val="50000"/>
              </a:spcBef>
            </a:pPr>
            <a:r>
              <a:rPr lang="en-US" sz="1500" cap="small" dirty="0">
                <a:solidFill>
                  <a:srgbClr val="00FFFF"/>
                </a:solidFill>
                <a:latin typeface="Arial Narrow" pitchFamily="34" charset="0"/>
              </a:rPr>
              <a:t>CH-8</a:t>
            </a:r>
            <a:endParaRPr lang="en-US" sz="1500" cap="small" dirty="0">
              <a:solidFill>
                <a:srgbClr val="00FFFF"/>
              </a:solidFill>
              <a:latin typeface="Symbol" pitchFamily="18" charset="2"/>
            </a:endParaRPr>
          </a:p>
        </p:txBody>
      </p:sp>
      <p:sp>
        <p:nvSpPr>
          <p:cNvPr id="231453" name="Text Box 29"/>
          <p:cNvSpPr txBox="1">
            <a:spLocks noChangeArrowheads="1"/>
          </p:cNvSpPr>
          <p:nvPr/>
        </p:nvSpPr>
        <p:spPr bwMode="auto">
          <a:xfrm>
            <a:off x="2337372" y="5674631"/>
            <a:ext cx="1439957" cy="319628"/>
          </a:xfrm>
          <a:prstGeom prst="rect">
            <a:avLst/>
          </a:prstGeom>
          <a:noFill/>
          <a:ln w="9525">
            <a:noFill/>
            <a:miter lim="800000"/>
            <a:headEnd/>
            <a:tailEnd/>
          </a:ln>
          <a:effectLst/>
        </p:spPr>
        <p:txBody>
          <a:bodyPr wrap="square" lIns="86388" tIns="43195" rIns="86388" bIns="43195">
            <a:spAutoFit/>
          </a:bodyPr>
          <a:lstStyle/>
          <a:p>
            <a:pPr algn="r" defTabSz="938376">
              <a:spcBef>
                <a:spcPct val="50000"/>
              </a:spcBef>
            </a:pPr>
            <a:r>
              <a:rPr lang="en-US" sz="1500" cap="small" dirty="0">
                <a:solidFill>
                  <a:srgbClr val="00FFFF"/>
                </a:solidFill>
                <a:latin typeface="Arial Narrow" pitchFamily="34" charset="0"/>
              </a:rPr>
              <a:t>Output (port-9)</a:t>
            </a:r>
            <a:endParaRPr lang="en-US" sz="1500" cap="small" dirty="0">
              <a:solidFill>
                <a:srgbClr val="00FFFF"/>
              </a:solidFill>
              <a:latin typeface="Symbol" pitchFamily="18" charset="2"/>
            </a:endParaRPr>
          </a:p>
        </p:txBody>
      </p:sp>
      <p:sp>
        <p:nvSpPr>
          <p:cNvPr id="35" name="Rectangle 34"/>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algn="ctr" defTabSz="913529"/>
            <a:r>
              <a:rPr lang="en-US" sz="2600" b="1" cap="small" dirty="0">
                <a:solidFill>
                  <a:srgbClr val="6C0000"/>
                </a:solidFill>
                <a:latin typeface="+mn-lt"/>
              </a:rPr>
              <a:t>8-Element phased-array (</a:t>
            </a:r>
            <a:r>
              <a:rPr lang="en-US" sz="2200" b="1" cap="small" dirty="0">
                <a:solidFill>
                  <a:srgbClr val="6C0000"/>
                </a:solidFill>
                <a:latin typeface="+mn-lt"/>
              </a:rPr>
              <a:t>12 GHz</a:t>
            </a:r>
            <a:r>
              <a:rPr lang="en-US" sz="2600" b="1" cap="small" dirty="0">
                <a:solidFill>
                  <a:srgbClr val="6C0000"/>
                </a:solidFill>
                <a:latin typeface="+mn-lt"/>
              </a:rPr>
              <a:t>, chip photo)</a:t>
            </a:r>
          </a:p>
        </p:txBody>
      </p:sp>
      <p:sp>
        <p:nvSpPr>
          <p:cNvPr id="37" name="Rectangle 36"/>
          <p:cNvSpPr/>
          <p:nvPr/>
        </p:nvSpPr>
        <p:spPr bwMode="auto">
          <a:xfrm>
            <a:off x="606236" y="4826252"/>
            <a:ext cx="1767469" cy="877598"/>
          </a:xfrm>
          <a:prstGeom prst="rect">
            <a:avLst/>
          </a:prstGeom>
          <a:noFill/>
          <a:ln w="12700"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38" name="Rectangle 37"/>
          <p:cNvSpPr/>
          <p:nvPr/>
        </p:nvSpPr>
        <p:spPr bwMode="auto">
          <a:xfrm>
            <a:off x="1373506" y="2937607"/>
            <a:ext cx="327309" cy="877598"/>
          </a:xfrm>
          <a:prstGeom prst="rect">
            <a:avLst/>
          </a:prstGeom>
          <a:noFill/>
          <a:ln w="12700"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39" name="Rectangle 38"/>
          <p:cNvSpPr/>
          <p:nvPr/>
        </p:nvSpPr>
        <p:spPr bwMode="auto">
          <a:xfrm>
            <a:off x="1700816" y="2937607"/>
            <a:ext cx="327309" cy="877598"/>
          </a:xfrm>
          <a:prstGeom prst="rect">
            <a:avLst/>
          </a:prstGeom>
          <a:noFill/>
          <a:ln w="12700"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40" name="Rectangle 39"/>
          <p:cNvSpPr/>
          <p:nvPr/>
        </p:nvSpPr>
        <p:spPr bwMode="auto">
          <a:xfrm>
            <a:off x="2028126" y="2937607"/>
            <a:ext cx="327309" cy="877598"/>
          </a:xfrm>
          <a:prstGeom prst="rect">
            <a:avLst/>
          </a:prstGeom>
          <a:noFill/>
          <a:ln w="12700"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41" name="Rectangle 40"/>
          <p:cNvSpPr/>
          <p:nvPr/>
        </p:nvSpPr>
        <p:spPr bwMode="auto">
          <a:xfrm>
            <a:off x="784349" y="1403778"/>
            <a:ext cx="1047389" cy="405045"/>
          </a:xfrm>
          <a:prstGeom prst="rect">
            <a:avLst/>
          </a:prstGeom>
          <a:noFill/>
          <a:ln w="12700"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42" name="Rectangle 41"/>
          <p:cNvSpPr/>
          <p:nvPr/>
        </p:nvSpPr>
        <p:spPr bwMode="auto">
          <a:xfrm>
            <a:off x="1962662" y="1403775"/>
            <a:ext cx="2094778" cy="540060"/>
          </a:xfrm>
          <a:prstGeom prst="rect">
            <a:avLst/>
          </a:prstGeom>
          <a:noFill/>
          <a:ln w="12700"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43" name="Rectangle 42"/>
          <p:cNvSpPr/>
          <p:nvPr/>
        </p:nvSpPr>
        <p:spPr bwMode="auto">
          <a:xfrm>
            <a:off x="2513763" y="2271955"/>
            <a:ext cx="1047389" cy="1224555"/>
          </a:xfrm>
          <a:prstGeom prst="rect">
            <a:avLst/>
          </a:prstGeom>
          <a:noFill/>
          <a:ln w="12700"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44" name="Rectangle 43"/>
          <p:cNvSpPr/>
          <p:nvPr/>
        </p:nvSpPr>
        <p:spPr bwMode="auto">
          <a:xfrm>
            <a:off x="2512336" y="4238604"/>
            <a:ext cx="1047389" cy="1224555"/>
          </a:xfrm>
          <a:prstGeom prst="rect">
            <a:avLst/>
          </a:prstGeom>
          <a:noFill/>
          <a:ln w="12700"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45" name="Rectangle 44"/>
          <p:cNvSpPr/>
          <p:nvPr/>
        </p:nvSpPr>
        <p:spPr bwMode="auto">
          <a:xfrm>
            <a:off x="2512848" y="3496510"/>
            <a:ext cx="1047389" cy="472553"/>
          </a:xfrm>
          <a:prstGeom prst="rect">
            <a:avLst/>
          </a:prstGeom>
          <a:noFill/>
          <a:ln w="12700"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46" name="Oval 45"/>
          <p:cNvSpPr/>
          <p:nvPr/>
        </p:nvSpPr>
        <p:spPr bwMode="auto">
          <a:xfrm>
            <a:off x="2982647" y="5984868"/>
            <a:ext cx="130924" cy="135015"/>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47" name="Rectangle 46"/>
          <p:cNvSpPr/>
          <p:nvPr/>
        </p:nvSpPr>
        <p:spPr bwMode="auto">
          <a:xfrm>
            <a:off x="1382640" y="4827817"/>
            <a:ext cx="981927" cy="877598"/>
          </a:xfrm>
          <a:prstGeom prst="rect">
            <a:avLst/>
          </a:prstGeom>
          <a:noFill/>
          <a:ln w="12700"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49" name="Oval 48"/>
          <p:cNvSpPr/>
          <p:nvPr/>
        </p:nvSpPr>
        <p:spPr bwMode="auto">
          <a:xfrm>
            <a:off x="251520" y="5192639"/>
            <a:ext cx="130924" cy="135015"/>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50" name="Oval 49"/>
          <p:cNvSpPr/>
          <p:nvPr/>
        </p:nvSpPr>
        <p:spPr bwMode="auto">
          <a:xfrm>
            <a:off x="260180" y="4243069"/>
            <a:ext cx="130924" cy="135015"/>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51" name="Oval 50"/>
          <p:cNvSpPr/>
          <p:nvPr/>
        </p:nvSpPr>
        <p:spPr bwMode="auto">
          <a:xfrm>
            <a:off x="273170" y="3289033"/>
            <a:ext cx="130924" cy="135015"/>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52" name="Oval 51"/>
          <p:cNvSpPr/>
          <p:nvPr/>
        </p:nvSpPr>
        <p:spPr bwMode="auto">
          <a:xfrm>
            <a:off x="281830" y="2339463"/>
            <a:ext cx="130924" cy="135015"/>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53" name="Oval 52"/>
          <p:cNvSpPr/>
          <p:nvPr/>
        </p:nvSpPr>
        <p:spPr bwMode="auto">
          <a:xfrm>
            <a:off x="5648313" y="5216434"/>
            <a:ext cx="130924" cy="135015"/>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54" name="Oval 53"/>
          <p:cNvSpPr/>
          <p:nvPr/>
        </p:nvSpPr>
        <p:spPr bwMode="auto">
          <a:xfrm>
            <a:off x="5656973" y="4266864"/>
            <a:ext cx="130924" cy="135015"/>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55" name="Oval 54"/>
          <p:cNvSpPr/>
          <p:nvPr/>
        </p:nvSpPr>
        <p:spPr bwMode="auto">
          <a:xfrm>
            <a:off x="5669963" y="3312828"/>
            <a:ext cx="130924" cy="135015"/>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56" name="Oval 55"/>
          <p:cNvSpPr/>
          <p:nvPr/>
        </p:nvSpPr>
        <p:spPr bwMode="auto">
          <a:xfrm>
            <a:off x="5678623" y="2363258"/>
            <a:ext cx="130924" cy="135015"/>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58" name="TextBox 57"/>
          <p:cNvSpPr txBox="1"/>
          <p:nvPr/>
        </p:nvSpPr>
        <p:spPr>
          <a:xfrm>
            <a:off x="6022487" y="1051538"/>
            <a:ext cx="3066378" cy="1962051"/>
          </a:xfrm>
          <a:prstGeom prst="rect">
            <a:avLst/>
          </a:prstGeom>
          <a:noFill/>
        </p:spPr>
        <p:txBody>
          <a:bodyPr wrap="square" lIns="84190" tIns="42096" rIns="84190" bIns="42096" rtlCol="0">
            <a:spAutoFit/>
          </a:bodyPr>
          <a:lstStyle/>
          <a:p>
            <a:pPr algn="l">
              <a:buFont typeface="Arial" pitchFamily="34" charset="0"/>
              <a:buChar char="•"/>
            </a:pPr>
            <a:r>
              <a:rPr lang="en-US" sz="1500" dirty="0">
                <a:solidFill>
                  <a:srgbClr val="6C0000"/>
                </a:solidFill>
                <a:latin typeface="Arial Narrow" pitchFamily="34" charset="0"/>
              </a:rPr>
              <a:t> 0.18-</a:t>
            </a:r>
            <a:r>
              <a:rPr lang="en-US" sz="1500" dirty="0">
                <a:solidFill>
                  <a:srgbClr val="6C0000"/>
                </a:solidFill>
                <a:latin typeface="Symbol" pitchFamily="18" charset="2"/>
              </a:rPr>
              <a:t>m</a:t>
            </a:r>
            <a:r>
              <a:rPr lang="en-US" sz="1500" dirty="0">
                <a:solidFill>
                  <a:srgbClr val="6C0000"/>
                </a:solidFill>
                <a:latin typeface="Arial Narrow" pitchFamily="34" charset="0"/>
              </a:rPr>
              <a:t>m </a:t>
            </a:r>
            <a:r>
              <a:rPr lang="en-US" sz="1500" dirty="0" err="1">
                <a:solidFill>
                  <a:srgbClr val="6C0000"/>
                </a:solidFill>
                <a:latin typeface="Arial Narrow" pitchFamily="34" charset="0"/>
              </a:rPr>
              <a:t>SiGe</a:t>
            </a:r>
            <a:r>
              <a:rPr lang="en-US" sz="1500" dirty="0">
                <a:solidFill>
                  <a:srgbClr val="6C0000"/>
                </a:solidFill>
                <a:latin typeface="Arial Narrow" pitchFamily="34" charset="0"/>
              </a:rPr>
              <a:t> </a:t>
            </a:r>
            <a:r>
              <a:rPr lang="en-US" sz="1500" dirty="0" err="1">
                <a:solidFill>
                  <a:srgbClr val="6C0000"/>
                </a:solidFill>
                <a:latin typeface="Arial Narrow" pitchFamily="34" charset="0"/>
              </a:rPr>
              <a:t>BiCMOS</a:t>
            </a:r>
            <a:r>
              <a:rPr lang="en-US" sz="1500" dirty="0">
                <a:solidFill>
                  <a:srgbClr val="6C0000"/>
                </a:solidFill>
                <a:latin typeface="Arial Narrow" pitchFamily="34" charset="0"/>
              </a:rPr>
              <a:t> </a:t>
            </a:r>
          </a:p>
          <a:p>
            <a:pPr algn="l"/>
            <a:r>
              <a:rPr lang="en-US" sz="1500" dirty="0">
                <a:solidFill>
                  <a:srgbClr val="6C0000"/>
                </a:solidFill>
                <a:latin typeface="Arial Narrow" pitchFamily="34" charset="0"/>
              </a:rPr>
              <a:t>  (Jazz SiGe120, 1P6M, </a:t>
            </a:r>
            <a:r>
              <a:rPr lang="en-US" sz="1500" dirty="0" err="1">
                <a:solidFill>
                  <a:srgbClr val="6C0000"/>
                </a:solidFill>
                <a:latin typeface="Arial Narrow" pitchFamily="34" charset="0"/>
              </a:rPr>
              <a:t>f</a:t>
            </a:r>
            <a:r>
              <a:rPr lang="en-US" sz="1500" baseline="-25000" dirty="0" err="1">
                <a:solidFill>
                  <a:srgbClr val="6C0000"/>
                </a:solidFill>
                <a:latin typeface="Arial Narrow" pitchFamily="34" charset="0"/>
              </a:rPr>
              <a:t>T</a:t>
            </a:r>
            <a:r>
              <a:rPr lang="en-US" sz="1500" dirty="0">
                <a:solidFill>
                  <a:srgbClr val="6C0000"/>
                </a:solidFill>
                <a:latin typeface="Arial Narrow" pitchFamily="34" charset="0"/>
              </a:rPr>
              <a:t>=150 GHz) </a:t>
            </a:r>
          </a:p>
          <a:p>
            <a:pPr algn="l">
              <a:buFont typeface="Arial" pitchFamily="34" charset="0"/>
              <a:buChar char="•"/>
            </a:pPr>
            <a:r>
              <a:rPr lang="en-US" sz="1500" dirty="0">
                <a:solidFill>
                  <a:srgbClr val="6C0000"/>
                </a:solidFill>
                <a:latin typeface="Arial Narrow" pitchFamily="34" charset="0"/>
              </a:rPr>
              <a:t> Area = 2.2 x 2.4 mm</a:t>
            </a:r>
            <a:r>
              <a:rPr lang="en-US" sz="1500" baseline="30000" dirty="0">
                <a:solidFill>
                  <a:srgbClr val="6C0000"/>
                </a:solidFill>
                <a:latin typeface="Arial Narrow" pitchFamily="34" charset="0"/>
              </a:rPr>
              <a:t>2</a:t>
            </a:r>
          </a:p>
          <a:p>
            <a:pPr algn="l">
              <a:buFont typeface="Arial" pitchFamily="34" charset="0"/>
              <a:buChar char="•"/>
            </a:pPr>
            <a:r>
              <a:rPr lang="en-US" sz="1500" dirty="0">
                <a:solidFill>
                  <a:srgbClr val="6C0000"/>
                </a:solidFill>
                <a:latin typeface="Arial Narrow" pitchFamily="34" charset="0"/>
              </a:rPr>
              <a:t> Near perfect corporate-feed layout </a:t>
            </a:r>
          </a:p>
          <a:p>
            <a:pPr algn="l"/>
            <a:r>
              <a:rPr lang="en-US" sz="1500" dirty="0">
                <a:solidFill>
                  <a:srgbClr val="6C0000"/>
                </a:solidFill>
                <a:latin typeface="Arial Narrow" pitchFamily="34" charset="0"/>
              </a:rPr>
              <a:t> </a:t>
            </a:r>
            <a:r>
              <a:rPr lang="en-US" sz="1300" dirty="0">
                <a:solidFill>
                  <a:srgbClr val="6C0000"/>
                </a:solidFill>
                <a:latin typeface="Arial Narrow" pitchFamily="34" charset="0"/>
              </a:rPr>
              <a:t>(E-length btw any input to output is identical)</a:t>
            </a:r>
          </a:p>
          <a:p>
            <a:pPr algn="l">
              <a:buFont typeface="Arial" pitchFamily="34" charset="0"/>
              <a:buChar char="•"/>
            </a:pPr>
            <a:r>
              <a:rPr lang="en-US" sz="1500" dirty="0">
                <a:solidFill>
                  <a:srgbClr val="6C0000"/>
                </a:solidFill>
                <a:latin typeface="Arial Narrow" pitchFamily="34" charset="0"/>
              </a:rPr>
              <a:t> Metallic barrier: max CH-CH isolation</a:t>
            </a:r>
          </a:p>
          <a:p>
            <a:pPr algn="l">
              <a:buFont typeface="Arial" pitchFamily="34" charset="0"/>
              <a:buChar char="•"/>
            </a:pPr>
            <a:r>
              <a:rPr lang="en-US" sz="1500" dirty="0">
                <a:solidFill>
                  <a:srgbClr val="6C0000"/>
                </a:solidFill>
                <a:latin typeface="Arial Narrow" pitchFamily="34" charset="0"/>
              </a:rPr>
              <a:t> V</a:t>
            </a:r>
            <a:r>
              <a:rPr lang="en-US" sz="1500" baseline="-25000" dirty="0">
                <a:solidFill>
                  <a:srgbClr val="6C0000"/>
                </a:solidFill>
                <a:latin typeface="Arial Narrow" pitchFamily="34" charset="0"/>
              </a:rPr>
              <a:t>CC</a:t>
            </a:r>
            <a:r>
              <a:rPr lang="en-US" sz="1500" dirty="0">
                <a:solidFill>
                  <a:srgbClr val="6C0000"/>
                </a:solidFill>
                <a:latin typeface="Arial Narrow" pitchFamily="34" charset="0"/>
              </a:rPr>
              <a:t>=3.3 V, </a:t>
            </a:r>
            <a:r>
              <a:rPr lang="en-US" sz="1500" dirty="0" err="1">
                <a:solidFill>
                  <a:srgbClr val="6C0000"/>
                </a:solidFill>
                <a:latin typeface="Arial Narrow" pitchFamily="34" charset="0"/>
              </a:rPr>
              <a:t>I</a:t>
            </a:r>
            <a:r>
              <a:rPr lang="en-US" sz="1500" baseline="-25000" dirty="0" err="1">
                <a:solidFill>
                  <a:srgbClr val="6C0000"/>
                </a:solidFill>
                <a:latin typeface="Arial Narrow" pitchFamily="34" charset="0"/>
              </a:rPr>
              <a:t>total</a:t>
            </a:r>
            <a:r>
              <a:rPr lang="en-US" sz="1500" dirty="0">
                <a:solidFill>
                  <a:srgbClr val="6C0000"/>
                </a:solidFill>
                <a:latin typeface="Arial Narrow" pitchFamily="34" charset="0"/>
              </a:rPr>
              <a:t>=170 </a:t>
            </a:r>
            <a:r>
              <a:rPr lang="en-US" sz="1500" dirty="0" err="1">
                <a:solidFill>
                  <a:srgbClr val="6C0000"/>
                </a:solidFill>
                <a:latin typeface="Arial Narrow" pitchFamily="34" charset="0"/>
              </a:rPr>
              <a:t>mA</a:t>
            </a:r>
            <a:r>
              <a:rPr lang="en-US" sz="1500" dirty="0">
                <a:solidFill>
                  <a:srgbClr val="6C0000"/>
                </a:solidFill>
                <a:latin typeface="Arial Narrow" pitchFamily="34" charset="0"/>
              </a:rPr>
              <a:t> </a:t>
            </a:r>
          </a:p>
          <a:p>
            <a:pPr algn="l"/>
            <a:r>
              <a:rPr lang="en-US" sz="1500" dirty="0">
                <a:solidFill>
                  <a:srgbClr val="6C0000"/>
                </a:solidFill>
                <a:latin typeface="Arial Narrow" pitchFamily="34" charset="0"/>
              </a:rPr>
              <a:t>   (561 </a:t>
            </a:r>
            <a:r>
              <a:rPr lang="en-US" sz="1500" dirty="0" err="1">
                <a:solidFill>
                  <a:srgbClr val="6C0000"/>
                </a:solidFill>
                <a:latin typeface="Arial Narrow" pitchFamily="34" charset="0"/>
              </a:rPr>
              <a:t>mW</a:t>
            </a:r>
            <a:r>
              <a:rPr lang="en-US" sz="1500" dirty="0">
                <a:solidFill>
                  <a:srgbClr val="6C0000"/>
                </a:solidFill>
                <a:latin typeface="Arial Narrow" pitchFamily="34" charset="0"/>
              </a:rPr>
              <a:t>, Active-</a:t>
            </a:r>
            <a:r>
              <a:rPr lang="en-US" sz="1500" dirty="0">
                <a:solidFill>
                  <a:srgbClr val="6C0000"/>
                </a:solidFill>
                <a:latin typeface="Symbol" pitchFamily="18" charset="2"/>
              </a:rPr>
              <a:t>S</a:t>
            </a:r>
            <a:r>
              <a:rPr lang="en-US" sz="1500" dirty="0">
                <a:solidFill>
                  <a:srgbClr val="6C0000"/>
                </a:solidFill>
                <a:latin typeface="Arial Narrow" pitchFamily="34" charset="0"/>
              </a:rPr>
              <a:t> &lt; 10%) </a:t>
            </a:r>
            <a:endParaRPr lang="en-US" sz="1700" dirty="0">
              <a:solidFill>
                <a:srgbClr val="6C0000"/>
              </a:solidFill>
              <a:latin typeface="Arial Narrow" pitchFamily="34" charset="0"/>
            </a:endParaRPr>
          </a:p>
        </p:txBody>
      </p:sp>
      <p:sp>
        <p:nvSpPr>
          <p:cNvPr id="59" name="Rectangle 58"/>
          <p:cNvSpPr/>
          <p:nvPr/>
        </p:nvSpPr>
        <p:spPr bwMode="auto">
          <a:xfrm>
            <a:off x="2512383" y="3969060"/>
            <a:ext cx="1047389" cy="270030"/>
          </a:xfrm>
          <a:prstGeom prst="rect">
            <a:avLst/>
          </a:prstGeom>
          <a:noFill/>
          <a:ln w="12700"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grpSp>
        <p:nvGrpSpPr>
          <p:cNvPr id="64" name="Group 63"/>
          <p:cNvGrpSpPr/>
          <p:nvPr/>
        </p:nvGrpSpPr>
        <p:grpSpPr>
          <a:xfrm>
            <a:off x="6009050" y="3220628"/>
            <a:ext cx="2948897" cy="2841164"/>
            <a:chOff x="6609950" y="3278824"/>
            <a:chExt cx="3243786" cy="3030575"/>
          </a:xfrm>
        </p:grpSpPr>
        <p:pic>
          <p:nvPicPr>
            <p:cNvPr id="802820" name="Picture 4"/>
            <p:cNvPicPr>
              <a:picLocks noChangeAspect="1" noChangeArrowheads="1"/>
            </p:cNvPicPr>
            <p:nvPr/>
          </p:nvPicPr>
          <p:blipFill>
            <a:blip r:embed="rId4" cstate="print"/>
            <a:srcRect/>
            <a:stretch>
              <a:fillRect/>
            </a:stretch>
          </p:blipFill>
          <p:spPr bwMode="auto">
            <a:xfrm>
              <a:off x="7117432" y="3369568"/>
              <a:ext cx="2736304" cy="2939831"/>
            </a:xfrm>
            <a:prstGeom prst="rect">
              <a:avLst/>
            </a:prstGeom>
            <a:noFill/>
            <a:ln w="9525">
              <a:noFill/>
              <a:miter lim="800000"/>
              <a:headEnd/>
              <a:tailEnd/>
            </a:ln>
          </p:spPr>
        </p:pic>
        <p:sp>
          <p:nvSpPr>
            <p:cNvPr id="60" name="Rectangle 59"/>
            <p:cNvSpPr/>
            <p:nvPr/>
          </p:nvSpPr>
          <p:spPr>
            <a:xfrm>
              <a:off x="7647561" y="5169768"/>
              <a:ext cx="2120408" cy="311881"/>
            </a:xfrm>
            <a:prstGeom prst="rect">
              <a:avLst/>
            </a:prstGeom>
          </p:spPr>
          <p:txBody>
            <a:bodyPr wrap="none">
              <a:spAutoFit/>
            </a:bodyPr>
            <a:lstStyle/>
            <a:p>
              <a:r>
                <a:rPr lang="en-US" sz="1300" dirty="0">
                  <a:latin typeface="Arial Narrow" pitchFamily="34" charset="0"/>
                  <a:sym typeface="Symbol" pitchFamily="18" charset="2"/>
                </a:rPr>
                <a:t>Single channel: 17.6 </a:t>
              </a:r>
              <a:r>
                <a:rPr lang="en-US" sz="1300" dirty="0" err="1">
                  <a:latin typeface="Arial Narrow" pitchFamily="34" charset="0"/>
                  <a:sym typeface="Symbol" pitchFamily="18" charset="2"/>
                </a:rPr>
                <a:t>mA</a:t>
              </a:r>
              <a:r>
                <a:rPr lang="en-US" sz="1300" dirty="0">
                  <a:latin typeface="Arial Narrow" pitchFamily="34" charset="0"/>
                  <a:sym typeface="Symbol" pitchFamily="18" charset="2"/>
                </a:rPr>
                <a:t> (x8)</a:t>
              </a:r>
              <a:endParaRPr lang="en-US" sz="1300" dirty="0"/>
            </a:p>
          </p:txBody>
        </p:sp>
        <p:sp>
          <p:nvSpPr>
            <p:cNvPr id="61" name="Rectangle 60"/>
            <p:cNvSpPr/>
            <p:nvPr/>
          </p:nvSpPr>
          <p:spPr>
            <a:xfrm rot="1705579">
              <a:off x="7258706" y="3278824"/>
              <a:ext cx="1182330" cy="311881"/>
            </a:xfrm>
            <a:prstGeom prst="rect">
              <a:avLst/>
            </a:prstGeom>
          </p:spPr>
          <p:txBody>
            <a:bodyPr wrap="none">
              <a:spAutoFit/>
            </a:bodyPr>
            <a:lstStyle/>
            <a:p>
              <a:r>
                <a:rPr lang="en-US" sz="1300" dirty="0">
                  <a:latin typeface="Arial Narrow" pitchFamily="34" charset="0"/>
                  <a:sym typeface="Symbol" pitchFamily="18" charset="2"/>
                </a:rPr>
                <a:t>DTS: 12.4 </a:t>
              </a:r>
              <a:r>
                <a:rPr lang="en-US" sz="1300" dirty="0" err="1">
                  <a:latin typeface="Arial Narrow" pitchFamily="34" charset="0"/>
                  <a:sym typeface="Symbol" pitchFamily="18" charset="2"/>
                </a:rPr>
                <a:t>mA</a:t>
              </a:r>
              <a:r>
                <a:rPr lang="en-US" sz="1300" dirty="0">
                  <a:latin typeface="Arial Narrow" pitchFamily="34" charset="0"/>
                  <a:sym typeface="Symbol" pitchFamily="18" charset="2"/>
                </a:rPr>
                <a:t> </a:t>
              </a:r>
              <a:endParaRPr lang="en-US" sz="1300" dirty="0"/>
            </a:p>
          </p:txBody>
        </p:sp>
        <p:sp>
          <p:nvSpPr>
            <p:cNvPr id="62" name="Rectangle 61"/>
            <p:cNvSpPr/>
            <p:nvPr/>
          </p:nvSpPr>
          <p:spPr>
            <a:xfrm rot="1705579">
              <a:off x="6918712" y="3437660"/>
              <a:ext cx="705674" cy="311881"/>
            </a:xfrm>
            <a:prstGeom prst="rect">
              <a:avLst/>
            </a:prstGeom>
          </p:spPr>
          <p:txBody>
            <a:bodyPr wrap="none">
              <a:spAutoFit/>
            </a:bodyPr>
            <a:lstStyle/>
            <a:p>
              <a:r>
                <a:rPr lang="en-US" sz="1300" dirty="0">
                  <a:latin typeface="Arial Narrow" pitchFamily="34" charset="0"/>
                  <a:sym typeface="Symbol" pitchFamily="18" charset="2"/>
                </a:rPr>
                <a:t>2-CH </a:t>
              </a:r>
              <a:r>
                <a:rPr lang="en-US" sz="1300" dirty="0">
                  <a:latin typeface="Symbol" pitchFamily="18" charset="2"/>
                  <a:sym typeface="Symbol" pitchFamily="18" charset="2"/>
                </a:rPr>
                <a:t>S</a:t>
              </a:r>
              <a:endParaRPr lang="en-US" sz="1300" dirty="0">
                <a:latin typeface="Symbol" pitchFamily="18" charset="2"/>
              </a:endParaRPr>
            </a:p>
          </p:txBody>
        </p:sp>
        <p:sp>
          <p:nvSpPr>
            <p:cNvPr id="63" name="Rectangle 62"/>
            <p:cNvSpPr/>
            <p:nvPr/>
          </p:nvSpPr>
          <p:spPr>
            <a:xfrm rot="1705579">
              <a:off x="6609950" y="3724277"/>
              <a:ext cx="705674" cy="525273"/>
            </a:xfrm>
            <a:prstGeom prst="rect">
              <a:avLst/>
            </a:prstGeom>
          </p:spPr>
          <p:txBody>
            <a:bodyPr wrap="none">
              <a:spAutoFit/>
            </a:bodyPr>
            <a:lstStyle/>
            <a:p>
              <a:r>
                <a:rPr lang="en-US" sz="1300" dirty="0">
                  <a:latin typeface="Arial Narrow" pitchFamily="34" charset="0"/>
                  <a:sym typeface="Symbol" pitchFamily="18" charset="2"/>
                </a:rPr>
                <a:t>4-CH </a:t>
              </a:r>
              <a:r>
                <a:rPr lang="en-US" sz="1300" dirty="0">
                  <a:latin typeface="Symbol" pitchFamily="18" charset="2"/>
                  <a:sym typeface="Symbol" pitchFamily="18" charset="2"/>
                </a:rPr>
                <a:t>S</a:t>
              </a:r>
              <a:endParaRPr lang="en-US" sz="1300" dirty="0">
                <a:latin typeface="Arial Narrow" pitchFamily="34" charset="0"/>
                <a:sym typeface="Symbol" pitchFamily="18" charset="2"/>
              </a:endParaRPr>
            </a:p>
            <a:p>
              <a:r>
                <a:rPr lang="en-US" sz="1300" dirty="0">
                  <a:latin typeface="Arial Narrow" pitchFamily="34" charset="0"/>
                  <a:sym typeface="Symbol" pitchFamily="18" charset="2"/>
                </a:rPr>
                <a:t>(x2)</a:t>
              </a:r>
              <a:endParaRPr lang="en-US" sz="1300" dirty="0">
                <a:latin typeface="Arial Narrow" pitchFamily="34" charset="0"/>
              </a:endParaRPr>
            </a:p>
          </p:txBody>
        </p:sp>
      </p:grpSp>
      <p:sp>
        <p:nvSpPr>
          <p:cNvPr id="67" name="Rectangle 66"/>
          <p:cNvSpPr/>
          <p:nvPr/>
        </p:nvSpPr>
        <p:spPr>
          <a:xfrm>
            <a:off x="7791017" y="3293985"/>
            <a:ext cx="450590" cy="288541"/>
          </a:xfrm>
          <a:prstGeom prst="rect">
            <a:avLst/>
          </a:prstGeom>
        </p:spPr>
        <p:txBody>
          <a:bodyPr wrap="none" lIns="84216" tIns="42108" rIns="84216" bIns="42108">
            <a:spAutoFit/>
          </a:bodyPr>
          <a:lstStyle/>
          <a:p>
            <a:r>
              <a:rPr lang="en-US" sz="1300" dirty="0">
                <a:latin typeface="Arial Narrow" pitchFamily="34" charset="0"/>
                <a:sym typeface="Symbol" pitchFamily="18" charset="2"/>
              </a:rPr>
              <a:t>Bias</a:t>
            </a:r>
            <a:endParaRPr lang="en-US" sz="1300" dirty="0"/>
          </a:p>
        </p:txBody>
      </p:sp>
      <p:sp>
        <p:nvSpPr>
          <p:cNvPr id="2" name="Slide Number Placeholder 1"/>
          <p:cNvSpPr>
            <a:spLocks noGrp="1"/>
          </p:cNvSpPr>
          <p:nvPr>
            <p:ph type="sldNum" sz="quarter" idx="12"/>
          </p:nvPr>
        </p:nvSpPr>
        <p:spPr/>
        <p:txBody>
          <a:bodyPr/>
          <a:lstStyle/>
          <a:p>
            <a:fld id="{F6B0E1E6-BBDF-4CD7-A72C-4AECEAC288E1}" type="slidenum">
              <a:rPr lang="en-US" smtClean="0"/>
              <a:t>26</a:t>
            </a:fld>
            <a:endParaRPr lang="en-US"/>
          </a:p>
        </p:txBody>
      </p:sp>
    </p:spTree>
    <p:extLst>
      <p:ext uri="{BB962C8B-B14F-4D97-AF65-F5344CB8AC3E}">
        <p14:creationId xmlns:p14="http://schemas.microsoft.com/office/powerpoint/2010/main" val="115408771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6119" name="Object 7"/>
          <p:cNvGraphicFramePr>
            <a:graphicFrameLocks noChangeAspect="1"/>
          </p:cNvGraphicFramePr>
          <p:nvPr/>
        </p:nvGraphicFramePr>
        <p:xfrm>
          <a:off x="909061" y="952504"/>
          <a:ext cx="3404466" cy="2577703"/>
        </p:xfrm>
        <a:graphic>
          <a:graphicData uri="http://schemas.openxmlformats.org/presentationml/2006/ole">
            <mc:AlternateContent xmlns:mc="http://schemas.openxmlformats.org/markup-compatibility/2006">
              <mc:Choice xmlns:v="urn:schemas-microsoft-com:vml" Requires="v">
                <p:oleObj spid="_x0000_s19626" name="Visio" r:id="rId4" imgW="5293016" imgH="3855053" progId="Visio.Drawing.11">
                  <p:embed/>
                </p:oleObj>
              </mc:Choice>
              <mc:Fallback>
                <p:oleObj name="Visio" r:id="rId4" imgW="5293016" imgH="3855053"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9061" y="952504"/>
                        <a:ext cx="3404466" cy="2577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46125" name="Object 13"/>
          <p:cNvGraphicFramePr>
            <a:graphicFrameLocks noChangeAspect="1"/>
          </p:cNvGraphicFramePr>
          <p:nvPr/>
        </p:nvGraphicFramePr>
        <p:xfrm>
          <a:off x="4453515" y="931667"/>
          <a:ext cx="3727739" cy="2603004"/>
        </p:xfrm>
        <a:graphic>
          <a:graphicData uri="http://schemas.openxmlformats.org/presentationml/2006/ole">
            <mc:AlternateContent xmlns:mc="http://schemas.openxmlformats.org/markup-compatibility/2006">
              <mc:Choice xmlns:v="urn:schemas-microsoft-com:vml" Requires="v">
                <p:oleObj spid="_x0000_s19627" name="Visio" r:id="rId6" imgW="5718802" imgH="3865626" progId="Visio.Drawing.11">
                  <p:embed/>
                </p:oleObj>
              </mc:Choice>
              <mc:Fallback>
                <p:oleObj name="Visio" r:id="rId6" imgW="5718802" imgH="3865626"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53515" y="931667"/>
                        <a:ext cx="3727739" cy="2603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46126" name="Object 14"/>
          <p:cNvGraphicFramePr>
            <a:graphicFrameLocks noChangeAspect="1"/>
          </p:cNvGraphicFramePr>
          <p:nvPr/>
        </p:nvGraphicFramePr>
        <p:xfrm>
          <a:off x="4335175" y="3653733"/>
          <a:ext cx="3535795" cy="2684859"/>
        </p:xfrm>
        <a:graphic>
          <a:graphicData uri="http://schemas.openxmlformats.org/presentationml/2006/ole">
            <mc:AlternateContent xmlns:mc="http://schemas.openxmlformats.org/markup-compatibility/2006">
              <mc:Choice xmlns:v="urn:schemas-microsoft-com:vml" Requires="v">
                <p:oleObj spid="_x0000_s19628" name="Visio" r:id="rId8" imgW="5434563" imgH="3975354" progId="Visio.Drawing.11">
                  <p:embed/>
                </p:oleObj>
              </mc:Choice>
              <mc:Fallback>
                <p:oleObj name="Visio" r:id="rId8" imgW="5434563" imgH="3975354"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35175" y="3653733"/>
                        <a:ext cx="3535795" cy="2684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46127" name="Object 15"/>
          <p:cNvGraphicFramePr>
            <a:graphicFrameLocks noChangeAspect="1"/>
          </p:cNvGraphicFramePr>
          <p:nvPr/>
        </p:nvGraphicFramePr>
        <p:xfrm>
          <a:off x="865762" y="3661172"/>
          <a:ext cx="3443432" cy="2620865"/>
        </p:xfrm>
        <a:graphic>
          <a:graphicData uri="http://schemas.openxmlformats.org/presentationml/2006/ole">
            <mc:AlternateContent xmlns:mc="http://schemas.openxmlformats.org/markup-compatibility/2006">
              <mc:Choice xmlns:v="urn:schemas-microsoft-com:vml" Requires="v">
                <p:oleObj spid="_x0000_s19629" name="Visio" r:id="rId10" imgW="5314177" imgH="3896773" progId="Visio.Drawing.11">
                  <p:embed/>
                </p:oleObj>
              </mc:Choice>
              <mc:Fallback>
                <p:oleObj name="Visio" r:id="rId10" imgW="5314177" imgH="3896773" progId="Visio.Drawing.11">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65762" y="3661172"/>
                        <a:ext cx="3443432" cy="2620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46133" name="Text Box 21"/>
          <p:cNvSpPr txBox="1">
            <a:spLocks noChangeArrowheads="1"/>
          </p:cNvSpPr>
          <p:nvPr/>
        </p:nvSpPr>
        <p:spPr bwMode="auto">
          <a:xfrm>
            <a:off x="5160669" y="3957345"/>
            <a:ext cx="2095265" cy="558072"/>
          </a:xfrm>
          <a:prstGeom prst="rect">
            <a:avLst/>
          </a:prstGeom>
          <a:noFill/>
          <a:ln w="12700">
            <a:noFill/>
            <a:miter lim="800000"/>
            <a:headEnd type="none" w="sm" len="sm"/>
            <a:tailEnd type="none" w="sm" len="sm"/>
          </a:ln>
          <a:effectLst/>
        </p:spPr>
        <p:txBody>
          <a:bodyPr wrap="square" lIns="93792" tIns="46897" rIns="93792" bIns="46897">
            <a:spAutoFit/>
          </a:bodyPr>
          <a:lstStyle/>
          <a:p>
            <a:pPr defTabSz="938376">
              <a:spcBef>
                <a:spcPct val="50000"/>
              </a:spcBef>
            </a:pPr>
            <a:r>
              <a:rPr kumimoji="0" lang="en-US" sz="1500" dirty="0">
                <a:solidFill>
                  <a:srgbClr val="FF00FF"/>
                </a:solidFill>
                <a:latin typeface="Arial Narrow" pitchFamily="34" charset="0"/>
              </a:rPr>
              <a:t>RMS gain error &lt; 0.9 dB</a:t>
            </a:r>
            <a:r>
              <a:rPr kumimoji="0" lang="en-US" sz="1700" dirty="0">
                <a:solidFill>
                  <a:srgbClr val="FF00FF"/>
                </a:solidFill>
                <a:latin typeface="Arial Narrow" pitchFamily="34" charset="0"/>
              </a:rPr>
              <a:t> </a:t>
            </a:r>
            <a:r>
              <a:rPr kumimoji="0" lang="en-US" sz="1300" dirty="0">
                <a:solidFill>
                  <a:srgbClr val="FF00FF"/>
                </a:solidFill>
                <a:latin typeface="Arial Narrow" pitchFamily="34" charset="0"/>
              </a:rPr>
              <a:t>@6-18 GHz</a:t>
            </a:r>
            <a:endParaRPr kumimoji="0" lang="en-US" sz="1300" baseline="30000" dirty="0">
              <a:solidFill>
                <a:srgbClr val="FF00FF"/>
              </a:solidFill>
              <a:latin typeface="Arial Narrow" pitchFamily="34" charset="0"/>
            </a:endParaRPr>
          </a:p>
        </p:txBody>
      </p:sp>
      <p:sp>
        <p:nvSpPr>
          <p:cNvPr id="346134" name="Text Box 22"/>
          <p:cNvSpPr txBox="1">
            <a:spLocks noChangeArrowheads="1"/>
          </p:cNvSpPr>
          <p:nvPr/>
        </p:nvSpPr>
        <p:spPr bwMode="auto">
          <a:xfrm>
            <a:off x="1756204" y="3969251"/>
            <a:ext cx="1887682" cy="558072"/>
          </a:xfrm>
          <a:prstGeom prst="rect">
            <a:avLst/>
          </a:prstGeom>
          <a:noFill/>
          <a:ln w="12700">
            <a:noFill/>
            <a:miter lim="800000"/>
            <a:headEnd type="none" w="sm" len="sm"/>
            <a:tailEnd type="none" w="sm" len="sm"/>
          </a:ln>
          <a:effectLst/>
        </p:spPr>
        <p:txBody>
          <a:bodyPr lIns="93792" tIns="46897" rIns="93792" bIns="46897">
            <a:spAutoFit/>
          </a:bodyPr>
          <a:lstStyle/>
          <a:p>
            <a:pPr defTabSz="938376">
              <a:spcBef>
                <a:spcPct val="50000"/>
              </a:spcBef>
            </a:pPr>
            <a:r>
              <a:rPr kumimoji="0" lang="en-US" sz="1500" dirty="0">
                <a:solidFill>
                  <a:srgbClr val="FF00FF"/>
                </a:solidFill>
                <a:latin typeface="Arial Narrow" pitchFamily="34" charset="0"/>
              </a:rPr>
              <a:t>Isolation &lt; -60 dB</a:t>
            </a:r>
            <a:r>
              <a:rPr kumimoji="0" lang="en-US" sz="1700" dirty="0">
                <a:solidFill>
                  <a:srgbClr val="FF00FF"/>
                </a:solidFill>
                <a:latin typeface="Arial Narrow" pitchFamily="34" charset="0"/>
              </a:rPr>
              <a:t>       </a:t>
            </a:r>
            <a:r>
              <a:rPr kumimoji="0" lang="en-US" sz="1300" dirty="0">
                <a:solidFill>
                  <a:srgbClr val="FF00FF"/>
                </a:solidFill>
                <a:latin typeface="Arial Narrow" pitchFamily="34" charset="0"/>
              </a:rPr>
              <a:t>@6-18 GHz</a:t>
            </a:r>
            <a:endParaRPr kumimoji="0" lang="en-US" sz="1300" baseline="30000" dirty="0">
              <a:solidFill>
                <a:srgbClr val="FF00FF"/>
              </a:solidFill>
              <a:latin typeface="Arial Narrow" pitchFamily="34" charset="0"/>
            </a:endParaRPr>
          </a:p>
        </p:txBody>
      </p:sp>
      <p:sp>
        <p:nvSpPr>
          <p:cNvPr id="19" name="Rectangle 18"/>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algn="ctr" defTabSz="913529"/>
            <a:r>
              <a:rPr lang="en-US" sz="2600" b="1" cap="small" dirty="0">
                <a:solidFill>
                  <a:srgbClr val="6C0000"/>
                </a:solidFill>
                <a:latin typeface="+mn-lt"/>
              </a:rPr>
              <a:t>8-Element phased-array (</a:t>
            </a:r>
            <a:r>
              <a:rPr lang="en-US" sz="2200" b="1" cap="small" dirty="0">
                <a:solidFill>
                  <a:srgbClr val="6C0000"/>
                </a:solidFill>
                <a:latin typeface="+mn-lt"/>
              </a:rPr>
              <a:t>12 GHz</a:t>
            </a:r>
            <a:r>
              <a:rPr lang="en-US" sz="2600" b="1" cap="small" dirty="0">
                <a:solidFill>
                  <a:srgbClr val="6C0000"/>
                </a:solidFill>
                <a:latin typeface="+mn-lt"/>
              </a:rPr>
              <a:t>, gain, </a:t>
            </a:r>
            <a:r>
              <a:rPr lang="en-US" sz="2600" b="1" cap="small" dirty="0" err="1">
                <a:solidFill>
                  <a:srgbClr val="6C0000"/>
                </a:solidFill>
                <a:latin typeface="+mn-lt"/>
              </a:rPr>
              <a:t>nf</a:t>
            </a:r>
            <a:r>
              <a:rPr lang="en-US" sz="2600" b="1" cap="small" dirty="0">
                <a:solidFill>
                  <a:srgbClr val="6C0000"/>
                </a:solidFill>
                <a:latin typeface="+mn-lt"/>
              </a:rPr>
              <a:t>, matching)</a:t>
            </a:r>
          </a:p>
        </p:txBody>
      </p:sp>
      <p:sp>
        <p:nvSpPr>
          <p:cNvPr id="21" name="TextBox 20"/>
          <p:cNvSpPr txBox="1"/>
          <p:nvPr/>
        </p:nvSpPr>
        <p:spPr>
          <a:xfrm>
            <a:off x="2411760" y="1606297"/>
            <a:ext cx="1832931" cy="288516"/>
          </a:xfrm>
          <a:prstGeom prst="rect">
            <a:avLst/>
          </a:prstGeom>
          <a:noFill/>
        </p:spPr>
        <p:txBody>
          <a:bodyPr wrap="square" lIns="84190" tIns="42096" rIns="84190" bIns="42096" rtlCol="0">
            <a:spAutoFit/>
          </a:bodyPr>
          <a:lstStyle/>
          <a:p>
            <a:pPr algn="l"/>
            <a:r>
              <a:rPr kumimoji="0" lang="en-US" sz="1300" dirty="0">
                <a:solidFill>
                  <a:srgbClr val="FF00FF"/>
                </a:solidFill>
                <a:latin typeface="Arial Narrow" pitchFamily="34" charset="0"/>
              </a:rPr>
              <a:t>&lt;-10 dB @11-15 GHz</a:t>
            </a:r>
            <a:endParaRPr kumimoji="0" lang="en-US" sz="1300" baseline="30000" dirty="0">
              <a:solidFill>
                <a:srgbClr val="FF00FF"/>
              </a:solidFill>
              <a:latin typeface="Arial Narrow" pitchFamily="34" charset="0"/>
            </a:endParaRPr>
          </a:p>
        </p:txBody>
      </p:sp>
      <p:sp>
        <p:nvSpPr>
          <p:cNvPr id="22" name="TextBox 21"/>
          <p:cNvSpPr txBox="1"/>
          <p:nvPr/>
        </p:nvSpPr>
        <p:spPr>
          <a:xfrm>
            <a:off x="5384485" y="1035450"/>
            <a:ext cx="2044915" cy="288516"/>
          </a:xfrm>
          <a:prstGeom prst="rect">
            <a:avLst/>
          </a:prstGeom>
          <a:noFill/>
        </p:spPr>
        <p:txBody>
          <a:bodyPr wrap="square" lIns="84190" tIns="42096" rIns="84190" bIns="42096" rtlCol="0">
            <a:spAutoFit/>
          </a:bodyPr>
          <a:lstStyle/>
          <a:p>
            <a:pPr algn="l"/>
            <a:r>
              <a:rPr kumimoji="0" lang="en-US" sz="1300" dirty="0">
                <a:solidFill>
                  <a:srgbClr val="FF00FF"/>
                </a:solidFill>
                <a:latin typeface="Arial Narrow" pitchFamily="34" charset="0"/>
              </a:rPr>
              <a:t>18-21 dB @9-15 GHz</a:t>
            </a:r>
          </a:p>
        </p:txBody>
      </p:sp>
      <p:sp>
        <p:nvSpPr>
          <p:cNvPr id="23" name="TextBox 22"/>
          <p:cNvSpPr txBox="1"/>
          <p:nvPr/>
        </p:nvSpPr>
        <p:spPr>
          <a:xfrm>
            <a:off x="6558156" y="2668476"/>
            <a:ext cx="2018989" cy="490494"/>
          </a:xfrm>
          <a:prstGeom prst="rect">
            <a:avLst/>
          </a:prstGeom>
          <a:noFill/>
        </p:spPr>
        <p:txBody>
          <a:bodyPr wrap="square" lIns="84190" tIns="42096" rIns="84190" bIns="42096" rtlCol="0">
            <a:spAutoFit/>
          </a:bodyPr>
          <a:lstStyle/>
          <a:p>
            <a:pPr algn="l"/>
            <a:r>
              <a:rPr kumimoji="0" lang="en-US" sz="1300" dirty="0">
                <a:solidFill>
                  <a:srgbClr val="FF00FF"/>
                </a:solidFill>
                <a:latin typeface="Arial Narrow" pitchFamily="34" charset="0"/>
              </a:rPr>
              <a:t>&lt; 5 dB @8-13 GHz</a:t>
            </a:r>
            <a:endParaRPr lang="en-US" sz="1300" dirty="0">
              <a:solidFill>
                <a:srgbClr val="FF00FF"/>
              </a:solidFill>
              <a:latin typeface="Arial Narrow" pitchFamily="34" charset="0"/>
            </a:endParaRPr>
          </a:p>
          <a:p>
            <a:pPr algn="l"/>
            <a:r>
              <a:rPr kumimoji="0" lang="en-US" sz="1300" dirty="0">
                <a:solidFill>
                  <a:srgbClr val="FF00FF"/>
                </a:solidFill>
                <a:latin typeface="Arial Narrow" pitchFamily="34" charset="0"/>
              </a:rPr>
              <a:t>(Min. 3.9 dB @10.5 GHz)</a:t>
            </a:r>
            <a:endParaRPr kumimoji="0" lang="en-US" sz="1300" baseline="30000" dirty="0">
              <a:solidFill>
                <a:srgbClr val="FF00FF"/>
              </a:solidFill>
              <a:latin typeface="Arial Narrow" pitchFamily="34" charset="0"/>
            </a:endParaRPr>
          </a:p>
        </p:txBody>
      </p:sp>
      <p:sp>
        <p:nvSpPr>
          <p:cNvPr id="24" name="TextBox 23"/>
          <p:cNvSpPr txBox="1"/>
          <p:nvPr/>
        </p:nvSpPr>
        <p:spPr>
          <a:xfrm>
            <a:off x="2542684" y="2600424"/>
            <a:ext cx="1543516" cy="288516"/>
          </a:xfrm>
          <a:prstGeom prst="rect">
            <a:avLst/>
          </a:prstGeom>
          <a:noFill/>
        </p:spPr>
        <p:txBody>
          <a:bodyPr wrap="square" lIns="84190" tIns="42096" rIns="84190" bIns="42096" rtlCol="0">
            <a:spAutoFit/>
          </a:bodyPr>
          <a:lstStyle/>
          <a:p>
            <a:pPr algn="l"/>
            <a:r>
              <a:rPr kumimoji="0" lang="en-US" sz="1300" dirty="0">
                <a:solidFill>
                  <a:srgbClr val="FF00FF"/>
                </a:solidFill>
                <a:latin typeface="Arial Narrow" pitchFamily="34" charset="0"/>
              </a:rPr>
              <a:t>&lt;-13 dB @6-18 GHz</a:t>
            </a:r>
            <a:endParaRPr kumimoji="0" lang="en-US" sz="1300" baseline="30000" dirty="0">
              <a:solidFill>
                <a:srgbClr val="FF00FF"/>
              </a:solidFill>
              <a:latin typeface="Arial Narrow" pitchFamily="34" charset="0"/>
            </a:endParaRPr>
          </a:p>
        </p:txBody>
      </p:sp>
      <p:sp>
        <p:nvSpPr>
          <p:cNvPr id="2" name="Slide Number Placeholder 1"/>
          <p:cNvSpPr>
            <a:spLocks noGrp="1"/>
          </p:cNvSpPr>
          <p:nvPr>
            <p:ph type="sldNum" sz="quarter" idx="12"/>
          </p:nvPr>
        </p:nvSpPr>
        <p:spPr/>
        <p:txBody>
          <a:bodyPr/>
          <a:lstStyle/>
          <a:p>
            <a:fld id="{F6B0E1E6-BBDF-4CD7-A72C-4AECEAC288E1}" type="slidenum">
              <a:rPr lang="en-US" smtClean="0"/>
              <a:t>27</a:t>
            </a:fld>
            <a:endParaRPr lang="en-US"/>
          </a:p>
        </p:txBody>
      </p:sp>
    </p:spTree>
    <p:extLst>
      <p:ext uri="{BB962C8B-B14F-4D97-AF65-F5344CB8AC3E}">
        <p14:creationId xmlns:p14="http://schemas.microsoft.com/office/powerpoint/2010/main" val="5055602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3" name="Text Box 13"/>
          <p:cNvSpPr txBox="1">
            <a:spLocks noChangeArrowheads="1"/>
          </p:cNvSpPr>
          <p:nvPr/>
        </p:nvSpPr>
        <p:spPr bwMode="auto">
          <a:xfrm>
            <a:off x="5155790" y="3766540"/>
            <a:ext cx="1505238" cy="817759"/>
          </a:xfrm>
          <a:prstGeom prst="rect">
            <a:avLst/>
          </a:prstGeom>
          <a:noFill/>
          <a:ln w="12700">
            <a:noFill/>
            <a:miter lim="800000"/>
            <a:headEnd type="none" w="sm" len="sm"/>
            <a:tailEnd type="none" w="sm" len="sm"/>
          </a:ln>
          <a:effectLst/>
        </p:spPr>
        <p:txBody>
          <a:bodyPr lIns="93792" tIns="46897" rIns="93792" bIns="46897">
            <a:spAutoFit/>
          </a:bodyPr>
          <a:lstStyle/>
          <a:p>
            <a:pPr defTabSz="938376">
              <a:spcBef>
                <a:spcPct val="50000"/>
              </a:spcBef>
            </a:pPr>
            <a:r>
              <a:rPr kumimoji="0" lang="en-US" sz="1500" dirty="0">
                <a:solidFill>
                  <a:srgbClr val="FF00FF"/>
                </a:solidFill>
                <a:latin typeface="Arial Narrow" pitchFamily="34" charset="0"/>
              </a:rPr>
              <a:t>RMS phase error:           &lt; 3</a:t>
            </a:r>
            <a:r>
              <a:rPr kumimoji="0" lang="en-US" sz="1500" baseline="30000" dirty="0">
                <a:solidFill>
                  <a:srgbClr val="FF00FF"/>
                </a:solidFill>
                <a:latin typeface="Arial Narrow" pitchFamily="34" charset="0"/>
              </a:rPr>
              <a:t>o</a:t>
            </a:r>
            <a:r>
              <a:rPr kumimoji="0" lang="en-US" sz="1500" dirty="0">
                <a:solidFill>
                  <a:srgbClr val="FF00FF"/>
                </a:solidFill>
                <a:latin typeface="Arial Narrow" pitchFamily="34" charset="0"/>
              </a:rPr>
              <a:t> </a:t>
            </a:r>
            <a:r>
              <a:rPr kumimoji="0" lang="en-US" sz="1300" dirty="0">
                <a:solidFill>
                  <a:srgbClr val="FF00FF"/>
                </a:solidFill>
                <a:latin typeface="Arial Narrow" pitchFamily="34" charset="0"/>
              </a:rPr>
              <a:t>@6.8-10 GHz                 </a:t>
            </a:r>
            <a:r>
              <a:rPr kumimoji="0" lang="en-US" sz="1500" dirty="0">
                <a:solidFill>
                  <a:srgbClr val="FF00FF"/>
                </a:solidFill>
                <a:latin typeface="Arial Narrow" pitchFamily="34" charset="0"/>
              </a:rPr>
              <a:t>&lt; 5.7</a:t>
            </a:r>
            <a:r>
              <a:rPr kumimoji="0" lang="en-US" sz="1500" baseline="30000" dirty="0">
                <a:solidFill>
                  <a:srgbClr val="FF00FF"/>
                </a:solidFill>
                <a:latin typeface="Arial Narrow" pitchFamily="34" charset="0"/>
              </a:rPr>
              <a:t>o</a:t>
            </a:r>
            <a:r>
              <a:rPr kumimoji="0" lang="en-US" sz="1700" dirty="0">
                <a:solidFill>
                  <a:srgbClr val="FF00FF"/>
                </a:solidFill>
                <a:latin typeface="Arial Narrow" pitchFamily="34" charset="0"/>
              </a:rPr>
              <a:t> </a:t>
            </a:r>
            <a:r>
              <a:rPr kumimoji="0" lang="en-US" sz="1300" dirty="0">
                <a:solidFill>
                  <a:srgbClr val="FF00FF"/>
                </a:solidFill>
                <a:latin typeface="Arial Narrow" pitchFamily="34" charset="0"/>
              </a:rPr>
              <a:t>@6-18 GHz</a:t>
            </a:r>
            <a:endParaRPr kumimoji="0" lang="en-US" sz="1300" baseline="30000" dirty="0">
              <a:solidFill>
                <a:srgbClr val="FF00FF"/>
              </a:solidFill>
              <a:latin typeface="Arial Narrow" pitchFamily="34" charset="0"/>
            </a:endParaRPr>
          </a:p>
        </p:txBody>
      </p:sp>
      <p:sp>
        <p:nvSpPr>
          <p:cNvPr id="348181" name="Line 21"/>
          <p:cNvSpPr>
            <a:spLocks noChangeShapeType="1"/>
          </p:cNvSpPr>
          <p:nvPr/>
        </p:nvSpPr>
        <p:spPr bwMode="auto">
          <a:xfrm>
            <a:off x="4919630" y="2079129"/>
            <a:ext cx="2880591" cy="0"/>
          </a:xfrm>
          <a:prstGeom prst="line">
            <a:avLst/>
          </a:prstGeom>
          <a:noFill/>
          <a:ln w="9525">
            <a:solidFill>
              <a:schemeClr val="bg2"/>
            </a:solidFill>
            <a:prstDash val="dash"/>
            <a:round/>
            <a:headEnd/>
            <a:tailEnd/>
          </a:ln>
          <a:effectLst/>
        </p:spPr>
        <p:txBody>
          <a:bodyPr lIns="84190" tIns="42096" rIns="84190" bIns="42096"/>
          <a:lstStyle/>
          <a:p>
            <a:endParaRPr lang="en-US"/>
          </a:p>
        </p:txBody>
      </p:sp>
      <p:sp>
        <p:nvSpPr>
          <p:cNvPr id="348182" name="Line 22"/>
          <p:cNvSpPr>
            <a:spLocks noChangeShapeType="1"/>
          </p:cNvSpPr>
          <p:nvPr/>
        </p:nvSpPr>
        <p:spPr bwMode="auto">
          <a:xfrm>
            <a:off x="4954264" y="2312789"/>
            <a:ext cx="2880591" cy="0"/>
          </a:xfrm>
          <a:prstGeom prst="line">
            <a:avLst/>
          </a:prstGeom>
          <a:noFill/>
          <a:ln w="9525">
            <a:solidFill>
              <a:schemeClr val="bg2"/>
            </a:solidFill>
            <a:prstDash val="dash"/>
            <a:round/>
            <a:headEnd/>
            <a:tailEnd/>
          </a:ln>
          <a:effectLst/>
        </p:spPr>
        <p:txBody>
          <a:bodyPr lIns="84190" tIns="42096" rIns="84190" bIns="42096"/>
          <a:lstStyle/>
          <a:p>
            <a:endParaRPr lang="en-US"/>
          </a:p>
        </p:txBody>
      </p:sp>
      <p:sp>
        <p:nvSpPr>
          <p:cNvPr id="348183" name="Text Box 23"/>
          <p:cNvSpPr txBox="1">
            <a:spLocks noChangeArrowheads="1"/>
          </p:cNvSpPr>
          <p:nvPr/>
        </p:nvSpPr>
        <p:spPr bwMode="auto">
          <a:xfrm>
            <a:off x="5166501" y="1201047"/>
            <a:ext cx="1887682" cy="558072"/>
          </a:xfrm>
          <a:prstGeom prst="rect">
            <a:avLst/>
          </a:prstGeom>
          <a:noFill/>
          <a:ln w="12700">
            <a:noFill/>
            <a:miter lim="800000"/>
            <a:headEnd type="none" w="sm" len="sm"/>
            <a:tailEnd type="none" w="sm" len="sm"/>
          </a:ln>
          <a:effectLst/>
        </p:spPr>
        <p:txBody>
          <a:bodyPr lIns="93792" tIns="46897" rIns="93792" bIns="46897">
            <a:spAutoFit/>
          </a:bodyPr>
          <a:lstStyle/>
          <a:p>
            <a:pPr defTabSz="938376">
              <a:spcBef>
                <a:spcPct val="50000"/>
              </a:spcBef>
            </a:pPr>
            <a:r>
              <a:rPr kumimoji="0" lang="en-US" sz="1500" dirty="0">
                <a:solidFill>
                  <a:srgbClr val="FF00FF"/>
                </a:solidFill>
                <a:latin typeface="Arial Narrow" pitchFamily="34" charset="0"/>
              </a:rPr>
              <a:t>Group delay = 175 </a:t>
            </a:r>
            <a:r>
              <a:rPr kumimoji="0" lang="en-US" sz="1500" dirty="0" err="1">
                <a:solidFill>
                  <a:srgbClr val="FF00FF"/>
                </a:solidFill>
                <a:latin typeface="Arial Narrow" pitchFamily="34" charset="0"/>
              </a:rPr>
              <a:t>ps</a:t>
            </a:r>
            <a:r>
              <a:rPr kumimoji="0" lang="en-US" sz="1700" dirty="0">
                <a:solidFill>
                  <a:srgbClr val="FF00FF"/>
                </a:solidFill>
                <a:latin typeface="Arial Narrow" pitchFamily="34" charset="0"/>
              </a:rPr>
              <a:t> </a:t>
            </a:r>
            <a:r>
              <a:rPr kumimoji="0" lang="en-US" sz="1300" dirty="0">
                <a:solidFill>
                  <a:srgbClr val="FF00FF"/>
                </a:solidFill>
                <a:latin typeface="Arial Narrow" pitchFamily="34" charset="0"/>
              </a:rPr>
              <a:t>@10-14 GHz</a:t>
            </a:r>
            <a:endParaRPr kumimoji="0" lang="en-US" sz="1300" baseline="30000" dirty="0">
              <a:solidFill>
                <a:srgbClr val="FF00FF"/>
              </a:solidFill>
              <a:latin typeface="Arial Narrow" pitchFamily="34" charset="0"/>
            </a:endParaRPr>
          </a:p>
        </p:txBody>
      </p:sp>
      <p:sp>
        <p:nvSpPr>
          <p:cNvPr id="348184" name="Text Box 24"/>
          <p:cNvSpPr txBox="1">
            <a:spLocks noChangeArrowheads="1"/>
          </p:cNvSpPr>
          <p:nvPr/>
        </p:nvSpPr>
        <p:spPr bwMode="auto">
          <a:xfrm>
            <a:off x="5156312" y="2483943"/>
            <a:ext cx="1691409" cy="529218"/>
          </a:xfrm>
          <a:prstGeom prst="rect">
            <a:avLst/>
          </a:prstGeom>
          <a:noFill/>
          <a:ln w="12700">
            <a:noFill/>
            <a:miter lim="800000"/>
            <a:headEnd type="none" w="sm" len="sm"/>
            <a:tailEnd type="none" w="sm" len="sm"/>
          </a:ln>
          <a:effectLst/>
        </p:spPr>
        <p:txBody>
          <a:bodyPr lIns="93792" tIns="46897" rIns="93792" bIns="46897">
            <a:spAutoFit/>
          </a:bodyPr>
          <a:lstStyle/>
          <a:p>
            <a:pPr defTabSz="938376">
              <a:spcBef>
                <a:spcPct val="50000"/>
              </a:spcBef>
            </a:pPr>
            <a:r>
              <a:rPr kumimoji="0" lang="en-US" sz="1500" dirty="0">
                <a:solidFill>
                  <a:srgbClr val="FF00FF"/>
                </a:solidFill>
                <a:latin typeface="Arial Narrow" pitchFamily="34" charset="0"/>
              </a:rPr>
              <a:t>Variations &lt; 25 </a:t>
            </a:r>
            <a:r>
              <a:rPr kumimoji="0" lang="en-US" sz="1500" dirty="0" err="1">
                <a:solidFill>
                  <a:srgbClr val="FF00FF"/>
                </a:solidFill>
                <a:latin typeface="Arial Narrow" pitchFamily="34" charset="0"/>
              </a:rPr>
              <a:t>ps</a:t>
            </a:r>
            <a:r>
              <a:rPr kumimoji="0" lang="en-US" sz="1500" dirty="0">
                <a:solidFill>
                  <a:srgbClr val="FF00FF"/>
                </a:solidFill>
                <a:latin typeface="Arial Narrow" pitchFamily="34" charset="0"/>
              </a:rPr>
              <a:t>              </a:t>
            </a:r>
            <a:r>
              <a:rPr kumimoji="0" lang="en-US" sz="1300" dirty="0">
                <a:solidFill>
                  <a:srgbClr val="FF00FF"/>
                </a:solidFill>
                <a:latin typeface="Arial Narrow" pitchFamily="34" charset="0"/>
              </a:rPr>
              <a:t>@6-18 GHz</a:t>
            </a:r>
            <a:endParaRPr kumimoji="0" lang="en-US" sz="1300" baseline="30000" dirty="0">
              <a:solidFill>
                <a:srgbClr val="FF00FF"/>
              </a:solidFill>
              <a:latin typeface="Arial Narrow" pitchFamily="34" charset="0"/>
            </a:endParaRPr>
          </a:p>
        </p:txBody>
      </p:sp>
      <p:sp>
        <p:nvSpPr>
          <p:cNvPr id="348185" name="Text Box 25"/>
          <p:cNvSpPr txBox="1">
            <a:spLocks noChangeArrowheads="1"/>
          </p:cNvSpPr>
          <p:nvPr/>
        </p:nvSpPr>
        <p:spPr bwMode="auto">
          <a:xfrm>
            <a:off x="5155790" y="4644136"/>
            <a:ext cx="1505238" cy="529218"/>
          </a:xfrm>
          <a:prstGeom prst="rect">
            <a:avLst/>
          </a:prstGeom>
          <a:noFill/>
          <a:ln w="12700">
            <a:noFill/>
            <a:miter lim="800000"/>
            <a:headEnd type="none" w="sm" len="sm"/>
            <a:tailEnd type="none" w="sm" len="sm"/>
          </a:ln>
          <a:effectLst/>
        </p:spPr>
        <p:txBody>
          <a:bodyPr wrap="square" lIns="93792" tIns="46897" rIns="93792" bIns="46897">
            <a:spAutoFit/>
          </a:bodyPr>
          <a:lstStyle/>
          <a:p>
            <a:pPr defTabSz="938376">
              <a:spcBef>
                <a:spcPct val="50000"/>
              </a:spcBef>
            </a:pPr>
            <a:r>
              <a:rPr kumimoji="0" lang="en-US" sz="1500" dirty="0">
                <a:solidFill>
                  <a:srgbClr val="FF00FF"/>
                </a:solidFill>
                <a:latin typeface="Arial Narrow" pitchFamily="34" charset="0"/>
              </a:rPr>
              <a:t>Accuracy ~ 6-bit                     </a:t>
            </a:r>
            <a:r>
              <a:rPr kumimoji="0" lang="en-US" sz="1300" dirty="0">
                <a:solidFill>
                  <a:srgbClr val="FF00FF"/>
                </a:solidFill>
                <a:latin typeface="Arial Narrow" pitchFamily="34" charset="0"/>
              </a:rPr>
              <a:t>@6-18 GHz</a:t>
            </a:r>
            <a:endParaRPr kumimoji="0" lang="en-US" sz="1300" baseline="30000" dirty="0">
              <a:solidFill>
                <a:srgbClr val="FF00FF"/>
              </a:solidFill>
              <a:latin typeface="Arial Narrow" pitchFamily="34" charset="0"/>
            </a:endParaRPr>
          </a:p>
        </p:txBody>
      </p:sp>
      <p:sp>
        <p:nvSpPr>
          <p:cNvPr id="348186" name="Text Box 26"/>
          <p:cNvSpPr txBox="1">
            <a:spLocks noChangeArrowheads="1"/>
          </p:cNvSpPr>
          <p:nvPr/>
        </p:nvSpPr>
        <p:spPr bwMode="auto">
          <a:xfrm>
            <a:off x="1984654" y="4591727"/>
            <a:ext cx="1887682" cy="558072"/>
          </a:xfrm>
          <a:prstGeom prst="rect">
            <a:avLst/>
          </a:prstGeom>
          <a:noFill/>
          <a:ln w="12700">
            <a:noFill/>
            <a:miter lim="800000"/>
            <a:headEnd type="none" w="sm" len="sm"/>
            <a:tailEnd type="none" w="sm" len="sm"/>
          </a:ln>
          <a:effectLst/>
        </p:spPr>
        <p:txBody>
          <a:bodyPr lIns="93792" tIns="46897" rIns="93792" bIns="46897">
            <a:spAutoFit/>
          </a:bodyPr>
          <a:lstStyle/>
          <a:p>
            <a:pPr defTabSz="938376">
              <a:spcBef>
                <a:spcPct val="50000"/>
              </a:spcBef>
            </a:pPr>
            <a:r>
              <a:rPr kumimoji="0" lang="en-US" sz="1500" dirty="0">
                <a:solidFill>
                  <a:srgbClr val="FF00FF"/>
                </a:solidFill>
                <a:latin typeface="Arial Narrow" pitchFamily="34" charset="0"/>
              </a:rPr>
              <a:t>Near ideal constant phase shift </a:t>
            </a:r>
            <a:r>
              <a:rPr kumimoji="0" lang="en-US" sz="1300" dirty="0">
                <a:solidFill>
                  <a:srgbClr val="FF00FF"/>
                </a:solidFill>
                <a:latin typeface="Arial Narrow" pitchFamily="34" charset="0"/>
              </a:rPr>
              <a:t>@6-18 GHz</a:t>
            </a:r>
            <a:endParaRPr kumimoji="0" lang="en-US" sz="1300" baseline="30000" dirty="0">
              <a:solidFill>
                <a:srgbClr val="FF00FF"/>
              </a:solidFill>
              <a:latin typeface="Arial Narrow" pitchFamily="34" charset="0"/>
            </a:endParaRPr>
          </a:p>
        </p:txBody>
      </p:sp>
      <p:sp>
        <p:nvSpPr>
          <p:cNvPr id="20" name="Rectangle 19"/>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algn="ctr" defTabSz="913529"/>
            <a:r>
              <a:rPr lang="en-US" sz="2600" b="1" cap="small" dirty="0">
                <a:solidFill>
                  <a:srgbClr val="6C0000"/>
                </a:solidFill>
                <a:latin typeface="+mn-lt"/>
              </a:rPr>
              <a:t>8-Element phased-array (12 GHz, phase, group delay)</a:t>
            </a:r>
          </a:p>
        </p:txBody>
      </p:sp>
      <p:graphicFrame>
        <p:nvGraphicFramePr>
          <p:cNvPr id="804870" name="Object 6"/>
          <p:cNvGraphicFramePr>
            <a:graphicFrameLocks noChangeAspect="1"/>
          </p:cNvGraphicFramePr>
          <p:nvPr/>
        </p:nvGraphicFramePr>
        <p:xfrm>
          <a:off x="923637" y="958454"/>
          <a:ext cx="3524250" cy="2556867"/>
        </p:xfrm>
        <a:graphic>
          <a:graphicData uri="http://schemas.openxmlformats.org/presentationml/2006/ole">
            <mc:AlternateContent xmlns:mc="http://schemas.openxmlformats.org/markup-compatibility/2006">
              <mc:Choice xmlns:v="urn:schemas-microsoft-com:vml" Requires="v">
                <p:oleObj spid="_x0000_s20646" name="Visio" r:id="rId4" imgW="5458298" imgH="3812191" progId="Visio.Drawing.11">
                  <p:embed/>
                </p:oleObj>
              </mc:Choice>
              <mc:Fallback>
                <p:oleObj name="Visio" r:id="rId4" imgW="5458298" imgH="3812191"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3637" y="958454"/>
                        <a:ext cx="3524250" cy="2556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04871" name="Object 7"/>
          <p:cNvGraphicFramePr>
            <a:graphicFrameLocks noChangeAspect="1"/>
          </p:cNvGraphicFramePr>
          <p:nvPr/>
        </p:nvGraphicFramePr>
        <p:xfrm>
          <a:off x="906318" y="3650754"/>
          <a:ext cx="3556000" cy="2613422"/>
        </p:xfrm>
        <a:graphic>
          <a:graphicData uri="http://schemas.openxmlformats.org/presentationml/2006/ole">
            <mc:AlternateContent xmlns:mc="http://schemas.openxmlformats.org/markup-compatibility/2006">
              <mc:Choice xmlns:v="urn:schemas-microsoft-com:vml" Requires="v">
                <p:oleObj spid="_x0000_s20647" name="Visio" r:id="rId6" imgW="5465160" imgH="3869055" progId="Visio.Drawing.11">
                  <p:embed/>
                </p:oleObj>
              </mc:Choice>
              <mc:Fallback>
                <p:oleObj name="Visio" r:id="rId6" imgW="5465160" imgH="3869055"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6318" y="3650754"/>
                        <a:ext cx="3556000" cy="2613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04872" name="Object 8"/>
          <p:cNvGraphicFramePr>
            <a:graphicFrameLocks noChangeAspect="1"/>
          </p:cNvGraphicFramePr>
          <p:nvPr/>
        </p:nvGraphicFramePr>
        <p:xfrm>
          <a:off x="4527262" y="3635872"/>
          <a:ext cx="3443432" cy="2659558"/>
        </p:xfrm>
        <a:graphic>
          <a:graphicData uri="http://schemas.openxmlformats.org/presentationml/2006/ole">
            <mc:AlternateContent xmlns:mc="http://schemas.openxmlformats.org/markup-compatibility/2006">
              <mc:Choice xmlns:v="urn:schemas-microsoft-com:vml" Requires="v">
                <p:oleObj spid="_x0000_s20648" name="Visio" r:id="rId8" imgW="5268138" imgH="3919633" progId="Visio.Drawing.11">
                  <p:embed/>
                </p:oleObj>
              </mc:Choice>
              <mc:Fallback>
                <p:oleObj name="Visio" r:id="rId8" imgW="5268138" imgH="3919633"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27262" y="3635872"/>
                        <a:ext cx="3443432" cy="2659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04873" name="Object 9"/>
          <p:cNvGraphicFramePr>
            <a:graphicFrameLocks noChangeAspect="1"/>
          </p:cNvGraphicFramePr>
          <p:nvPr/>
        </p:nvGraphicFramePr>
        <p:xfrm>
          <a:off x="4436341" y="906364"/>
          <a:ext cx="3534353" cy="2617886"/>
        </p:xfrm>
        <a:graphic>
          <a:graphicData uri="http://schemas.openxmlformats.org/presentationml/2006/ole">
            <mc:AlternateContent xmlns:mc="http://schemas.openxmlformats.org/markup-compatibility/2006">
              <mc:Choice xmlns:v="urn:schemas-microsoft-com:vml" Requires="v">
                <p:oleObj spid="_x0000_s20649" name="Visio" r:id="rId10" imgW="5426843" imgH="3871912" progId="Visio.Drawing.11">
                  <p:embed/>
                </p:oleObj>
              </mc:Choice>
              <mc:Fallback>
                <p:oleObj name="Visio" r:id="rId10" imgW="5426843" imgH="3871912" progId="Visio.Drawing.11">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36341" y="906364"/>
                        <a:ext cx="3534353" cy="261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Slide Number Placeholder 1"/>
          <p:cNvSpPr>
            <a:spLocks noGrp="1"/>
          </p:cNvSpPr>
          <p:nvPr>
            <p:ph type="sldNum" sz="quarter" idx="12"/>
          </p:nvPr>
        </p:nvSpPr>
        <p:spPr/>
        <p:txBody>
          <a:bodyPr/>
          <a:lstStyle/>
          <a:p>
            <a:fld id="{F6B0E1E6-BBDF-4CD7-A72C-4AECEAC288E1}" type="slidenum">
              <a:rPr lang="en-US" smtClean="0"/>
              <a:t>28</a:t>
            </a:fld>
            <a:endParaRPr lang="en-US"/>
          </a:p>
        </p:txBody>
      </p:sp>
    </p:spTree>
    <p:extLst>
      <p:ext uri="{BB962C8B-B14F-4D97-AF65-F5344CB8AC3E}">
        <p14:creationId xmlns:p14="http://schemas.microsoft.com/office/powerpoint/2010/main" val="17268863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02146" name="Object 2"/>
          <p:cNvGraphicFramePr>
            <a:graphicFrameLocks noChangeAspect="1"/>
          </p:cNvGraphicFramePr>
          <p:nvPr/>
        </p:nvGraphicFramePr>
        <p:xfrm>
          <a:off x="4964771" y="779731"/>
          <a:ext cx="3906879" cy="2907394"/>
        </p:xfrm>
        <a:graphic>
          <a:graphicData uri="http://schemas.openxmlformats.org/presentationml/2006/ole">
            <mc:AlternateContent xmlns:mc="http://schemas.openxmlformats.org/markup-compatibility/2006">
              <mc:Choice xmlns:v="urn:schemas-microsoft-com:vml" Requires="v">
                <p:oleObj spid="_x0000_s21588" name="Visio" r:id="rId3" imgW="5434277" imgH="3895344" progId="Visio.Drawing.11">
                  <p:embed/>
                </p:oleObj>
              </mc:Choice>
              <mc:Fallback>
                <p:oleObj name="Visio" r:id="rId3" imgW="5434277" imgH="3895344"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64771" y="779731"/>
                        <a:ext cx="3906879" cy="2907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02147" name="Object 3"/>
          <p:cNvGraphicFramePr>
            <a:graphicFrameLocks noChangeAspect="1"/>
          </p:cNvGraphicFramePr>
          <p:nvPr/>
        </p:nvGraphicFramePr>
        <p:xfrm>
          <a:off x="4988902" y="3388710"/>
          <a:ext cx="3869258" cy="2907394"/>
        </p:xfrm>
        <a:graphic>
          <a:graphicData uri="http://schemas.openxmlformats.org/presentationml/2006/ole">
            <mc:AlternateContent xmlns:mc="http://schemas.openxmlformats.org/markup-compatibility/2006">
              <mc:Choice xmlns:v="urn:schemas-microsoft-com:vml" Requires="v">
                <p:oleObj spid="_x0000_s21589" name="Visio" r:id="rId5" imgW="5387667" imgH="3925919" progId="Visio.Drawing.11">
                  <p:embed/>
                </p:oleObj>
              </mc:Choice>
              <mc:Fallback>
                <p:oleObj name="Visio" r:id="rId5" imgW="5387667" imgH="3925919"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88902" y="3388710"/>
                        <a:ext cx="3869258" cy="2907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4" name="Picture 2"/>
          <p:cNvPicPr>
            <a:picLocks noChangeAspect="1" noChangeArrowheads="1"/>
          </p:cNvPicPr>
          <p:nvPr/>
        </p:nvPicPr>
        <p:blipFill>
          <a:blip r:embed="rId7" cstate="print"/>
          <a:srcRect/>
          <a:stretch>
            <a:fillRect/>
          </a:stretch>
        </p:blipFill>
        <p:spPr bwMode="auto">
          <a:xfrm>
            <a:off x="382449" y="796207"/>
            <a:ext cx="4516861" cy="4446077"/>
          </a:xfrm>
          <a:prstGeom prst="rect">
            <a:avLst/>
          </a:prstGeom>
          <a:noFill/>
          <a:ln w="9525">
            <a:noFill/>
            <a:miter lim="800000"/>
            <a:headEnd/>
            <a:tailEnd/>
          </a:ln>
          <a:effectLst/>
        </p:spPr>
      </p:pic>
      <p:sp>
        <p:nvSpPr>
          <p:cNvPr id="18" name="Text Box 21"/>
          <p:cNvSpPr txBox="1">
            <a:spLocks noChangeArrowheads="1"/>
          </p:cNvSpPr>
          <p:nvPr/>
        </p:nvSpPr>
        <p:spPr bwMode="auto">
          <a:xfrm>
            <a:off x="578829" y="4218615"/>
            <a:ext cx="636727" cy="319628"/>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rgbClr val="00FFFF"/>
                </a:solidFill>
                <a:latin typeface="Arial Narrow" pitchFamily="34" charset="0"/>
              </a:rPr>
              <a:t>CH-1</a:t>
            </a:r>
            <a:endParaRPr lang="en-US" sz="1500" cap="small" dirty="0">
              <a:solidFill>
                <a:srgbClr val="00FFFF"/>
              </a:solidFill>
              <a:latin typeface="Symbol" pitchFamily="18" charset="2"/>
            </a:endParaRPr>
          </a:p>
        </p:txBody>
      </p:sp>
      <p:sp>
        <p:nvSpPr>
          <p:cNvPr id="19" name="Text Box 22"/>
          <p:cNvSpPr txBox="1">
            <a:spLocks noChangeArrowheads="1"/>
          </p:cNvSpPr>
          <p:nvPr/>
        </p:nvSpPr>
        <p:spPr bwMode="auto">
          <a:xfrm>
            <a:off x="578829" y="3450195"/>
            <a:ext cx="636727" cy="319628"/>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rgbClr val="00FFFF"/>
                </a:solidFill>
                <a:latin typeface="Arial Narrow" pitchFamily="34" charset="0"/>
              </a:rPr>
              <a:t>CH-2</a:t>
            </a:r>
            <a:endParaRPr lang="en-US" sz="1500" cap="small" dirty="0">
              <a:solidFill>
                <a:srgbClr val="00FFFF"/>
              </a:solidFill>
              <a:latin typeface="Symbol" pitchFamily="18" charset="2"/>
            </a:endParaRPr>
          </a:p>
        </p:txBody>
      </p:sp>
      <p:sp>
        <p:nvSpPr>
          <p:cNvPr id="20" name="Text Box 23"/>
          <p:cNvSpPr txBox="1">
            <a:spLocks noChangeArrowheads="1"/>
          </p:cNvSpPr>
          <p:nvPr/>
        </p:nvSpPr>
        <p:spPr bwMode="auto">
          <a:xfrm>
            <a:off x="578829" y="2682985"/>
            <a:ext cx="636727" cy="319628"/>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rgbClr val="00FFFF"/>
                </a:solidFill>
                <a:latin typeface="Arial Narrow" pitchFamily="34" charset="0"/>
              </a:rPr>
              <a:t>CH-3</a:t>
            </a:r>
            <a:endParaRPr lang="en-US" sz="1500" cap="small" dirty="0">
              <a:solidFill>
                <a:srgbClr val="00FFFF"/>
              </a:solidFill>
              <a:latin typeface="Symbol" pitchFamily="18" charset="2"/>
            </a:endParaRPr>
          </a:p>
        </p:txBody>
      </p:sp>
      <p:sp>
        <p:nvSpPr>
          <p:cNvPr id="21" name="Text Box 24"/>
          <p:cNvSpPr txBox="1">
            <a:spLocks noChangeArrowheads="1"/>
          </p:cNvSpPr>
          <p:nvPr/>
        </p:nvSpPr>
        <p:spPr bwMode="auto">
          <a:xfrm>
            <a:off x="578829" y="1913355"/>
            <a:ext cx="636727" cy="319628"/>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rgbClr val="00FFFF"/>
                </a:solidFill>
                <a:latin typeface="Arial Narrow" pitchFamily="34" charset="0"/>
              </a:rPr>
              <a:t>CH-4</a:t>
            </a:r>
            <a:endParaRPr lang="en-US" sz="1500" cap="small" dirty="0">
              <a:solidFill>
                <a:srgbClr val="00FFFF"/>
              </a:solidFill>
              <a:latin typeface="Symbol" pitchFamily="18" charset="2"/>
            </a:endParaRPr>
          </a:p>
        </p:txBody>
      </p:sp>
      <p:sp>
        <p:nvSpPr>
          <p:cNvPr id="22" name="Text Box 25"/>
          <p:cNvSpPr txBox="1">
            <a:spLocks noChangeArrowheads="1"/>
          </p:cNvSpPr>
          <p:nvPr/>
        </p:nvSpPr>
        <p:spPr bwMode="auto">
          <a:xfrm>
            <a:off x="4000735" y="1913355"/>
            <a:ext cx="636727" cy="319628"/>
          </a:xfrm>
          <a:prstGeom prst="rect">
            <a:avLst/>
          </a:prstGeom>
          <a:noFill/>
          <a:ln w="9525">
            <a:noFill/>
            <a:miter lim="800000"/>
            <a:headEnd/>
            <a:tailEnd/>
          </a:ln>
          <a:effectLst/>
        </p:spPr>
        <p:txBody>
          <a:bodyPr wrap="square" lIns="86388" tIns="43195" rIns="86388" bIns="43195">
            <a:spAutoFit/>
          </a:bodyPr>
          <a:lstStyle/>
          <a:p>
            <a:pPr algn="r" defTabSz="938376">
              <a:spcBef>
                <a:spcPct val="50000"/>
              </a:spcBef>
            </a:pPr>
            <a:r>
              <a:rPr lang="en-US" sz="1500" cap="small" dirty="0">
                <a:solidFill>
                  <a:srgbClr val="00FFFF"/>
                </a:solidFill>
                <a:latin typeface="Arial Narrow" pitchFamily="34" charset="0"/>
              </a:rPr>
              <a:t>CH-5</a:t>
            </a:r>
            <a:endParaRPr lang="en-US" sz="1500" cap="small" dirty="0">
              <a:solidFill>
                <a:srgbClr val="00FFFF"/>
              </a:solidFill>
              <a:latin typeface="Symbol" pitchFamily="18" charset="2"/>
            </a:endParaRPr>
          </a:p>
        </p:txBody>
      </p:sp>
      <p:sp>
        <p:nvSpPr>
          <p:cNvPr id="23" name="Text Box 26"/>
          <p:cNvSpPr txBox="1">
            <a:spLocks noChangeArrowheads="1"/>
          </p:cNvSpPr>
          <p:nvPr/>
        </p:nvSpPr>
        <p:spPr bwMode="auto">
          <a:xfrm>
            <a:off x="4000735" y="2682985"/>
            <a:ext cx="636727" cy="319628"/>
          </a:xfrm>
          <a:prstGeom prst="rect">
            <a:avLst/>
          </a:prstGeom>
          <a:noFill/>
          <a:ln w="9525">
            <a:noFill/>
            <a:miter lim="800000"/>
            <a:headEnd/>
            <a:tailEnd/>
          </a:ln>
          <a:effectLst/>
        </p:spPr>
        <p:txBody>
          <a:bodyPr wrap="square" lIns="86388" tIns="43195" rIns="86388" bIns="43195">
            <a:spAutoFit/>
          </a:bodyPr>
          <a:lstStyle/>
          <a:p>
            <a:pPr algn="r" defTabSz="938376">
              <a:spcBef>
                <a:spcPct val="50000"/>
              </a:spcBef>
            </a:pPr>
            <a:r>
              <a:rPr lang="en-US" sz="1500" cap="small" dirty="0">
                <a:solidFill>
                  <a:srgbClr val="00FFFF"/>
                </a:solidFill>
                <a:latin typeface="Arial Narrow" pitchFamily="34" charset="0"/>
              </a:rPr>
              <a:t>CH-6</a:t>
            </a:r>
            <a:endParaRPr lang="en-US" sz="1500" cap="small" dirty="0">
              <a:solidFill>
                <a:srgbClr val="00FFFF"/>
              </a:solidFill>
              <a:latin typeface="Symbol" pitchFamily="18" charset="2"/>
            </a:endParaRPr>
          </a:p>
        </p:txBody>
      </p:sp>
      <p:sp>
        <p:nvSpPr>
          <p:cNvPr id="24" name="Text Box 27"/>
          <p:cNvSpPr txBox="1">
            <a:spLocks noChangeArrowheads="1"/>
          </p:cNvSpPr>
          <p:nvPr/>
        </p:nvSpPr>
        <p:spPr bwMode="auto">
          <a:xfrm>
            <a:off x="4000735" y="3450195"/>
            <a:ext cx="636727" cy="319628"/>
          </a:xfrm>
          <a:prstGeom prst="rect">
            <a:avLst/>
          </a:prstGeom>
          <a:noFill/>
          <a:ln w="9525">
            <a:noFill/>
            <a:miter lim="800000"/>
            <a:headEnd/>
            <a:tailEnd/>
          </a:ln>
          <a:effectLst/>
        </p:spPr>
        <p:txBody>
          <a:bodyPr wrap="square" lIns="86388" tIns="43195" rIns="86388" bIns="43195">
            <a:spAutoFit/>
          </a:bodyPr>
          <a:lstStyle/>
          <a:p>
            <a:pPr algn="r" defTabSz="938376">
              <a:spcBef>
                <a:spcPct val="50000"/>
              </a:spcBef>
            </a:pPr>
            <a:r>
              <a:rPr lang="en-US" sz="1500" cap="small" dirty="0">
                <a:solidFill>
                  <a:srgbClr val="00FFFF"/>
                </a:solidFill>
                <a:latin typeface="Arial Narrow" pitchFamily="34" charset="0"/>
              </a:rPr>
              <a:t>CH-7</a:t>
            </a:r>
            <a:endParaRPr lang="en-US" sz="1500" cap="small" dirty="0">
              <a:solidFill>
                <a:srgbClr val="00FFFF"/>
              </a:solidFill>
              <a:latin typeface="Symbol" pitchFamily="18" charset="2"/>
            </a:endParaRPr>
          </a:p>
        </p:txBody>
      </p:sp>
      <p:sp>
        <p:nvSpPr>
          <p:cNvPr id="25" name="Text Box 28"/>
          <p:cNvSpPr txBox="1">
            <a:spLocks noChangeArrowheads="1"/>
          </p:cNvSpPr>
          <p:nvPr/>
        </p:nvSpPr>
        <p:spPr bwMode="auto">
          <a:xfrm>
            <a:off x="4000735" y="4218615"/>
            <a:ext cx="636727" cy="319628"/>
          </a:xfrm>
          <a:prstGeom prst="rect">
            <a:avLst/>
          </a:prstGeom>
          <a:noFill/>
          <a:ln w="9525">
            <a:noFill/>
            <a:miter lim="800000"/>
            <a:headEnd/>
            <a:tailEnd/>
          </a:ln>
          <a:effectLst/>
        </p:spPr>
        <p:txBody>
          <a:bodyPr wrap="square" lIns="86388" tIns="43195" rIns="86388" bIns="43195">
            <a:spAutoFit/>
          </a:bodyPr>
          <a:lstStyle/>
          <a:p>
            <a:pPr algn="r" defTabSz="938376">
              <a:spcBef>
                <a:spcPct val="50000"/>
              </a:spcBef>
            </a:pPr>
            <a:r>
              <a:rPr lang="en-US" sz="1500" cap="small" dirty="0">
                <a:solidFill>
                  <a:srgbClr val="00FFFF"/>
                </a:solidFill>
                <a:latin typeface="Arial Narrow" pitchFamily="34" charset="0"/>
              </a:rPr>
              <a:t>CH-8</a:t>
            </a:r>
            <a:endParaRPr lang="en-US" sz="1500" cap="small" dirty="0">
              <a:solidFill>
                <a:srgbClr val="00FFFF"/>
              </a:solidFill>
              <a:latin typeface="Symbol" pitchFamily="18" charset="2"/>
            </a:endParaRPr>
          </a:p>
        </p:txBody>
      </p:sp>
      <p:sp>
        <p:nvSpPr>
          <p:cNvPr id="26" name="Text Box 29"/>
          <p:cNvSpPr txBox="1">
            <a:spLocks noChangeArrowheads="1"/>
          </p:cNvSpPr>
          <p:nvPr/>
        </p:nvSpPr>
        <p:spPr bwMode="auto">
          <a:xfrm>
            <a:off x="2091673" y="4662045"/>
            <a:ext cx="1367475" cy="319628"/>
          </a:xfrm>
          <a:prstGeom prst="rect">
            <a:avLst/>
          </a:prstGeom>
          <a:noFill/>
          <a:ln w="9525">
            <a:noFill/>
            <a:miter lim="800000"/>
            <a:headEnd/>
            <a:tailEnd/>
          </a:ln>
          <a:effectLst/>
        </p:spPr>
        <p:txBody>
          <a:bodyPr wrap="square" lIns="86388" tIns="43195" rIns="86388" bIns="43195">
            <a:spAutoFit/>
          </a:bodyPr>
          <a:lstStyle/>
          <a:p>
            <a:pPr algn="r" defTabSz="938376">
              <a:spcBef>
                <a:spcPct val="50000"/>
              </a:spcBef>
            </a:pPr>
            <a:r>
              <a:rPr lang="en-US" sz="1500" cap="small" dirty="0">
                <a:solidFill>
                  <a:srgbClr val="00FFFF"/>
                </a:solidFill>
                <a:latin typeface="Arial Narrow" pitchFamily="34" charset="0"/>
              </a:rPr>
              <a:t>Output (port-9)</a:t>
            </a:r>
            <a:endParaRPr lang="en-US" sz="1500" cap="small" dirty="0">
              <a:solidFill>
                <a:srgbClr val="00FFFF"/>
              </a:solidFill>
              <a:latin typeface="Symbol" pitchFamily="18" charset="2"/>
            </a:endParaRPr>
          </a:p>
        </p:txBody>
      </p:sp>
      <p:sp>
        <p:nvSpPr>
          <p:cNvPr id="36" name="Oval 35"/>
          <p:cNvSpPr/>
          <p:nvPr/>
        </p:nvSpPr>
        <p:spPr bwMode="auto">
          <a:xfrm>
            <a:off x="2589210" y="4967835"/>
            <a:ext cx="100948" cy="109779"/>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p>
        </p:txBody>
      </p:sp>
      <p:sp>
        <p:nvSpPr>
          <p:cNvPr id="38" name="Oval 37"/>
          <p:cNvSpPr/>
          <p:nvPr/>
        </p:nvSpPr>
        <p:spPr bwMode="auto">
          <a:xfrm>
            <a:off x="483393" y="4323680"/>
            <a:ext cx="100948" cy="109779"/>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p>
        </p:txBody>
      </p:sp>
      <p:sp>
        <p:nvSpPr>
          <p:cNvPr id="39" name="Oval 38"/>
          <p:cNvSpPr/>
          <p:nvPr/>
        </p:nvSpPr>
        <p:spPr bwMode="auto">
          <a:xfrm>
            <a:off x="490071" y="3551591"/>
            <a:ext cx="100948" cy="109779"/>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p>
        </p:txBody>
      </p:sp>
      <p:sp>
        <p:nvSpPr>
          <p:cNvPr id="40" name="Oval 39"/>
          <p:cNvSpPr/>
          <p:nvPr/>
        </p:nvSpPr>
        <p:spPr bwMode="auto">
          <a:xfrm>
            <a:off x="500086" y="2775873"/>
            <a:ext cx="100948" cy="109779"/>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p>
        </p:txBody>
      </p:sp>
      <p:sp>
        <p:nvSpPr>
          <p:cNvPr id="41" name="Oval 40"/>
          <p:cNvSpPr/>
          <p:nvPr/>
        </p:nvSpPr>
        <p:spPr bwMode="auto">
          <a:xfrm>
            <a:off x="506763" y="2003785"/>
            <a:ext cx="100948" cy="109779"/>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p>
        </p:txBody>
      </p:sp>
      <p:sp>
        <p:nvSpPr>
          <p:cNvPr id="42" name="Oval 41"/>
          <p:cNvSpPr/>
          <p:nvPr/>
        </p:nvSpPr>
        <p:spPr bwMode="auto">
          <a:xfrm>
            <a:off x="4644553" y="4343027"/>
            <a:ext cx="100948" cy="109779"/>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p>
        </p:txBody>
      </p:sp>
      <p:sp>
        <p:nvSpPr>
          <p:cNvPr id="43" name="Oval 42"/>
          <p:cNvSpPr/>
          <p:nvPr/>
        </p:nvSpPr>
        <p:spPr bwMode="auto">
          <a:xfrm>
            <a:off x="4651231" y="3570940"/>
            <a:ext cx="100948" cy="109779"/>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p>
        </p:txBody>
      </p:sp>
      <p:sp>
        <p:nvSpPr>
          <p:cNvPr id="44" name="Oval 43"/>
          <p:cNvSpPr/>
          <p:nvPr/>
        </p:nvSpPr>
        <p:spPr bwMode="auto">
          <a:xfrm>
            <a:off x="4661247" y="2795220"/>
            <a:ext cx="100948" cy="109779"/>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p>
        </p:txBody>
      </p:sp>
      <p:sp>
        <p:nvSpPr>
          <p:cNvPr id="45" name="Oval 44"/>
          <p:cNvSpPr/>
          <p:nvPr/>
        </p:nvSpPr>
        <p:spPr bwMode="auto">
          <a:xfrm>
            <a:off x="4667923" y="2023132"/>
            <a:ext cx="100948" cy="109779"/>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p>
        </p:txBody>
      </p:sp>
      <p:sp>
        <p:nvSpPr>
          <p:cNvPr id="48" name="Rectangle 47"/>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algn="ctr" defTabSz="913529"/>
            <a:r>
              <a:rPr lang="en-US" sz="2600" b="1" cap="small" dirty="0">
                <a:solidFill>
                  <a:srgbClr val="6C0000"/>
                </a:solidFill>
                <a:latin typeface="+mn-lt"/>
              </a:rPr>
              <a:t>8-Element phased-array (</a:t>
            </a:r>
            <a:r>
              <a:rPr lang="en-US" sz="2200" b="1" cap="small" dirty="0">
                <a:solidFill>
                  <a:srgbClr val="6C0000"/>
                </a:solidFill>
                <a:latin typeface="+mn-lt"/>
              </a:rPr>
              <a:t>12 GHz</a:t>
            </a:r>
            <a:r>
              <a:rPr lang="en-US" sz="2600" b="1" cap="small" dirty="0">
                <a:solidFill>
                  <a:srgbClr val="6C0000"/>
                </a:solidFill>
                <a:latin typeface="+mn-lt"/>
              </a:rPr>
              <a:t>, </a:t>
            </a:r>
            <a:r>
              <a:rPr lang="en-US" sz="2600" b="1" cap="small" dirty="0" err="1">
                <a:solidFill>
                  <a:srgbClr val="6C0000"/>
                </a:solidFill>
                <a:latin typeface="+mn-lt"/>
              </a:rPr>
              <a:t>ch</a:t>
            </a:r>
            <a:r>
              <a:rPr lang="en-US" sz="2600" b="1" cap="small" dirty="0">
                <a:solidFill>
                  <a:srgbClr val="6C0000"/>
                </a:solidFill>
                <a:latin typeface="+mn-lt"/>
              </a:rPr>
              <a:t>-to-</a:t>
            </a:r>
            <a:r>
              <a:rPr lang="en-US" sz="2600" b="1" cap="small" dirty="0" err="1">
                <a:solidFill>
                  <a:srgbClr val="6C0000"/>
                </a:solidFill>
                <a:latin typeface="+mn-lt"/>
              </a:rPr>
              <a:t>ch</a:t>
            </a:r>
            <a:r>
              <a:rPr lang="en-US" sz="2600" b="1" cap="small" dirty="0">
                <a:solidFill>
                  <a:srgbClr val="6C0000"/>
                </a:solidFill>
                <a:latin typeface="+mn-lt"/>
              </a:rPr>
              <a:t> variation)</a:t>
            </a:r>
          </a:p>
        </p:txBody>
      </p:sp>
      <p:sp>
        <p:nvSpPr>
          <p:cNvPr id="50" name="Bent Arrow 49"/>
          <p:cNvSpPr/>
          <p:nvPr/>
        </p:nvSpPr>
        <p:spPr>
          <a:xfrm rot="16200000" flipV="1">
            <a:off x="1620081" y="3519010"/>
            <a:ext cx="405045" cy="1440160"/>
          </a:xfrm>
          <a:prstGeom prst="bentArrow">
            <a:avLst/>
          </a:prstGeom>
          <a:solidFill>
            <a:srgbClr val="0099FF"/>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chemeClr val="tx1"/>
              </a:solidFill>
            </a:endParaRPr>
          </a:p>
        </p:txBody>
      </p:sp>
      <p:sp>
        <p:nvSpPr>
          <p:cNvPr id="51" name="Bent Arrow 50"/>
          <p:cNvSpPr/>
          <p:nvPr/>
        </p:nvSpPr>
        <p:spPr>
          <a:xfrm rot="5400000">
            <a:off x="1615466" y="3046458"/>
            <a:ext cx="405045" cy="1440160"/>
          </a:xfrm>
          <a:prstGeom prst="bentArrow">
            <a:avLst/>
          </a:prstGeom>
          <a:solidFill>
            <a:srgbClr val="0099FF"/>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chemeClr val="tx1"/>
              </a:solidFill>
            </a:endParaRPr>
          </a:p>
        </p:txBody>
      </p:sp>
      <p:sp>
        <p:nvSpPr>
          <p:cNvPr id="62" name="Bent Arrow 61"/>
          <p:cNvSpPr/>
          <p:nvPr/>
        </p:nvSpPr>
        <p:spPr>
          <a:xfrm rot="16200000" flipV="1">
            <a:off x="1620081" y="1966338"/>
            <a:ext cx="405045" cy="1440160"/>
          </a:xfrm>
          <a:prstGeom prst="bentArrow">
            <a:avLst/>
          </a:prstGeom>
          <a:solidFill>
            <a:srgbClr val="0099FF"/>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chemeClr val="tx1"/>
              </a:solidFill>
            </a:endParaRPr>
          </a:p>
        </p:txBody>
      </p:sp>
      <p:sp>
        <p:nvSpPr>
          <p:cNvPr id="63" name="Bent Arrow 62"/>
          <p:cNvSpPr/>
          <p:nvPr/>
        </p:nvSpPr>
        <p:spPr>
          <a:xfrm rot="5400000">
            <a:off x="1615466" y="1493785"/>
            <a:ext cx="405045" cy="1440160"/>
          </a:xfrm>
          <a:prstGeom prst="bentArrow">
            <a:avLst/>
          </a:prstGeom>
          <a:solidFill>
            <a:srgbClr val="0099FF"/>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chemeClr val="tx1"/>
              </a:solidFill>
            </a:endParaRPr>
          </a:p>
        </p:txBody>
      </p:sp>
      <p:sp>
        <p:nvSpPr>
          <p:cNvPr id="64" name="Bent Arrow 63"/>
          <p:cNvSpPr/>
          <p:nvPr/>
        </p:nvSpPr>
        <p:spPr>
          <a:xfrm rot="5400000" flipH="1" flipV="1">
            <a:off x="3256627" y="3519010"/>
            <a:ext cx="405045" cy="1440160"/>
          </a:xfrm>
          <a:prstGeom prst="bentArrow">
            <a:avLst/>
          </a:prstGeom>
          <a:solidFill>
            <a:srgbClr val="0099FF"/>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chemeClr val="tx1"/>
              </a:solidFill>
            </a:endParaRPr>
          </a:p>
        </p:txBody>
      </p:sp>
      <p:sp>
        <p:nvSpPr>
          <p:cNvPr id="65" name="Bent Arrow 64"/>
          <p:cNvSpPr/>
          <p:nvPr/>
        </p:nvSpPr>
        <p:spPr>
          <a:xfrm rot="16200000" flipH="1">
            <a:off x="3252011" y="3046458"/>
            <a:ext cx="405045" cy="1440160"/>
          </a:xfrm>
          <a:prstGeom prst="bentArrow">
            <a:avLst/>
          </a:prstGeom>
          <a:solidFill>
            <a:srgbClr val="0099FF"/>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chemeClr val="tx1"/>
              </a:solidFill>
            </a:endParaRPr>
          </a:p>
        </p:txBody>
      </p:sp>
      <p:sp>
        <p:nvSpPr>
          <p:cNvPr id="66" name="Bent Arrow 65"/>
          <p:cNvSpPr/>
          <p:nvPr/>
        </p:nvSpPr>
        <p:spPr>
          <a:xfrm rot="5400000" flipH="1" flipV="1">
            <a:off x="3256627" y="1966338"/>
            <a:ext cx="405045" cy="1440160"/>
          </a:xfrm>
          <a:prstGeom prst="bentArrow">
            <a:avLst/>
          </a:prstGeom>
          <a:solidFill>
            <a:srgbClr val="0099FF"/>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chemeClr val="tx1"/>
              </a:solidFill>
            </a:endParaRPr>
          </a:p>
        </p:txBody>
      </p:sp>
      <p:sp>
        <p:nvSpPr>
          <p:cNvPr id="67" name="Bent Arrow 66"/>
          <p:cNvSpPr/>
          <p:nvPr/>
        </p:nvSpPr>
        <p:spPr>
          <a:xfrm rot="16200000" flipH="1">
            <a:off x="3252011" y="1493785"/>
            <a:ext cx="405045" cy="1440160"/>
          </a:xfrm>
          <a:prstGeom prst="bentArrow">
            <a:avLst/>
          </a:prstGeom>
          <a:solidFill>
            <a:srgbClr val="0099FF"/>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chemeClr val="tx1"/>
              </a:solidFill>
            </a:endParaRPr>
          </a:p>
        </p:txBody>
      </p:sp>
      <p:sp>
        <p:nvSpPr>
          <p:cNvPr id="69" name="TextBox 68"/>
          <p:cNvSpPr txBox="1"/>
          <p:nvPr/>
        </p:nvSpPr>
        <p:spPr>
          <a:xfrm>
            <a:off x="775215" y="1133746"/>
            <a:ext cx="3862247" cy="605935"/>
          </a:xfrm>
          <a:prstGeom prst="rect">
            <a:avLst/>
          </a:prstGeom>
          <a:noFill/>
        </p:spPr>
        <p:txBody>
          <a:bodyPr wrap="square" lIns="84216" tIns="42108" rIns="84216" bIns="42108" rtlCol="0">
            <a:spAutoFit/>
          </a:bodyPr>
          <a:lstStyle/>
          <a:p>
            <a:r>
              <a:rPr lang="en-US" sz="1700" dirty="0">
                <a:solidFill>
                  <a:schemeClr val="bg1"/>
                </a:solidFill>
                <a:latin typeface="Arial Narrow" pitchFamily="34" charset="0"/>
              </a:rPr>
              <a:t>Measured S-parameters for 8 different </a:t>
            </a:r>
          </a:p>
          <a:p>
            <a:r>
              <a:rPr lang="en-US" sz="1700" dirty="0">
                <a:solidFill>
                  <a:schemeClr val="bg1"/>
                </a:solidFill>
                <a:latin typeface="Arial Narrow" pitchFamily="34" charset="0"/>
              </a:rPr>
              <a:t>channels for every 4-bit (16 phases) states !!! </a:t>
            </a:r>
          </a:p>
        </p:txBody>
      </p:sp>
      <p:sp>
        <p:nvSpPr>
          <p:cNvPr id="70" name="TextBox 69"/>
          <p:cNvSpPr txBox="1"/>
          <p:nvPr/>
        </p:nvSpPr>
        <p:spPr>
          <a:xfrm>
            <a:off x="5619389" y="1018873"/>
            <a:ext cx="2225702" cy="317394"/>
          </a:xfrm>
          <a:prstGeom prst="rect">
            <a:avLst/>
          </a:prstGeom>
          <a:noFill/>
        </p:spPr>
        <p:txBody>
          <a:bodyPr wrap="square" lIns="84216" tIns="42108" rIns="84216" bIns="42108" rtlCol="0">
            <a:spAutoFit/>
          </a:bodyPr>
          <a:lstStyle/>
          <a:p>
            <a:pPr algn="l"/>
            <a:r>
              <a:rPr lang="en-US" sz="1500" dirty="0">
                <a:solidFill>
                  <a:srgbClr val="0000FF"/>
                </a:solidFill>
                <a:latin typeface="Arial Narrow" pitchFamily="34" charset="0"/>
              </a:rPr>
              <a:t>RMS gain mismatch &lt; 0.5 dB</a:t>
            </a:r>
          </a:p>
        </p:txBody>
      </p:sp>
      <p:sp>
        <p:nvSpPr>
          <p:cNvPr id="71" name="TextBox 70"/>
          <p:cNvSpPr txBox="1"/>
          <p:nvPr/>
        </p:nvSpPr>
        <p:spPr>
          <a:xfrm>
            <a:off x="5596615" y="3690319"/>
            <a:ext cx="2487549" cy="317394"/>
          </a:xfrm>
          <a:prstGeom prst="rect">
            <a:avLst/>
          </a:prstGeom>
          <a:noFill/>
        </p:spPr>
        <p:txBody>
          <a:bodyPr wrap="square" lIns="84216" tIns="42108" rIns="84216" bIns="42108" rtlCol="0">
            <a:spAutoFit/>
          </a:bodyPr>
          <a:lstStyle/>
          <a:p>
            <a:pPr algn="l"/>
            <a:r>
              <a:rPr lang="en-US" sz="1500" dirty="0">
                <a:solidFill>
                  <a:srgbClr val="0000FF"/>
                </a:solidFill>
                <a:latin typeface="Arial Narrow" pitchFamily="34" charset="0"/>
              </a:rPr>
              <a:t>RMS phase mismatch &lt; 3</a:t>
            </a:r>
            <a:r>
              <a:rPr lang="en-US" sz="1500" baseline="30000" dirty="0">
                <a:solidFill>
                  <a:srgbClr val="0000FF"/>
                </a:solidFill>
                <a:latin typeface="Arial Narrow" pitchFamily="34" charset="0"/>
              </a:rPr>
              <a:t>o</a:t>
            </a:r>
            <a:r>
              <a:rPr lang="en-US" sz="1500" dirty="0">
                <a:solidFill>
                  <a:srgbClr val="0000FF"/>
                </a:solidFill>
                <a:latin typeface="Arial Narrow" pitchFamily="34" charset="0"/>
              </a:rPr>
              <a:t> </a:t>
            </a:r>
          </a:p>
        </p:txBody>
      </p:sp>
      <p:sp>
        <p:nvSpPr>
          <p:cNvPr id="72" name="Down Arrow 71"/>
          <p:cNvSpPr/>
          <p:nvPr/>
        </p:nvSpPr>
        <p:spPr>
          <a:xfrm>
            <a:off x="2542684" y="3361493"/>
            <a:ext cx="196385" cy="1350150"/>
          </a:xfrm>
          <a:prstGeom prst="downArrow">
            <a:avLst/>
          </a:prstGeom>
          <a:solidFill>
            <a:srgbClr val="0099FF"/>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73" name="Rectangle 72"/>
          <p:cNvSpPr/>
          <p:nvPr/>
        </p:nvSpPr>
        <p:spPr bwMode="auto">
          <a:xfrm>
            <a:off x="2215374" y="1943835"/>
            <a:ext cx="851004" cy="945105"/>
          </a:xfrm>
          <a:prstGeom prst="rect">
            <a:avLst/>
          </a:prstGeom>
          <a:noFill/>
          <a:ln w="2857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74" name="Rectangle 73"/>
          <p:cNvSpPr/>
          <p:nvPr/>
        </p:nvSpPr>
        <p:spPr bwMode="auto">
          <a:xfrm>
            <a:off x="2215374" y="3564015"/>
            <a:ext cx="851004" cy="945105"/>
          </a:xfrm>
          <a:prstGeom prst="rect">
            <a:avLst/>
          </a:prstGeom>
          <a:noFill/>
          <a:ln w="2857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75" name="Rectangle 74"/>
          <p:cNvSpPr/>
          <p:nvPr/>
        </p:nvSpPr>
        <p:spPr bwMode="auto">
          <a:xfrm>
            <a:off x="2215374" y="2956448"/>
            <a:ext cx="851004" cy="540060"/>
          </a:xfrm>
          <a:prstGeom prst="rect">
            <a:avLst/>
          </a:prstGeom>
          <a:noFill/>
          <a:ln w="2857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76" name="TextBox 75"/>
          <p:cNvSpPr txBox="1"/>
          <p:nvPr/>
        </p:nvSpPr>
        <p:spPr>
          <a:xfrm>
            <a:off x="316986" y="5251703"/>
            <a:ext cx="3862243" cy="1125308"/>
          </a:xfrm>
          <a:prstGeom prst="rect">
            <a:avLst/>
          </a:prstGeom>
          <a:noFill/>
        </p:spPr>
        <p:txBody>
          <a:bodyPr wrap="square" lIns="84216" tIns="42108" rIns="84216" bIns="42108" rtlCol="0">
            <a:spAutoFit/>
          </a:bodyPr>
          <a:lstStyle/>
          <a:p>
            <a:pPr algn="l">
              <a:buFont typeface="Arial" pitchFamily="34" charset="0"/>
              <a:buChar char="•"/>
            </a:pPr>
            <a:r>
              <a:rPr lang="en-US" sz="1700" dirty="0">
                <a:solidFill>
                  <a:srgbClr val="6C0000"/>
                </a:solidFill>
                <a:latin typeface="Arial Narrow" pitchFamily="34" charset="0"/>
              </a:rPr>
              <a:t> Comparison of  128 S-Parameters</a:t>
            </a:r>
          </a:p>
          <a:p>
            <a:pPr algn="l"/>
            <a:r>
              <a:rPr lang="en-US" sz="1700" dirty="0">
                <a:solidFill>
                  <a:srgbClr val="6C0000"/>
                </a:solidFill>
                <a:latin typeface="Arial Narrow" pitchFamily="34" charset="0"/>
              </a:rPr>
              <a:t>   = 8 (channels) x 16 (4-bit phases) </a:t>
            </a:r>
          </a:p>
          <a:p>
            <a:pPr algn="l">
              <a:buFont typeface="Arial" pitchFamily="34" charset="0"/>
              <a:buChar char="•"/>
            </a:pPr>
            <a:r>
              <a:rPr lang="en-US" sz="1700" dirty="0">
                <a:solidFill>
                  <a:srgbClr val="6C0000"/>
                </a:solidFill>
                <a:latin typeface="Arial Narrow" pitchFamily="34" charset="0"/>
              </a:rPr>
              <a:t> Excellent matching between array elements </a:t>
            </a:r>
          </a:p>
          <a:p>
            <a:pPr algn="l"/>
            <a:r>
              <a:rPr lang="en-US" sz="1700" dirty="0">
                <a:solidFill>
                  <a:srgbClr val="6C0000"/>
                </a:solidFill>
                <a:latin typeface="Arial Narrow" pitchFamily="34" charset="0"/>
              </a:rPr>
              <a:t>   </a:t>
            </a:r>
            <a:r>
              <a:rPr lang="en-US" sz="1700" dirty="0">
                <a:solidFill>
                  <a:srgbClr val="6C0000"/>
                </a:solidFill>
                <a:latin typeface="Arial Narrow" pitchFamily="34" charset="0"/>
                <a:sym typeface="Wingdings" pitchFamily="2" charset="2"/>
              </a:rPr>
              <a:t></a:t>
            </a:r>
            <a:r>
              <a:rPr lang="en-US" sz="1700" dirty="0">
                <a:solidFill>
                  <a:srgbClr val="6C0000"/>
                </a:solidFill>
                <a:latin typeface="Arial Narrow" pitchFamily="34" charset="0"/>
              </a:rPr>
              <a:t> Major benefit in the on-chip integration </a:t>
            </a:r>
          </a:p>
        </p:txBody>
      </p:sp>
      <p:sp>
        <p:nvSpPr>
          <p:cNvPr id="77" name="Text Box 29"/>
          <p:cNvSpPr txBox="1">
            <a:spLocks noChangeArrowheads="1"/>
          </p:cNvSpPr>
          <p:nvPr/>
        </p:nvSpPr>
        <p:spPr bwMode="auto">
          <a:xfrm>
            <a:off x="2256022" y="1673806"/>
            <a:ext cx="712857" cy="319628"/>
          </a:xfrm>
          <a:prstGeom prst="rect">
            <a:avLst/>
          </a:prstGeom>
          <a:noFill/>
          <a:ln w="9525">
            <a:noFill/>
            <a:miter lim="800000"/>
            <a:headEnd/>
            <a:tailEnd/>
          </a:ln>
          <a:effectLst/>
        </p:spPr>
        <p:txBody>
          <a:bodyPr wrap="square" lIns="86388" tIns="43195" rIns="86388" bIns="43195">
            <a:spAutoFit/>
          </a:bodyPr>
          <a:lstStyle/>
          <a:p>
            <a:pPr algn="r" defTabSz="938376">
              <a:spcBef>
                <a:spcPct val="50000"/>
              </a:spcBef>
            </a:pPr>
            <a:r>
              <a:rPr lang="en-US" sz="1500" cap="small" dirty="0">
                <a:solidFill>
                  <a:srgbClr val="00FFFF"/>
                </a:solidFill>
                <a:latin typeface="Arial Narrow" pitchFamily="34" charset="0"/>
              </a:rPr>
              <a:t>4-CH </a:t>
            </a:r>
            <a:r>
              <a:rPr lang="en-US" sz="1500" cap="small" dirty="0">
                <a:solidFill>
                  <a:srgbClr val="00FFFF"/>
                </a:solidFill>
                <a:latin typeface="Symbol" pitchFamily="18" charset="2"/>
              </a:rPr>
              <a:t>S</a:t>
            </a:r>
          </a:p>
        </p:txBody>
      </p:sp>
      <p:sp>
        <p:nvSpPr>
          <p:cNvPr id="78" name="Text Box 29"/>
          <p:cNvSpPr txBox="1">
            <a:spLocks noChangeArrowheads="1"/>
          </p:cNvSpPr>
          <p:nvPr/>
        </p:nvSpPr>
        <p:spPr bwMode="auto">
          <a:xfrm>
            <a:off x="2280837" y="3012742"/>
            <a:ext cx="712857" cy="319628"/>
          </a:xfrm>
          <a:prstGeom prst="rect">
            <a:avLst/>
          </a:prstGeom>
          <a:noFill/>
          <a:ln w="9525">
            <a:noFill/>
            <a:miter lim="800000"/>
            <a:headEnd/>
            <a:tailEnd/>
          </a:ln>
          <a:effectLst/>
        </p:spPr>
        <p:txBody>
          <a:bodyPr wrap="square" lIns="86388" tIns="43195" rIns="86388" bIns="43195">
            <a:spAutoFit/>
          </a:bodyPr>
          <a:lstStyle/>
          <a:p>
            <a:pPr algn="r" defTabSz="938376">
              <a:spcBef>
                <a:spcPct val="50000"/>
              </a:spcBef>
            </a:pPr>
            <a:r>
              <a:rPr lang="en-US" sz="1500" cap="small" dirty="0">
                <a:solidFill>
                  <a:srgbClr val="00FFFF"/>
                </a:solidFill>
                <a:latin typeface="Arial Narrow" pitchFamily="34" charset="0"/>
              </a:rPr>
              <a:t>2-CH </a:t>
            </a:r>
            <a:r>
              <a:rPr lang="en-US" sz="1500" cap="small" dirty="0">
                <a:solidFill>
                  <a:srgbClr val="00FFFF"/>
                </a:solidFill>
                <a:latin typeface="Symbol" pitchFamily="18" charset="2"/>
              </a:rPr>
              <a:t>S</a:t>
            </a:r>
          </a:p>
        </p:txBody>
      </p:sp>
      <p:sp>
        <p:nvSpPr>
          <p:cNvPr id="2" name="Slide Number Placeholder 1"/>
          <p:cNvSpPr>
            <a:spLocks noGrp="1"/>
          </p:cNvSpPr>
          <p:nvPr>
            <p:ph type="sldNum" sz="quarter" idx="12"/>
          </p:nvPr>
        </p:nvSpPr>
        <p:spPr/>
        <p:txBody>
          <a:bodyPr/>
          <a:lstStyle/>
          <a:p>
            <a:fld id="{F6B0E1E6-BBDF-4CD7-A72C-4AECEAC288E1}" type="slidenum">
              <a:rPr lang="en-US" smtClean="0"/>
              <a:t>29</a:t>
            </a:fld>
            <a:endParaRPr lang="en-US"/>
          </a:p>
        </p:txBody>
      </p:sp>
    </p:spTree>
    <p:extLst>
      <p:ext uri="{BB962C8B-B14F-4D97-AF65-F5344CB8AC3E}">
        <p14:creationId xmlns:p14="http://schemas.microsoft.com/office/powerpoint/2010/main" val="27704231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p:cNvSpPr>
            <a:spLocks noChangeArrowheads="1"/>
          </p:cNvSpPr>
          <p:nvPr/>
        </p:nvSpPr>
        <p:spPr bwMode="auto">
          <a:xfrm>
            <a:off x="609600" y="1447800"/>
            <a:ext cx="9144000" cy="661193"/>
          </a:xfrm>
          <a:prstGeom prst="rect">
            <a:avLst/>
          </a:prstGeom>
          <a:noFill/>
          <a:ln w="9525">
            <a:noFill/>
            <a:miter lim="800000"/>
            <a:headEnd/>
            <a:tailEnd/>
          </a:ln>
          <a:effectLst/>
        </p:spPr>
        <p:txBody>
          <a:bodyPr lIns="94444" tIns="47222" rIns="94444" bIns="47222" anchor="b"/>
          <a:lstStyle/>
          <a:p>
            <a:pPr defTabSz="938376"/>
            <a:r>
              <a:rPr lang="en-US" sz="2900" cap="small" dirty="0" smtClean="0">
                <a:solidFill>
                  <a:srgbClr val="6C0000"/>
                </a:solidFill>
                <a:latin typeface="+mj-lt"/>
              </a:rPr>
              <a:t>Phased Array IC Design</a:t>
            </a:r>
            <a:endParaRPr lang="en-US" sz="2900" cap="small" dirty="0">
              <a:solidFill>
                <a:srgbClr val="6C0000"/>
              </a:solidFill>
              <a:latin typeface="+mj-lt"/>
            </a:endParaRPr>
          </a:p>
        </p:txBody>
      </p:sp>
      <p:sp>
        <p:nvSpPr>
          <p:cNvPr id="5" name="TextBox 4"/>
          <p:cNvSpPr txBox="1"/>
          <p:nvPr/>
        </p:nvSpPr>
        <p:spPr>
          <a:xfrm>
            <a:off x="578829" y="2286000"/>
            <a:ext cx="6349796" cy="2978138"/>
          </a:xfrm>
          <a:prstGeom prst="rect">
            <a:avLst/>
          </a:prstGeom>
          <a:noFill/>
        </p:spPr>
        <p:txBody>
          <a:bodyPr wrap="square" lIns="84216" tIns="42108" rIns="84216" bIns="42108" rtlCol="0">
            <a:spAutoFit/>
          </a:bodyPr>
          <a:lstStyle/>
          <a:p>
            <a:pPr algn="l">
              <a:lnSpc>
                <a:spcPct val="150000"/>
              </a:lnSpc>
              <a:buFont typeface="Arial" pitchFamily="34" charset="0"/>
              <a:buChar char="•"/>
            </a:pPr>
            <a:r>
              <a:rPr lang="en-US" sz="2400" cap="small" dirty="0" smtClean="0">
                <a:solidFill>
                  <a:srgbClr val="6C0000"/>
                </a:solidFill>
                <a:latin typeface="+mn-lt"/>
              </a:rPr>
              <a:t>Phased </a:t>
            </a:r>
            <a:r>
              <a:rPr lang="en-US" sz="2400" cap="small" dirty="0">
                <a:solidFill>
                  <a:srgbClr val="6C0000"/>
                </a:solidFill>
                <a:latin typeface="+mn-lt"/>
              </a:rPr>
              <a:t>array receiver @ 12 GHz</a:t>
            </a:r>
          </a:p>
          <a:p>
            <a:pPr lvl="1" algn="l">
              <a:buFont typeface="Wingdings" pitchFamily="2" charset="2"/>
              <a:buChar char="Ø"/>
            </a:pPr>
            <a:r>
              <a:rPr lang="en-US" sz="2000" dirty="0">
                <a:solidFill>
                  <a:srgbClr val="6C0000"/>
                </a:solidFill>
                <a:latin typeface="+mn-lt"/>
              </a:rPr>
              <a:t> IC-design, chip &amp; board level </a:t>
            </a:r>
            <a:r>
              <a:rPr lang="en-US" sz="2000" dirty="0" smtClean="0">
                <a:solidFill>
                  <a:srgbClr val="6C0000"/>
                </a:solidFill>
                <a:latin typeface="+mn-lt"/>
              </a:rPr>
              <a:t>verification</a:t>
            </a:r>
          </a:p>
          <a:p>
            <a:pPr lvl="1" algn="l"/>
            <a:endParaRPr lang="en-US" sz="2000" dirty="0">
              <a:solidFill>
                <a:srgbClr val="6C0000"/>
              </a:solidFill>
              <a:latin typeface="+mn-lt"/>
            </a:endParaRPr>
          </a:p>
          <a:p>
            <a:pPr algn="l">
              <a:lnSpc>
                <a:spcPct val="150000"/>
              </a:lnSpc>
              <a:buFont typeface="Arial" pitchFamily="34" charset="0"/>
              <a:buChar char="•"/>
            </a:pPr>
            <a:r>
              <a:rPr lang="en-US" sz="2400" cap="small" dirty="0">
                <a:solidFill>
                  <a:srgbClr val="6C0000"/>
                </a:solidFill>
                <a:latin typeface="+mn-lt"/>
              </a:rPr>
              <a:t> Phased array transmitter @ 44 GHz</a:t>
            </a:r>
          </a:p>
          <a:p>
            <a:pPr lvl="1" algn="l">
              <a:buFont typeface="Wingdings" pitchFamily="2" charset="2"/>
              <a:buChar char="Ø"/>
            </a:pPr>
            <a:r>
              <a:rPr lang="en-US" sz="2000" dirty="0">
                <a:solidFill>
                  <a:srgbClr val="6C0000"/>
                </a:solidFill>
                <a:latin typeface="+mn-lt"/>
              </a:rPr>
              <a:t> IC-design &amp; chip level </a:t>
            </a:r>
            <a:r>
              <a:rPr lang="en-US" sz="2000" dirty="0" smtClean="0">
                <a:solidFill>
                  <a:srgbClr val="6C0000"/>
                </a:solidFill>
                <a:latin typeface="+mn-lt"/>
              </a:rPr>
              <a:t>verification</a:t>
            </a:r>
          </a:p>
          <a:p>
            <a:pPr lvl="1" algn="l"/>
            <a:endParaRPr lang="en-US" sz="2000" dirty="0">
              <a:solidFill>
                <a:srgbClr val="6C0000"/>
              </a:solidFill>
              <a:latin typeface="+mn-lt"/>
            </a:endParaRPr>
          </a:p>
          <a:p>
            <a:pPr algn="l">
              <a:lnSpc>
                <a:spcPct val="150000"/>
              </a:lnSpc>
              <a:buFont typeface="Arial" pitchFamily="34" charset="0"/>
              <a:buChar char="•"/>
            </a:pPr>
            <a:r>
              <a:rPr lang="en-US" sz="2400" cap="small" dirty="0">
                <a:solidFill>
                  <a:srgbClr val="6C0000"/>
                </a:solidFill>
                <a:latin typeface="+mn-lt"/>
              </a:rPr>
              <a:t> Conclusions</a:t>
            </a:r>
          </a:p>
        </p:txBody>
      </p:sp>
      <p:grpSp>
        <p:nvGrpSpPr>
          <p:cNvPr id="25" name="Group 24"/>
          <p:cNvGrpSpPr/>
          <p:nvPr/>
        </p:nvGrpSpPr>
        <p:grpSpPr>
          <a:xfrm>
            <a:off x="6777669" y="1372811"/>
            <a:ext cx="1832931" cy="5485189"/>
            <a:chOff x="7261448" y="921296"/>
            <a:chExt cx="2016224" cy="5850868"/>
          </a:xfrm>
        </p:grpSpPr>
        <p:grpSp>
          <p:nvGrpSpPr>
            <p:cNvPr id="19" name="Group 18"/>
            <p:cNvGrpSpPr/>
            <p:nvPr/>
          </p:nvGrpSpPr>
          <p:grpSpPr>
            <a:xfrm>
              <a:off x="7261448" y="921296"/>
              <a:ext cx="2016224" cy="3558339"/>
              <a:chOff x="7333456" y="1237942"/>
              <a:chExt cx="2016224" cy="3558339"/>
            </a:xfrm>
          </p:grpSpPr>
          <p:sp>
            <p:nvSpPr>
              <p:cNvPr id="8" name="Oval 7"/>
              <p:cNvSpPr/>
              <p:nvPr/>
            </p:nvSpPr>
            <p:spPr>
              <a:xfrm>
                <a:off x="7333456" y="1237942"/>
                <a:ext cx="2016224" cy="3558339"/>
              </a:xfrm>
              <a:prstGeom prst="ellipse">
                <a:avLst/>
              </a:prstGeom>
              <a:solidFill>
                <a:srgbClr val="0099C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7" name="Oval 6"/>
              <p:cNvSpPr/>
              <p:nvPr/>
            </p:nvSpPr>
            <p:spPr>
              <a:xfrm>
                <a:off x="7648381" y="2390070"/>
                <a:ext cx="1368153" cy="2320757"/>
              </a:xfrm>
              <a:prstGeom prst="ellipse">
                <a:avLst/>
              </a:prstGeom>
              <a:solidFill>
                <a:srgbClr val="0066C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Oval 5"/>
              <p:cNvSpPr/>
              <p:nvPr/>
            </p:nvSpPr>
            <p:spPr>
              <a:xfrm>
                <a:off x="8053536" y="3729608"/>
                <a:ext cx="576064" cy="909211"/>
              </a:xfrm>
              <a:prstGeom prst="ellipse">
                <a:avLst/>
              </a:prstGeom>
              <a:solidFill>
                <a:srgbClr val="0033C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Rectangle 9"/>
              <p:cNvSpPr>
                <a:spLocks noChangeArrowheads="1"/>
              </p:cNvSpPr>
              <p:nvPr/>
            </p:nvSpPr>
            <p:spPr bwMode="auto">
              <a:xfrm>
                <a:off x="7932240" y="4134763"/>
                <a:ext cx="1057400" cy="417240"/>
              </a:xfrm>
              <a:prstGeom prst="rect">
                <a:avLst/>
              </a:prstGeom>
              <a:noFill/>
              <a:ln w="9525">
                <a:noFill/>
                <a:miter lim="800000"/>
                <a:headEnd/>
                <a:tailEnd/>
              </a:ln>
              <a:effectLst/>
            </p:spPr>
            <p:txBody>
              <a:bodyPr lIns="102545" tIns="51272" rIns="102545" bIns="51272" anchor="b"/>
              <a:lstStyle/>
              <a:p>
                <a:pPr defTabSz="938376"/>
                <a:r>
                  <a:rPr lang="en-US" sz="1700" b="1" cap="small" dirty="0">
                    <a:solidFill>
                      <a:schemeClr val="tx1"/>
                    </a:solidFill>
                    <a:latin typeface="Arial Narrow" pitchFamily="34" charset="0"/>
                  </a:rPr>
                  <a:t>Phase </a:t>
                </a:r>
              </a:p>
              <a:p>
                <a:pPr defTabSz="938376"/>
                <a:r>
                  <a:rPr lang="en-US" sz="1700" b="1" cap="small" dirty="0">
                    <a:solidFill>
                      <a:schemeClr val="tx1"/>
                    </a:solidFill>
                    <a:latin typeface="Arial Narrow" pitchFamily="34" charset="0"/>
                  </a:rPr>
                  <a:t>shifter</a:t>
                </a:r>
              </a:p>
            </p:txBody>
          </p:sp>
          <p:sp>
            <p:nvSpPr>
              <p:cNvPr id="10" name="Rectangle 9"/>
              <p:cNvSpPr>
                <a:spLocks noChangeArrowheads="1"/>
              </p:cNvSpPr>
              <p:nvPr/>
            </p:nvSpPr>
            <p:spPr bwMode="auto">
              <a:xfrm>
                <a:off x="7716216" y="3297560"/>
                <a:ext cx="1492172" cy="417241"/>
              </a:xfrm>
              <a:prstGeom prst="rect">
                <a:avLst/>
              </a:prstGeom>
              <a:noFill/>
              <a:ln w="9525">
                <a:noFill/>
                <a:miter lim="800000"/>
                <a:headEnd/>
                <a:tailEnd/>
              </a:ln>
              <a:effectLst/>
            </p:spPr>
            <p:txBody>
              <a:bodyPr lIns="102545" tIns="51272" rIns="102545" bIns="51272" anchor="b"/>
              <a:lstStyle/>
              <a:p>
                <a:pPr algn="ctr" defTabSz="938376"/>
                <a:r>
                  <a:rPr lang="en-US" sz="1700" b="1" cap="small" dirty="0">
                    <a:solidFill>
                      <a:srgbClr val="FFFF00"/>
                    </a:solidFill>
                    <a:latin typeface="Arial Narrow" pitchFamily="34" charset="0"/>
                  </a:rPr>
                  <a:t>Microwave</a:t>
                </a:r>
              </a:p>
              <a:p>
                <a:pPr algn="ctr" defTabSz="938376"/>
                <a:r>
                  <a:rPr lang="en-US" sz="1700" b="1" cap="small" dirty="0">
                    <a:solidFill>
                      <a:srgbClr val="FFFF00"/>
                    </a:solidFill>
                    <a:latin typeface="Arial Narrow" pitchFamily="34" charset="0"/>
                  </a:rPr>
                  <a:t>phased array </a:t>
                </a:r>
              </a:p>
              <a:p>
                <a:pPr algn="ctr" defTabSz="938376"/>
                <a:r>
                  <a:rPr lang="en-US" sz="1700" b="1" cap="small" dirty="0">
                    <a:solidFill>
                      <a:srgbClr val="FFFF00"/>
                    </a:solidFill>
                    <a:latin typeface="Arial Narrow" pitchFamily="34" charset="0"/>
                  </a:rPr>
                  <a:t>receiver</a:t>
                </a:r>
              </a:p>
            </p:txBody>
          </p:sp>
          <p:sp>
            <p:nvSpPr>
              <p:cNvPr id="11" name="Rectangle 10"/>
              <p:cNvSpPr>
                <a:spLocks noChangeArrowheads="1"/>
              </p:cNvSpPr>
              <p:nvPr/>
            </p:nvSpPr>
            <p:spPr bwMode="auto">
              <a:xfrm>
                <a:off x="7699628" y="2093965"/>
                <a:ext cx="1440160" cy="417241"/>
              </a:xfrm>
              <a:prstGeom prst="rect">
                <a:avLst/>
              </a:prstGeom>
              <a:noFill/>
              <a:ln w="9525">
                <a:noFill/>
                <a:miter lim="800000"/>
                <a:headEnd/>
                <a:tailEnd/>
              </a:ln>
              <a:effectLst/>
            </p:spPr>
            <p:txBody>
              <a:bodyPr lIns="102545" tIns="51272" rIns="102545" bIns="51272" anchor="b"/>
              <a:lstStyle/>
              <a:p>
                <a:pPr algn="ctr" defTabSz="938376"/>
                <a:r>
                  <a:rPr lang="en-US" sz="1700" b="1" cap="small" dirty="0">
                    <a:solidFill>
                      <a:srgbClr val="CC0099"/>
                    </a:solidFill>
                    <a:latin typeface="Arial Narrow" pitchFamily="34" charset="0"/>
                  </a:rPr>
                  <a:t>mm-wave</a:t>
                </a:r>
              </a:p>
              <a:p>
                <a:pPr algn="ctr" defTabSz="938376"/>
                <a:r>
                  <a:rPr lang="en-US" sz="1700" b="1" cap="small" dirty="0">
                    <a:solidFill>
                      <a:srgbClr val="CC0099"/>
                    </a:solidFill>
                    <a:latin typeface="Arial Narrow" pitchFamily="34" charset="0"/>
                  </a:rPr>
                  <a:t>phased array</a:t>
                </a:r>
              </a:p>
              <a:p>
                <a:pPr algn="ctr" defTabSz="938376"/>
                <a:r>
                  <a:rPr lang="en-US" sz="1700" b="1" cap="small" dirty="0">
                    <a:solidFill>
                      <a:srgbClr val="CC0099"/>
                    </a:solidFill>
                    <a:latin typeface="Arial Narrow" pitchFamily="34" charset="0"/>
                  </a:rPr>
                  <a:t>transmitter</a:t>
                </a:r>
              </a:p>
            </p:txBody>
          </p:sp>
        </p:grpSp>
        <p:grpSp>
          <p:nvGrpSpPr>
            <p:cNvPr id="23" name="Group 22"/>
            <p:cNvGrpSpPr/>
            <p:nvPr/>
          </p:nvGrpSpPr>
          <p:grpSpPr>
            <a:xfrm>
              <a:off x="7549480" y="4472372"/>
              <a:ext cx="1584176" cy="2299792"/>
              <a:chOff x="7549480" y="4521697"/>
              <a:chExt cx="1584176" cy="2299792"/>
            </a:xfrm>
          </p:grpSpPr>
          <p:graphicFrame>
            <p:nvGraphicFramePr>
              <p:cNvPr id="867335" name="Object 7"/>
              <p:cNvGraphicFramePr>
                <a:graphicFrameLocks noChangeAspect="1"/>
              </p:cNvGraphicFramePr>
              <p:nvPr/>
            </p:nvGraphicFramePr>
            <p:xfrm>
              <a:off x="7549480" y="4521697"/>
              <a:ext cx="1584176" cy="2299792"/>
            </p:xfrm>
            <a:graphic>
              <a:graphicData uri="http://schemas.openxmlformats.org/presentationml/2006/ole">
                <mc:AlternateContent xmlns:mc="http://schemas.openxmlformats.org/markup-compatibility/2006">
                  <mc:Choice xmlns:v="urn:schemas-microsoft-com:vml" Requires="v">
                    <p:oleObj spid="_x0000_s50209" name="Visio" r:id="rId5" imgW="1906172" imgH="2641187" progId="Visio.Drawing.11">
                      <p:embed/>
                    </p:oleObj>
                  </mc:Choice>
                  <mc:Fallback>
                    <p:oleObj name="Visio" r:id="rId5" imgW="1906172" imgH="2641187"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49480" y="4521697"/>
                            <a:ext cx="1584176" cy="2299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 name="TextBox 21"/>
              <p:cNvSpPr txBox="1"/>
              <p:nvPr/>
            </p:nvSpPr>
            <p:spPr>
              <a:xfrm>
                <a:off x="7855732" y="5111207"/>
                <a:ext cx="864096" cy="377539"/>
              </a:xfrm>
              <a:prstGeom prst="rect">
                <a:avLst/>
              </a:prstGeom>
              <a:noFill/>
            </p:spPr>
            <p:txBody>
              <a:bodyPr wrap="square" rtlCol="0">
                <a:spAutoFit/>
              </a:bodyPr>
              <a:lstStyle/>
              <a:p>
                <a:r>
                  <a:rPr lang="en-US" sz="1700" dirty="0">
                    <a:latin typeface="Symbol" pitchFamily="18" charset="2"/>
                  </a:rPr>
                  <a:t>S</a:t>
                </a:r>
              </a:p>
            </p:txBody>
          </p:sp>
        </p:grpSp>
      </p:grpSp>
      <p:sp>
        <p:nvSpPr>
          <p:cNvPr id="2" name="Slide Number Placeholder 1"/>
          <p:cNvSpPr>
            <a:spLocks noGrp="1"/>
          </p:cNvSpPr>
          <p:nvPr>
            <p:ph type="sldNum" sz="quarter" idx="12"/>
          </p:nvPr>
        </p:nvSpPr>
        <p:spPr/>
        <p:txBody>
          <a:bodyPr/>
          <a:lstStyle/>
          <a:p>
            <a:fld id="{F6B0E1E6-BBDF-4CD7-A72C-4AECEAC288E1}" type="slidenum">
              <a:rPr lang="en-US" smtClean="0"/>
              <a:t>3</a:t>
            </a:fld>
            <a:endParaRPr lang="en-US"/>
          </a:p>
        </p:txBody>
      </p:sp>
      <p:sp>
        <p:nvSpPr>
          <p:cNvPr id="18" name="Rectangle 2"/>
          <p:cNvSpPr txBox="1">
            <a:spLocks noChangeArrowheads="1"/>
          </p:cNvSpPr>
          <p:nvPr>
            <p:custDataLst>
              <p:tags r:id="rId2"/>
            </p:custDataLst>
          </p:nvPr>
        </p:nvSpPr>
        <p:spPr>
          <a:xfrm>
            <a:off x="685800" y="228600"/>
            <a:ext cx="7772400" cy="1143000"/>
          </a:xfrm>
          <a:prstGeom prst="rect">
            <a:avLst/>
          </a:prstGeom>
        </p:spPr>
        <p:txBody>
          <a:bodyPr/>
          <a:lstStyle>
            <a:lvl1pPr algn="ctr" rtl="0" eaLnBrk="0" fontAlgn="base" hangingPunct="0">
              <a:spcBef>
                <a:spcPct val="0"/>
              </a:spcBef>
              <a:spcAft>
                <a:spcPct val="0"/>
              </a:spcAft>
              <a:defRPr kumimoji="1" sz="3600">
                <a:solidFill>
                  <a:srgbClr val="660000"/>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2pPr>
            <a:lvl3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3pPr>
            <a:lvl4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4pPr>
            <a:lvl5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5pPr>
            <a:lvl6pPr marL="4572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6pPr>
            <a:lvl7pPr marL="9144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7pPr>
            <a:lvl8pPr marL="13716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8pPr>
            <a:lvl9pPr marL="18288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9pPr>
          </a:lstStyle>
          <a:p>
            <a:r>
              <a:rPr lang="en-US" kern="0" smtClean="0"/>
              <a:t>Outline</a:t>
            </a:r>
            <a:endParaRPr lang="en-US" kern="0" dirty="0"/>
          </a:p>
        </p:txBody>
      </p:sp>
    </p:spTree>
    <p:extLst>
      <p:ext uri="{BB962C8B-B14F-4D97-AF65-F5344CB8AC3E}">
        <p14:creationId xmlns:p14="http://schemas.microsoft.com/office/powerpoint/2010/main" val="19030542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Group 61"/>
          <p:cNvGrpSpPr/>
          <p:nvPr/>
        </p:nvGrpSpPr>
        <p:grpSpPr>
          <a:xfrm>
            <a:off x="1035136" y="693470"/>
            <a:ext cx="7102628" cy="4103355"/>
            <a:chOff x="1138650" y="849288"/>
            <a:chExt cx="7812890" cy="4376912"/>
          </a:xfrm>
        </p:grpSpPr>
        <p:pic>
          <p:nvPicPr>
            <p:cNvPr id="832514" name="Picture 2"/>
            <p:cNvPicPr>
              <a:picLocks noChangeAspect="1" noChangeArrowheads="1"/>
            </p:cNvPicPr>
            <p:nvPr/>
          </p:nvPicPr>
          <p:blipFill>
            <a:blip r:embed="rId3" cstate="print"/>
            <a:srcRect/>
            <a:stretch>
              <a:fillRect/>
            </a:stretch>
          </p:blipFill>
          <p:spPr bwMode="auto">
            <a:xfrm>
              <a:off x="1629675" y="1259852"/>
              <a:ext cx="7305675" cy="3695701"/>
            </a:xfrm>
            <a:prstGeom prst="rect">
              <a:avLst/>
            </a:prstGeom>
            <a:noFill/>
            <a:ln w="9525">
              <a:noFill/>
              <a:miter lim="800000"/>
              <a:headEnd/>
              <a:tailEnd/>
            </a:ln>
          </p:spPr>
        </p:pic>
        <p:cxnSp>
          <p:nvCxnSpPr>
            <p:cNvPr id="10" name="Straight Connector 9"/>
            <p:cNvCxnSpPr/>
            <p:nvPr/>
          </p:nvCxnSpPr>
          <p:spPr bwMode="auto">
            <a:xfrm rot="10800000">
              <a:off x="1773688" y="2051938"/>
              <a:ext cx="6768752" cy="0"/>
            </a:xfrm>
            <a:prstGeom prst="line">
              <a:avLst/>
            </a:prstGeom>
            <a:solidFill>
              <a:schemeClr val="accent1"/>
            </a:solidFill>
            <a:ln w="19050" cap="flat" cmpd="sng" algn="ctr">
              <a:solidFill>
                <a:schemeClr val="bg1"/>
              </a:solidFill>
              <a:prstDash val="dash"/>
              <a:round/>
              <a:headEnd type="none" w="med" len="med"/>
              <a:tailEnd type="none" w="med" len="med"/>
            </a:ln>
            <a:effectLst/>
          </p:spPr>
        </p:cxnSp>
        <p:cxnSp>
          <p:nvCxnSpPr>
            <p:cNvPr id="14" name="Straight Arrow Connector 13"/>
            <p:cNvCxnSpPr/>
            <p:nvPr/>
          </p:nvCxnSpPr>
          <p:spPr bwMode="auto">
            <a:xfrm rot="16200000" flipV="1">
              <a:off x="8038384" y="2217440"/>
              <a:ext cx="144016" cy="144016"/>
            </a:xfrm>
            <a:prstGeom prst="straightConnector1">
              <a:avLst/>
            </a:prstGeom>
            <a:solidFill>
              <a:schemeClr val="accent1"/>
            </a:solidFill>
            <a:ln w="19050" cap="flat" cmpd="sng" algn="ctr">
              <a:solidFill>
                <a:schemeClr val="bg1"/>
              </a:solidFill>
              <a:prstDash val="solid"/>
              <a:round/>
              <a:headEnd type="none" w="med" len="med"/>
              <a:tailEnd type="arrow"/>
            </a:ln>
            <a:effectLst/>
          </p:spPr>
        </p:cxnSp>
        <p:sp>
          <p:nvSpPr>
            <p:cNvPr id="16" name="TextBox 15"/>
            <p:cNvSpPr txBox="1"/>
            <p:nvPr/>
          </p:nvSpPr>
          <p:spPr>
            <a:xfrm>
              <a:off x="7439372" y="2289448"/>
              <a:ext cx="1512168" cy="590903"/>
            </a:xfrm>
            <a:prstGeom prst="rect">
              <a:avLst/>
            </a:prstGeom>
            <a:noFill/>
          </p:spPr>
          <p:txBody>
            <a:bodyPr wrap="square" lIns="91412" tIns="45707" rIns="91412" bIns="45707" rtlCol="0">
              <a:spAutoFit/>
            </a:bodyPr>
            <a:lstStyle/>
            <a:p>
              <a:r>
                <a:rPr lang="en-US" sz="1500" dirty="0">
                  <a:solidFill>
                    <a:schemeClr val="bg1"/>
                  </a:solidFill>
                  <a:latin typeface="Arial Narrow" pitchFamily="34" charset="0"/>
                </a:rPr>
                <a:t>dummy antenna with 50</a:t>
              </a:r>
              <a:r>
                <a:rPr lang="en-US" sz="1500" dirty="0">
                  <a:solidFill>
                    <a:schemeClr val="bg1"/>
                  </a:solidFill>
                  <a:latin typeface="Symbol" pitchFamily="18" charset="2"/>
                </a:rPr>
                <a:t>W</a:t>
              </a:r>
              <a:r>
                <a:rPr lang="en-US" sz="1500" dirty="0">
                  <a:solidFill>
                    <a:schemeClr val="bg1"/>
                  </a:solidFill>
                  <a:latin typeface="Arial Narrow" pitchFamily="34" charset="0"/>
                </a:rPr>
                <a:t> load</a:t>
              </a:r>
            </a:p>
          </p:txBody>
        </p:sp>
        <p:cxnSp>
          <p:nvCxnSpPr>
            <p:cNvPr id="17" name="Straight Arrow Connector 16"/>
            <p:cNvCxnSpPr/>
            <p:nvPr/>
          </p:nvCxnSpPr>
          <p:spPr bwMode="auto">
            <a:xfrm rot="5400000" flipH="1" flipV="1">
              <a:off x="1485657" y="2450079"/>
              <a:ext cx="720080" cy="1588"/>
            </a:xfrm>
            <a:prstGeom prst="straightConnector1">
              <a:avLst/>
            </a:prstGeom>
            <a:solidFill>
              <a:schemeClr val="accent1"/>
            </a:solidFill>
            <a:ln w="19050" cap="flat" cmpd="sng" algn="ctr">
              <a:solidFill>
                <a:schemeClr val="bg1"/>
              </a:solidFill>
              <a:prstDash val="solid"/>
              <a:round/>
              <a:headEnd type="none" w="med" len="med"/>
              <a:tailEnd type="arrow"/>
            </a:ln>
            <a:effectLst/>
          </p:spPr>
        </p:cxnSp>
        <p:sp>
          <p:nvSpPr>
            <p:cNvPr id="20" name="TextBox 19"/>
            <p:cNvSpPr txBox="1"/>
            <p:nvPr/>
          </p:nvSpPr>
          <p:spPr>
            <a:xfrm>
              <a:off x="1572816" y="2784818"/>
              <a:ext cx="1512168" cy="590903"/>
            </a:xfrm>
            <a:prstGeom prst="rect">
              <a:avLst/>
            </a:prstGeom>
            <a:noFill/>
          </p:spPr>
          <p:txBody>
            <a:bodyPr wrap="square" lIns="91412" tIns="45707" rIns="91412" bIns="45707" rtlCol="0">
              <a:spAutoFit/>
            </a:bodyPr>
            <a:lstStyle/>
            <a:p>
              <a:r>
                <a:rPr lang="en-US" sz="1500" dirty="0">
                  <a:solidFill>
                    <a:schemeClr val="bg1"/>
                  </a:solidFill>
                  <a:latin typeface="Arial Narrow" pitchFamily="34" charset="0"/>
                </a:rPr>
                <a:t>GND plane edge at the bottom</a:t>
              </a:r>
            </a:p>
          </p:txBody>
        </p:sp>
        <p:cxnSp>
          <p:nvCxnSpPr>
            <p:cNvPr id="33" name="Straight Connector 32"/>
            <p:cNvCxnSpPr/>
            <p:nvPr/>
          </p:nvCxnSpPr>
          <p:spPr bwMode="auto">
            <a:xfrm>
              <a:off x="2637784" y="1115834"/>
              <a:ext cx="5040560" cy="0"/>
            </a:xfrm>
            <a:prstGeom prst="line">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35" name="Straight Connector 34"/>
            <p:cNvCxnSpPr/>
            <p:nvPr/>
          </p:nvCxnSpPr>
          <p:spPr bwMode="auto">
            <a:xfrm rot="5400000">
              <a:off x="2565777" y="1115834"/>
              <a:ext cx="14401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6" name="Straight Connector 35"/>
            <p:cNvCxnSpPr/>
            <p:nvPr/>
          </p:nvCxnSpPr>
          <p:spPr bwMode="auto">
            <a:xfrm rot="5400000">
              <a:off x="7606336" y="1115834"/>
              <a:ext cx="14401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8" name="Straight Connector 37"/>
            <p:cNvCxnSpPr/>
            <p:nvPr/>
          </p:nvCxnSpPr>
          <p:spPr bwMode="auto">
            <a:xfrm rot="10800000">
              <a:off x="1413645" y="1763906"/>
              <a:ext cx="14401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0" name="Straight Connector 39"/>
            <p:cNvCxnSpPr/>
            <p:nvPr/>
          </p:nvCxnSpPr>
          <p:spPr bwMode="auto">
            <a:xfrm rot="5400000">
              <a:off x="261521" y="2988042"/>
              <a:ext cx="2448272" cy="0"/>
            </a:xfrm>
            <a:prstGeom prst="line">
              <a:avLst/>
            </a:prstGeom>
            <a:solidFill>
              <a:schemeClr val="accent1"/>
            </a:solidFill>
            <a:ln w="9525" cap="flat" cmpd="sng" algn="ctr">
              <a:solidFill>
                <a:schemeClr val="tx1"/>
              </a:solidFill>
              <a:prstDash val="solid"/>
              <a:round/>
              <a:headEnd type="triangle" w="med" len="med"/>
              <a:tailEnd type="triangle" w="med" len="med"/>
            </a:ln>
            <a:effectLst/>
          </p:spPr>
        </p:cxnSp>
        <p:cxnSp>
          <p:nvCxnSpPr>
            <p:cNvPr id="41" name="Straight Connector 40"/>
            <p:cNvCxnSpPr/>
            <p:nvPr/>
          </p:nvCxnSpPr>
          <p:spPr bwMode="auto">
            <a:xfrm rot="10800000">
              <a:off x="1413647" y="4212178"/>
              <a:ext cx="14401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2" name="TextBox 41"/>
            <p:cNvSpPr txBox="1"/>
            <p:nvPr/>
          </p:nvSpPr>
          <p:spPr>
            <a:xfrm>
              <a:off x="4169386" y="849288"/>
              <a:ext cx="1512168" cy="344682"/>
            </a:xfrm>
            <a:prstGeom prst="rect">
              <a:avLst/>
            </a:prstGeom>
            <a:noFill/>
          </p:spPr>
          <p:txBody>
            <a:bodyPr wrap="square" lIns="91412" tIns="45707" rIns="91412" bIns="45707" rtlCol="0">
              <a:spAutoFit/>
            </a:bodyPr>
            <a:lstStyle/>
            <a:p>
              <a:r>
                <a:rPr lang="en-US" sz="1500" dirty="0">
                  <a:latin typeface="Arial Narrow" pitchFamily="34" charset="0"/>
                </a:rPr>
                <a:t>10 cm (3.9 in)</a:t>
              </a:r>
            </a:p>
          </p:txBody>
        </p:sp>
        <p:sp>
          <p:nvSpPr>
            <p:cNvPr id="43" name="TextBox 42"/>
            <p:cNvSpPr txBox="1"/>
            <p:nvPr/>
          </p:nvSpPr>
          <p:spPr>
            <a:xfrm rot="16200000">
              <a:off x="560293" y="2979594"/>
              <a:ext cx="1512168" cy="355453"/>
            </a:xfrm>
            <a:prstGeom prst="rect">
              <a:avLst/>
            </a:prstGeom>
            <a:noFill/>
          </p:spPr>
          <p:txBody>
            <a:bodyPr wrap="square" lIns="91412" tIns="45707" rIns="91412" bIns="45707" rtlCol="0">
              <a:spAutoFit/>
            </a:bodyPr>
            <a:lstStyle/>
            <a:p>
              <a:r>
                <a:rPr lang="en-US" sz="1500" dirty="0">
                  <a:latin typeface="Arial Narrow" pitchFamily="34" charset="0"/>
                </a:rPr>
                <a:t>6 cm (2.4 in)</a:t>
              </a:r>
            </a:p>
          </p:txBody>
        </p:sp>
        <p:cxnSp>
          <p:nvCxnSpPr>
            <p:cNvPr id="45" name="Straight Connector 44"/>
            <p:cNvCxnSpPr/>
            <p:nvPr/>
          </p:nvCxnSpPr>
          <p:spPr bwMode="auto">
            <a:xfrm>
              <a:off x="3645896" y="2145432"/>
              <a:ext cx="576065" cy="0"/>
            </a:xfrm>
            <a:prstGeom prst="line">
              <a:avLst/>
            </a:prstGeom>
            <a:solidFill>
              <a:schemeClr val="accent1"/>
            </a:solidFill>
            <a:ln w="12700" cap="flat" cmpd="sng" algn="ctr">
              <a:solidFill>
                <a:schemeClr val="bg1"/>
              </a:solidFill>
              <a:prstDash val="solid"/>
              <a:round/>
              <a:headEnd type="triangle" w="med" len="med"/>
              <a:tailEnd type="triangle" w="med" len="med"/>
            </a:ln>
            <a:effectLst/>
          </p:spPr>
        </p:cxnSp>
        <p:sp>
          <p:nvSpPr>
            <p:cNvPr id="64" name="TextBox 63"/>
            <p:cNvSpPr txBox="1"/>
            <p:nvPr/>
          </p:nvSpPr>
          <p:spPr>
            <a:xfrm rot="19222916">
              <a:off x="2360937" y="1438302"/>
              <a:ext cx="1218800" cy="276973"/>
            </a:xfrm>
            <a:prstGeom prst="rect">
              <a:avLst/>
            </a:prstGeom>
            <a:noFill/>
          </p:spPr>
          <p:txBody>
            <a:bodyPr wrap="square" lIns="91412" tIns="45707" rIns="91412" bIns="45707" rtlCol="0">
              <a:spAutoFit/>
            </a:bodyPr>
            <a:lstStyle/>
            <a:p>
              <a:r>
                <a:rPr lang="en-US" sz="1100" dirty="0">
                  <a:solidFill>
                    <a:schemeClr val="bg1"/>
                  </a:solidFill>
                  <a:latin typeface="Arial Narrow" pitchFamily="34" charset="0"/>
                </a:rPr>
                <a:t>ANT #1</a:t>
              </a:r>
            </a:p>
          </p:txBody>
        </p:sp>
        <p:sp>
          <p:nvSpPr>
            <p:cNvPr id="65" name="TextBox 64"/>
            <p:cNvSpPr txBox="1"/>
            <p:nvPr/>
          </p:nvSpPr>
          <p:spPr>
            <a:xfrm rot="19222916">
              <a:off x="2965792" y="1455868"/>
              <a:ext cx="1218800" cy="276973"/>
            </a:xfrm>
            <a:prstGeom prst="rect">
              <a:avLst/>
            </a:prstGeom>
            <a:noFill/>
          </p:spPr>
          <p:txBody>
            <a:bodyPr wrap="square" lIns="91412" tIns="45707" rIns="91412" bIns="45707" rtlCol="0">
              <a:spAutoFit/>
            </a:bodyPr>
            <a:lstStyle/>
            <a:p>
              <a:r>
                <a:rPr lang="en-US" sz="1100" dirty="0">
                  <a:solidFill>
                    <a:schemeClr val="bg1"/>
                  </a:solidFill>
                  <a:latin typeface="Arial Narrow" pitchFamily="34" charset="0"/>
                </a:rPr>
                <a:t>ANT #2</a:t>
              </a:r>
            </a:p>
          </p:txBody>
        </p:sp>
        <p:sp>
          <p:nvSpPr>
            <p:cNvPr id="66" name="TextBox 65"/>
            <p:cNvSpPr txBox="1"/>
            <p:nvPr/>
          </p:nvSpPr>
          <p:spPr>
            <a:xfrm rot="19222916">
              <a:off x="3602555" y="1455868"/>
              <a:ext cx="1218800" cy="276973"/>
            </a:xfrm>
            <a:prstGeom prst="rect">
              <a:avLst/>
            </a:prstGeom>
            <a:noFill/>
          </p:spPr>
          <p:txBody>
            <a:bodyPr wrap="square" lIns="91412" tIns="45707" rIns="91412" bIns="45707" rtlCol="0">
              <a:spAutoFit/>
            </a:bodyPr>
            <a:lstStyle/>
            <a:p>
              <a:r>
                <a:rPr lang="en-US" sz="1100" dirty="0">
                  <a:solidFill>
                    <a:schemeClr val="bg1"/>
                  </a:solidFill>
                  <a:latin typeface="Arial Narrow" pitchFamily="34" charset="0"/>
                </a:rPr>
                <a:t>ANT #3</a:t>
              </a:r>
            </a:p>
          </p:txBody>
        </p:sp>
        <p:sp>
          <p:nvSpPr>
            <p:cNvPr id="67" name="TextBox 66"/>
            <p:cNvSpPr txBox="1"/>
            <p:nvPr/>
          </p:nvSpPr>
          <p:spPr>
            <a:xfrm rot="19222916">
              <a:off x="4207410" y="1473432"/>
              <a:ext cx="1218800" cy="276973"/>
            </a:xfrm>
            <a:prstGeom prst="rect">
              <a:avLst/>
            </a:prstGeom>
            <a:noFill/>
          </p:spPr>
          <p:txBody>
            <a:bodyPr wrap="square" lIns="91412" tIns="45707" rIns="91412" bIns="45707" rtlCol="0">
              <a:spAutoFit/>
            </a:bodyPr>
            <a:lstStyle/>
            <a:p>
              <a:r>
                <a:rPr lang="en-US" sz="1100" dirty="0">
                  <a:solidFill>
                    <a:schemeClr val="bg1"/>
                  </a:solidFill>
                  <a:latin typeface="Arial Narrow" pitchFamily="34" charset="0"/>
                </a:rPr>
                <a:t>ANT #4</a:t>
              </a:r>
            </a:p>
          </p:txBody>
        </p:sp>
        <p:sp>
          <p:nvSpPr>
            <p:cNvPr id="68" name="TextBox 67"/>
            <p:cNvSpPr txBox="1"/>
            <p:nvPr/>
          </p:nvSpPr>
          <p:spPr>
            <a:xfrm rot="19222916">
              <a:off x="4861121" y="1445820"/>
              <a:ext cx="1218800" cy="276973"/>
            </a:xfrm>
            <a:prstGeom prst="rect">
              <a:avLst/>
            </a:prstGeom>
            <a:noFill/>
          </p:spPr>
          <p:txBody>
            <a:bodyPr wrap="square" lIns="91412" tIns="45707" rIns="91412" bIns="45707" rtlCol="0">
              <a:spAutoFit/>
            </a:bodyPr>
            <a:lstStyle/>
            <a:p>
              <a:r>
                <a:rPr lang="en-US" sz="1100" dirty="0">
                  <a:solidFill>
                    <a:schemeClr val="bg1"/>
                  </a:solidFill>
                  <a:latin typeface="Arial Narrow" pitchFamily="34" charset="0"/>
                </a:rPr>
                <a:t>ANT #5</a:t>
              </a:r>
            </a:p>
          </p:txBody>
        </p:sp>
        <p:sp>
          <p:nvSpPr>
            <p:cNvPr id="69" name="TextBox 68"/>
            <p:cNvSpPr txBox="1"/>
            <p:nvPr/>
          </p:nvSpPr>
          <p:spPr>
            <a:xfrm rot="19222916">
              <a:off x="5465976" y="1463384"/>
              <a:ext cx="1218800" cy="276973"/>
            </a:xfrm>
            <a:prstGeom prst="rect">
              <a:avLst/>
            </a:prstGeom>
            <a:noFill/>
          </p:spPr>
          <p:txBody>
            <a:bodyPr wrap="square" lIns="91412" tIns="45707" rIns="91412" bIns="45707" rtlCol="0">
              <a:spAutoFit/>
            </a:bodyPr>
            <a:lstStyle/>
            <a:p>
              <a:r>
                <a:rPr lang="en-US" sz="1100" dirty="0">
                  <a:solidFill>
                    <a:schemeClr val="bg1"/>
                  </a:solidFill>
                  <a:latin typeface="Arial Narrow" pitchFamily="34" charset="0"/>
                </a:rPr>
                <a:t>ANT #6</a:t>
              </a:r>
            </a:p>
          </p:txBody>
        </p:sp>
        <p:sp>
          <p:nvSpPr>
            <p:cNvPr id="70" name="TextBox 69"/>
            <p:cNvSpPr txBox="1"/>
            <p:nvPr/>
          </p:nvSpPr>
          <p:spPr>
            <a:xfrm rot="19222916">
              <a:off x="6102740" y="1463384"/>
              <a:ext cx="1218800" cy="276973"/>
            </a:xfrm>
            <a:prstGeom prst="rect">
              <a:avLst/>
            </a:prstGeom>
            <a:noFill/>
          </p:spPr>
          <p:txBody>
            <a:bodyPr wrap="square" lIns="91412" tIns="45707" rIns="91412" bIns="45707" rtlCol="0">
              <a:spAutoFit/>
            </a:bodyPr>
            <a:lstStyle/>
            <a:p>
              <a:r>
                <a:rPr lang="en-US" sz="1100" dirty="0">
                  <a:solidFill>
                    <a:schemeClr val="bg1"/>
                  </a:solidFill>
                  <a:latin typeface="Arial Narrow" pitchFamily="34" charset="0"/>
                </a:rPr>
                <a:t>ANT #7</a:t>
              </a:r>
            </a:p>
          </p:txBody>
        </p:sp>
        <p:sp>
          <p:nvSpPr>
            <p:cNvPr id="71" name="TextBox 70"/>
            <p:cNvSpPr txBox="1"/>
            <p:nvPr/>
          </p:nvSpPr>
          <p:spPr>
            <a:xfrm rot="19222916">
              <a:off x="6707594" y="1480950"/>
              <a:ext cx="1218800" cy="276973"/>
            </a:xfrm>
            <a:prstGeom prst="rect">
              <a:avLst/>
            </a:prstGeom>
            <a:noFill/>
          </p:spPr>
          <p:txBody>
            <a:bodyPr wrap="square" lIns="91412" tIns="45707" rIns="91412" bIns="45707" rtlCol="0">
              <a:spAutoFit/>
            </a:bodyPr>
            <a:lstStyle/>
            <a:p>
              <a:r>
                <a:rPr lang="en-US" sz="1100" dirty="0">
                  <a:solidFill>
                    <a:schemeClr val="bg1"/>
                  </a:solidFill>
                  <a:latin typeface="Arial Narrow" pitchFamily="34" charset="0"/>
                </a:rPr>
                <a:t>ANT #8</a:t>
              </a:r>
            </a:p>
          </p:txBody>
        </p:sp>
        <p:sp>
          <p:nvSpPr>
            <p:cNvPr id="75" name="TextBox 74"/>
            <p:cNvSpPr txBox="1"/>
            <p:nvPr/>
          </p:nvSpPr>
          <p:spPr>
            <a:xfrm>
              <a:off x="1629669" y="4881518"/>
              <a:ext cx="4680520" cy="344682"/>
            </a:xfrm>
            <a:prstGeom prst="rect">
              <a:avLst/>
            </a:prstGeom>
            <a:noFill/>
          </p:spPr>
          <p:txBody>
            <a:bodyPr wrap="square" lIns="91412" tIns="45707" rIns="91412" bIns="45707" rtlCol="0">
              <a:spAutoFit/>
            </a:bodyPr>
            <a:lstStyle/>
            <a:p>
              <a:r>
                <a:rPr lang="en-US" sz="1500" dirty="0">
                  <a:latin typeface="Arial Narrow" pitchFamily="34" charset="0"/>
                </a:rPr>
                <a:t>Rogers RT5880 Teflon substrate (</a:t>
              </a:r>
              <a:r>
                <a:rPr lang="en-US" sz="1500" dirty="0" err="1">
                  <a:latin typeface="Symbol" pitchFamily="18" charset="2"/>
                </a:rPr>
                <a:t>e</a:t>
              </a:r>
              <a:r>
                <a:rPr lang="en-US" sz="1500" baseline="-25000" dirty="0" err="1">
                  <a:latin typeface="Arial Narrow" pitchFamily="34" charset="0"/>
                </a:rPr>
                <a:t>r</a:t>
              </a:r>
              <a:r>
                <a:rPr lang="en-US" sz="1500" dirty="0">
                  <a:latin typeface="Arial Narrow" pitchFamily="34" charset="0"/>
                </a:rPr>
                <a:t>=2.2, h=10 mils)</a:t>
              </a:r>
            </a:p>
          </p:txBody>
        </p:sp>
        <p:sp>
          <p:nvSpPr>
            <p:cNvPr id="77" name="TextBox 76"/>
            <p:cNvSpPr txBox="1"/>
            <p:nvPr/>
          </p:nvSpPr>
          <p:spPr>
            <a:xfrm>
              <a:off x="3373016" y="2140893"/>
              <a:ext cx="1152128" cy="738637"/>
            </a:xfrm>
            <a:prstGeom prst="rect">
              <a:avLst/>
            </a:prstGeom>
            <a:noFill/>
          </p:spPr>
          <p:txBody>
            <a:bodyPr wrap="square" lIns="91412" tIns="45707" rIns="91412" bIns="45707" rtlCol="0">
              <a:spAutoFit/>
            </a:bodyPr>
            <a:lstStyle/>
            <a:p>
              <a:r>
                <a:rPr lang="en-US" sz="1300" dirty="0">
                  <a:solidFill>
                    <a:schemeClr val="bg1"/>
                  </a:solidFill>
                  <a:latin typeface="Arial Narrow" pitchFamily="34" charset="0"/>
                </a:rPr>
                <a:t>0.5</a:t>
              </a:r>
              <a:r>
                <a:rPr lang="en-US" sz="1300" dirty="0">
                  <a:solidFill>
                    <a:schemeClr val="bg1"/>
                  </a:solidFill>
                  <a:latin typeface="Symbol" pitchFamily="18" charset="2"/>
                </a:rPr>
                <a:t>l</a:t>
              </a:r>
              <a:r>
                <a:rPr lang="en-US" sz="1300" baseline="-25000" dirty="0">
                  <a:solidFill>
                    <a:schemeClr val="bg1"/>
                  </a:solidFill>
                  <a:latin typeface="Arial Narrow" pitchFamily="34" charset="0"/>
                </a:rPr>
                <a:t>o              </a:t>
              </a:r>
            </a:p>
            <a:p>
              <a:r>
                <a:rPr lang="en-US" sz="1300" baseline="-25000" dirty="0">
                  <a:solidFill>
                    <a:schemeClr val="bg1"/>
                  </a:solidFill>
                  <a:latin typeface="Arial Narrow" pitchFamily="34" charset="0"/>
                </a:rPr>
                <a:t>  </a:t>
              </a:r>
              <a:r>
                <a:rPr lang="en-US" sz="1300" dirty="0">
                  <a:solidFill>
                    <a:schemeClr val="bg1"/>
                  </a:solidFill>
                  <a:latin typeface="Arial Narrow" pitchFamily="34" charset="0"/>
                </a:rPr>
                <a:t>(1.25 cm </a:t>
              </a:r>
            </a:p>
            <a:p>
              <a:r>
                <a:rPr lang="en-US" sz="1300" dirty="0">
                  <a:solidFill>
                    <a:schemeClr val="bg1"/>
                  </a:solidFill>
                  <a:latin typeface="Arial Narrow" pitchFamily="34" charset="0"/>
                </a:rPr>
                <a:t>@12 GHz)</a:t>
              </a:r>
            </a:p>
          </p:txBody>
        </p:sp>
        <p:sp>
          <p:nvSpPr>
            <p:cNvPr id="82" name="Oval 81"/>
            <p:cNvSpPr/>
            <p:nvPr/>
          </p:nvSpPr>
          <p:spPr>
            <a:xfrm>
              <a:off x="2580931" y="2217443"/>
              <a:ext cx="504056" cy="360037"/>
            </a:xfrm>
            <a:prstGeom prst="ellipse">
              <a:avLst/>
            </a:prstGeom>
            <a:no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a:endParaRPr lang="en-US"/>
            </a:p>
          </p:txBody>
        </p:sp>
        <p:sp>
          <p:nvSpPr>
            <p:cNvPr id="83" name="TextBox 82"/>
            <p:cNvSpPr txBox="1"/>
            <p:nvPr/>
          </p:nvSpPr>
          <p:spPr>
            <a:xfrm>
              <a:off x="2210840" y="2551310"/>
              <a:ext cx="1306192" cy="311852"/>
            </a:xfrm>
            <a:prstGeom prst="rect">
              <a:avLst/>
            </a:prstGeom>
            <a:noFill/>
          </p:spPr>
          <p:txBody>
            <a:bodyPr wrap="square" lIns="91412" tIns="45707" rIns="91412" bIns="45707" rtlCol="0">
              <a:spAutoFit/>
            </a:bodyPr>
            <a:lstStyle/>
            <a:p>
              <a:r>
                <a:rPr lang="en-US" sz="1300" dirty="0">
                  <a:solidFill>
                    <a:schemeClr val="bg1"/>
                  </a:solidFill>
                  <a:latin typeface="Symbol" pitchFamily="18" charset="2"/>
                </a:rPr>
                <a:t>l</a:t>
              </a:r>
              <a:r>
                <a:rPr lang="en-US" sz="1300" dirty="0">
                  <a:solidFill>
                    <a:schemeClr val="bg1"/>
                  </a:solidFill>
                  <a:latin typeface="Arial Narrow" pitchFamily="34" charset="0"/>
                </a:rPr>
                <a:t>/4 ESD stub</a:t>
              </a:r>
            </a:p>
          </p:txBody>
        </p:sp>
        <p:sp>
          <p:nvSpPr>
            <p:cNvPr id="85" name="TextBox 84"/>
            <p:cNvSpPr txBox="1"/>
            <p:nvPr/>
          </p:nvSpPr>
          <p:spPr>
            <a:xfrm>
              <a:off x="2796952" y="3310086"/>
              <a:ext cx="1152128" cy="523194"/>
            </a:xfrm>
            <a:prstGeom prst="rect">
              <a:avLst/>
            </a:prstGeom>
            <a:noFill/>
          </p:spPr>
          <p:txBody>
            <a:bodyPr wrap="square" lIns="91412" tIns="45707" rIns="91412" bIns="45707" rtlCol="0">
              <a:spAutoFit/>
            </a:bodyPr>
            <a:lstStyle/>
            <a:p>
              <a:pPr algn="r"/>
              <a:r>
                <a:rPr lang="en-US" sz="1300" dirty="0">
                  <a:solidFill>
                    <a:schemeClr val="bg1"/>
                  </a:solidFill>
                  <a:latin typeface="Arial Narrow" pitchFamily="34" charset="0"/>
                </a:rPr>
                <a:t>50</a:t>
              </a:r>
              <a:r>
                <a:rPr lang="en-US" sz="1300" dirty="0">
                  <a:solidFill>
                    <a:schemeClr val="bg1"/>
                  </a:solidFill>
                  <a:latin typeface="Symbol" pitchFamily="18" charset="2"/>
                </a:rPr>
                <a:t>W</a:t>
              </a:r>
              <a:r>
                <a:rPr lang="en-US" sz="1300" dirty="0">
                  <a:solidFill>
                    <a:schemeClr val="bg1"/>
                  </a:solidFill>
                  <a:latin typeface="Arial Narrow" pitchFamily="34" charset="0"/>
                </a:rPr>
                <a:t> T-line </a:t>
              </a:r>
            </a:p>
            <a:p>
              <a:pPr algn="r"/>
              <a:r>
                <a:rPr lang="en-US" sz="1300" dirty="0">
                  <a:solidFill>
                    <a:schemeClr val="bg1"/>
                  </a:solidFill>
                  <a:latin typeface="Arial Narrow" pitchFamily="34" charset="0"/>
                </a:rPr>
                <a:t>W=0.8 mm</a:t>
              </a:r>
            </a:p>
          </p:txBody>
        </p:sp>
        <p:sp>
          <p:nvSpPr>
            <p:cNvPr id="55" name="TextBox 54"/>
            <p:cNvSpPr txBox="1"/>
            <p:nvPr/>
          </p:nvSpPr>
          <p:spPr>
            <a:xfrm>
              <a:off x="4654008" y="4158116"/>
              <a:ext cx="1080120" cy="344682"/>
            </a:xfrm>
            <a:prstGeom prst="rect">
              <a:avLst/>
            </a:prstGeom>
            <a:noFill/>
          </p:spPr>
          <p:txBody>
            <a:bodyPr wrap="square" lIns="91412" tIns="45707" rIns="91412" bIns="45707" rtlCol="0">
              <a:spAutoFit/>
            </a:bodyPr>
            <a:lstStyle/>
            <a:p>
              <a:r>
                <a:rPr lang="en-US" sz="1500" dirty="0">
                  <a:solidFill>
                    <a:schemeClr val="bg1"/>
                  </a:solidFill>
                  <a:latin typeface="Arial Narrow" pitchFamily="34" charset="0"/>
                </a:rPr>
                <a:t>Output</a:t>
              </a:r>
            </a:p>
          </p:txBody>
        </p:sp>
        <p:sp>
          <p:nvSpPr>
            <p:cNvPr id="56" name="TextBox 55"/>
            <p:cNvSpPr txBox="1"/>
            <p:nvPr/>
          </p:nvSpPr>
          <p:spPr>
            <a:xfrm>
              <a:off x="2061717" y="4136630"/>
              <a:ext cx="1944216" cy="344682"/>
            </a:xfrm>
            <a:prstGeom prst="rect">
              <a:avLst/>
            </a:prstGeom>
            <a:noFill/>
          </p:spPr>
          <p:txBody>
            <a:bodyPr wrap="square" lIns="91412" tIns="45707" rIns="91412" bIns="45707" rtlCol="0">
              <a:spAutoFit/>
            </a:bodyPr>
            <a:lstStyle/>
            <a:p>
              <a:r>
                <a:rPr lang="en-US" sz="1500" dirty="0">
                  <a:solidFill>
                    <a:schemeClr val="bg1"/>
                  </a:solidFill>
                  <a:latin typeface="Arial Narrow" pitchFamily="34" charset="0"/>
                </a:rPr>
                <a:t>Bias &amp; Digital Control</a:t>
              </a:r>
            </a:p>
          </p:txBody>
        </p:sp>
        <p:cxnSp>
          <p:nvCxnSpPr>
            <p:cNvPr id="57" name="Straight Arrow Connector 56"/>
            <p:cNvCxnSpPr/>
            <p:nvPr/>
          </p:nvCxnSpPr>
          <p:spPr bwMode="auto">
            <a:xfrm rot="5400000" flipH="1" flipV="1">
              <a:off x="6558583" y="2344241"/>
              <a:ext cx="973682" cy="432048"/>
            </a:xfrm>
            <a:prstGeom prst="straightConnector1">
              <a:avLst/>
            </a:prstGeom>
            <a:solidFill>
              <a:schemeClr val="accent1"/>
            </a:solidFill>
            <a:ln w="19050" cap="flat" cmpd="sng" algn="ctr">
              <a:solidFill>
                <a:srgbClr val="FF00FF"/>
              </a:solidFill>
              <a:prstDash val="solid"/>
              <a:round/>
              <a:headEnd type="none" w="med" len="med"/>
              <a:tailEnd type="arrow"/>
            </a:ln>
            <a:effectLst/>
          </p:spPr>
        </p:cxnSp>
      </p:grpSp>
      <p:sp>
        <p:nvSpPr>
          <p:cNvPr id="46" name="Rectangle 45"/>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algn="ctr" defTabSz="913529"/>
            <a:r>
              <a:rPr lang="en-US" sz="2600" b="1" cap="small" dirty="0">
                <a:solidFill>
                  <a:srgbClr val="6C0000"/>
                </a:solidFill>
                <a:latin typeface="Arial Narrow" pitchFamily="34" charset="0"/>
              </a:rPr>
              <a:t>8-Element phased-array (</a:t>
            </a:r>
            <a:r>
              <a:rPr lang="en-US" sz="2200" b="1" cap="small" dirty="0">
                <a:solidFill>
                  <a:srgbClr val="6C0000"/>
                </a:solidFill>
                <a:latin typeface="Arial Narrow" pitchFamily="34" charset="0"/>
              </a:rPr>
              <a:t>12 GHz</a:t>
            </a:r>
            <a:r>
              <a:rPr lang="en-US" sz="2600" b="1" cap="small" dirty="0">
                <a:solidFill>
                  <a:srgbClr val="6C0000"/>
                </a:solidFill>
                <a:latin typeface="Arial Narrow" pitchFamily="34" charset="0"/>
              </a:rPr>
              <a:t>, chip-on-board, angled-dipole)</a:t>
            </a:r>
          </a:p>
        </p:txBody>
      </p:sp>
      <p:sp>
        <p:nvSpPr>
          <p:cNvPr id="81" name="Rectangle 80"/>
          <p:cNvSpPr/>
          <p:nvPr/>
        </p:nvSpPr>
        <p:spPr>
          <a:xfrm>
            <a:off x="578829" y="6043307"/>
            <a:ext cx="8182727" cy="288516"/>
          </a:xfrm>
          <a:prstGeom prst="rect">
            <a:avLst/>
          </a:prstGeom>
        </p:spPr>
        <p:txBody>
          <a:bodyPr wrap="square" lIns="84190" tIns="42096" rIns="84190" bIns="42096">
            <a:spAutoFit/>
          </a:bodyPr>
          <a:lstStyle/>
          <a:p>
            <a:pPr defTabSz="938376">
              <a:spcBef>
                <a:spcPct val="50000"/>
              </a:spcBef>
            </a:pPr>
            <a:r>
              <a:rPr lang="en-US" sz="1100" dirty="0">
                <a:solidFill>
                  <a:srgbClr val="6C0000"/>
                </a:solidFill>
                <a:latin typeface="Arial Narrow" pitchFamily="34" charset="0"/>
              </a:rPr>
              <a:t>Ref:  Y. A. </a:t>
            </a:r>
            <a:r>
              <a:rPr lang="en-US" sz="1100" dirty="0" err="1">
                <a:solidFill>
                  <a:srgbClr val="6C0000"/>
                </a:solidFill>
                <a:latin typeface="Arial Narrow" pitchFamily="34" charset="0"/>
              </a:rPr>
              <a:t>Atesal</a:t>
            </a:r>
            <a:r>
              <a:rPr lang="en-US" sz="1100" dirty="0">
                <a:solidFill>
                  <a:srgbClr val="6C0000"/>
                </a:solidFill>
                <a:latin typeface="Arial Narrow" pitchFamily="34" charset="0"/>
              </a:rPr>
              <a:t>, B. </a:t>
            </a:r>
            <a:r>
              <a:rPr lang="en-US" sz="1100" dirty="0" err="1">
                <a:solidFill>
                  <a:srgbClr val="6C0000"/>
                </a:solidFill>
                <a:latin typeface="Arial Narrow" pitchFamily="34" charset="0"/>
              </a:rPr>
              <a:t>Cetinoneri</a:t>
            </a:r>
            <a:r>
              <a:rPr lang="en-US" sz="1100" dirty="0">
                <a:solidFill>
                  <a:srgbClr val="6C0000"/>
                </a:solidFill>
                <a:latin typeface="Arial Narrow" pitchFamily="34" charset="0"/>
              </a:rPr>
              <a:t>, </a:t>
            </a:r>
            <a:r>
              <a:rPr lang="en-US" sz="1100" dirty="0">
                <a:solidFill>
                  <a:srgbClr val="CC0099"/>
                </a:solidFill>
                <a:latin typeface="Arial Narrow" pitchFamily="34" charset="0"/>
              </a:rPr>
              <a:t>K.-J. </a:t>
            </a:r>
            <a:r>
              <a:rPr lang="en-US" sz="1300" dirty="0" err="1">
                <a:solidFill>
                  <a:srgbClr val="CC0099"/>
                </a:solidFill>
                <a:latin typeface="Arial Narrow" pitchFamily="34" charset="0"/>
              </a:rPr>
              <a:t>Koh</a:t>
            </a:r>
            <a:r>
              <a:rPr lang="en-US" sz="1100" dirty="0">
                <a:solidFill>
                  <a:srgbClr val="6C0000"/>
                </a:solidFill>
                <a:latin typeface="Arial Narrow" pitchFamily="34" charset="0"/>
              </a:rPr>
              <a:t>, G. M. </a:t>
            </a:r>
            <a:r>
              <a:rPr lang="en-US" sz="1100" dirty="0" err="1">
                <a:solidFill>
                  <a:srgbClr val="6C0000"/>
                </a:solidFill>
                <a:latin typeface="Arial Narrow" pitchFamily="34" charset="0"/>
              </a:rPr>
              <a:t>Rebeiz</a:t>
            </a:r>
            <a:r>
              <a:rPr lang="en-US" sz="1100" dirty="0">
                <a:solidFill>
                  <a:srgbClr val="6C0000"/>
                </a:solidFill>
                <a:latin typeface="Arial Narrow" pitchFamily="34" charset="0"/>
              </a:rPr>
              <a:t>, “X/Ku-Band 8-Element Phased Arrays Based on Single Silicon Chips”,  2010 IMS, May 2010</a:t>
            </a:r>
          </a:p>
        </p:txBody>
      </p:sp>
      <p:sp>
        <p:nvSpPr>
          <p:cNvPr id="84" name="TextBox 83"/>
          <p:cNvSpPr txBox="1"/>
          <p:nvPr/>
        </p:nvSpPr>
        <p:spPr>
          <a:xfrm>
            <a:off x="971600" y="4820524"/>
            <a:ext cx="4647789" cy="1100701"/>
          </a:xfrm>
          <a:prstGeom prst="rect">
            <a:avLst/>
          </a:prstGeom>
          <a:noFill/>
        </p:spPr>
        <p:txBody>
          <a:bodyPr wrap="square" lIns="84216" tIns="42108" rIns="84216" bIns="42108" rtlCol="0">
            <a:spAutoFit/>
          </a:bodyPr>
          <a:lstStyle/>
          <a:p>
            <a:pPr algn="l"/>
            <a:r>
              <a:rPr lang="en-US" sz="1800" cap="small" dirty="0">
                <a:solidFill>
                  <a:srgbClr val="6C0000"/>
                </a:solidFill>
                <a:latin typeface="Arial Narrow" pitchFamily="34" charset="0"/>
              </a:rPr>
              <a:t>Angled-dipole antenna:</a:t>
            </a:r>
            <a:r>
              <a:rPr lang="en-US" sz="1800" dirty="0">
                <a:solidFill>
                  <a:srgbClr val="6C0000"/>
                </a:solidFill>
                <a:latin typeface="Arial Narrow" pitchFamily="34" charset="0"/>
              </a:rPr>
              <a:t> </a:t>
            </a:r>
          </a:p>
          <a:p>
            <a:pPr algn="l"/>
            <a:r>
              <a:rPr lang="en-US" dirty="0">
                <a:solidFill>
                  <a:srgbClr val="6C0000"/>
                </a:solidFill>
                <a:latin typeface="Arial Narrow" pitchFamily="34" charset="0"/>
              </a:rPr>
              <a:t>Wider beam width, Lower mutual coupling , Wideband S11</a:t>
            </a:r>
          </a:p>
          <a:p>
            <a:pPr algn="l"/>
            <a:r>
              <a:rPr lang="en-US" dirty="0">
                <a:solidFill>
                  <a:srgbClr val="6C0000"/>
                </a:solidFill>
                <a:latin typeface="Arial Narrow" pitchFamily="34" charset="0"/>
              </a:rPr>
              <a:t>HPBW: 102</a:t>
            </a:r>
            <a:r>
              <a:rPr lang="en-US" baseline="30000" dirty="0">
                <a:solidFill>
                  <a:srgbClr val="6C0000"/>
                </a:solidFill>
                <a:latin typeface="Arial Narrow" pitchFamily="34" charset="0"/>
              </a:rPr>
              <a:t>o</a:t>
            </a:r>
            <a:r>
              <a:rPr lang="en-US" dirty="0">
                <a:solidFill>
                  <a:srgbClr val="6C0000"/>
                </a:solidFill>
                <a:latin typeface="Arial Narrow" pitchFamily="34" charset="0"/>
              </a:rPr>
              <a:t>,  S11&lt;-10 dB @10.5-14 GHz, S21&lt;-17 dB</a:t>
            </a:r>
          </a:p>
          <a:p>
            <a:pPr algn="l"/>
            <a:r>
              <a:rPr lang="en-US" dirty="0">
                <a:solidFill>
                  <a:srgbClr val="6C0000"/>
                </a:solidFill>
                <a:latin typeface="Arial Narrow" pitchFamily="34" charset="0"/>
              </a:rPr>
              <a:t>Scan angle: +/- 60</a:t>
            </a:r>
            <a:r>
              <a:rPr lang="en-US" baseline="30000" dirty="0">
                <a:solidFill>
                  <a:srgbClr val="6C0000"/>
                </a:solidFill>
                <a:latin typeface="Arial Narrow" pitchFamily="34" charset="0"/>
              </a:rPr>
              <a:t>o</a:t>
            </a:r>
            <a:r>
              <a:rPr lang="en-US" dirty="0">
                <a:solidFill>
                  <a:srgbClr val="6C0000"/>
                </a:solidFill>
                <a:latin typeface="Arial Narrow" pitchFamily="34" charset="0"/>
              </a:rPr>
              <a:t> w/ 4dB drop in element factor      </a:t>
            </a:r>
          </a:p>
        </p:txBody>
      </p:sp>
      <p:grpSp>
        <p:nvGrpSpPr>
          <p:cNvPr id="61" name="Group 60"/>
          <p:cNvGrpSpPr/>
          <p:nvPr/>
        </p:nvGrpSpPr>
        <p:grpSpPr>
          <a:xfrm>
            <a:off x="5453829" y="2722136"/>
            <a:ext cx="3534938" cy="3303938"/>
            <a:chOff x="5999212" y="2903612"/>
            <a:chExt cx="3888432" cy="3524200"/>
          </a:xfrm>
        </p:grpSpPr>
        <p:sp>
          <p:nvSpPr>
            <p:cNvPr id="48" name="Rectangle 47"/>
            <p:cNvSpPr/>
            <p:nvPr/>
          </p:nvSpPr>
          <p:spPr bwMode="auto">
            <a:xfrm>
              <a:off x="6109320" y="2937520"/>
              <a:ext cx="3672408" cy="3490292"/>
            </a:xfrm>
            <a:prstGeom prst="rect">
              <a:avLst/>
            </a:prstGeom>
            <a:solidFill>
              <a:schemeClr val="accent1"/>
            </a:solidFill>
            <a:ln w="9525" cap="flat" cmpd="sng" algn="ctr">
              <a:noFill/>
              <a:prstDash val="solid"/>
              <a:round/>
              <a:headEnd type="none" w="med" len="med"/>
              <a:tailEnd type="none" w="med" len="med"/>
            </a:ln>
            <a:effectLst/>
          </p:spPr>
          <p:txBody>
            <a:bodyPr vert="horz" wrap="square" lIns="91412" tIns="45707" rIns="91412" bIns="45707" numCol="1" rtlCol="0" anchor="t" anchorCtr="0" compatLnSpc="1">
              <a:prstTxWarp prst="textNoShape">
                <a:avLst/>
              </a:prstTxWarp>
            </a:bodyPr>
            <a:lstStyle/>
            <a:p>
              <a:pPr defTabSz="938376"/>
              <a:endParaRPr lang="en-US" dirty="0" smtClean="0"/>
            </a:p>
          </p:txBody>
        </p:sp>
        <p:pic>
          <p:nvPicPr>
            <p:cNvPr id="832519" name="Picture 7"/>
            <p:cNvPicPr>
              <a:picLocks noChangeAspect="1" noChangeArrowheads="1"/>
            </p:cNvPicPr>
            <p:nvPr/>
          </p:nvPicPr>
          <p:blipFill>
            <a:blip r:embed="rId4" cstate="print"/>
            <a:srcRect/>
            <a:stretch>
              <a:fillRect/>
            </a:stretch>
          </p:blipFill>
          <p:spPr bwMode="auto">
            <a:xfrm>
              <a:off x="6206728" y="3234060"/>
              <a:ext cx="3459734" cy="3096344"/>
            </a:xfrm>
            <a:prstGeom prst="rect">
              <a:avLst/>
            </a:prstGeom>
            <a:noFill/>
            <a:ln w="9525">
              <a:noFill/>
              <a:miter lim="800000"/>
              <a:headEnd/>
              <a:tailEnd/>
            </a:ln>
          </p:spPr>
        </p:pic>
        <p:sp>
          <p:nvSpPr>
            <p:cNvPr id="88" name="TextBox 87"/>
            <p:cNvSpPr txBox="1"/>
            <p:nvPr/>
          </p:nvSpPr>
          <p:spPr>
            <a:xfrm>
              <a:off x="5999212" y="2903612"/>
              <a:ext cx="3888432" cy="377511"/>
            </a:xfrm>
            <a:prstGeom prst="rect">
              <a:avLst/>
            </a:prstGeom>
            <a:noFill/>
          </p:spPr>
          <p:txBody>
            <a:bodyPr wrap="square" lIns="91412" tIns="45707" rIns="91412" bIns="45707" rtlCol="0">
              <a:spAutoFit/>
            </a:bodyPr>
            <a:lstStyle/>
            <a:p>
              <a:r>
                <a:rPr lang="en-US" sz="1700" cap="small" dirty="0">
                  <a:solidFill>
                    <a:srgbClr val="FFFF00"/>
                  </a:solidFill>
                  <a:latin typeface="Arial Narrow" pitchFamily="34" charset="0"/>
                </a:rPr>
                <a:t>Angled-dipole single element E-pattern</a:t>
              </a:r>
            </a:p>
          </p:txBody>
        </p:sp>
        <p:sp>
          <p:nvSpPr>
            <p:cNvPr id="44" name="TextBox 43"/>
            <p:cNvSpPr txBox="1"/>
            <p:nvPr/>
          </p:nvSpPr>
          <p:spPr>
            <a:xfrm>
              <a:off x="8832924" y="4157768"/>
              <a:ext cx="792088" cy="344682"/>
            </a:xfrm>
            <a:prstGeom prst="rect">
              <a:avLst/>
            </a:prstGeom>
            <a:noFill/>
          </p:spPr>
          <p:txBody>
            <a:bodyPr wrap="square" lIns="91412" tIns="45707" rIns="91412" bIns="45707" rtlCol="0">
              <a:spAutoFit/>
            </a:bodyPr>
            <a:lstStyle/>
            <a:p>
              <a:r>
                <a:rPr lang="en-US" sz="1500" dirty="0">
                  <a:solidFill>
                    <a:srgbClr val="FF00FF"/>
                  </a:solidFill>
                  <a:latin typeface="Arial Narrow" pitchFamily="34" charset="0"/>
                </a:rPr>
                <a:t>0.5</a:t>
              </a:r>
              <a:r>
                <a:rPr lang="en-US" sz="1500" dirty="0">
                  <a:solidFill>
                    <a:srgbClr val="FF00FF"/>
                  </a:solidFill>
                  <a:latin typeface="Symbol" pitchFamily="18" charset="2"/>
                </a:rPr>
                <a:t>l</a:t>
              </a:r>
              <a:r>
                <a:rPr lang="en-US" sz="1500" baseline="-25000" dirty="0">
                  <a:solidFill>
                    <a:srgbClr val="FF00FF"/>
                  </a:solidFill>
                  <a:latin typeface="Arial Narrow" pitchFamily="34" charset="0"/>
                </a:rPr>
                <a:t>              </a:t>
              </a:r>
            </a:p>
          </p:txBody>
        </p:sp>
        <p:sp>
          <p:nvSpPr>
            <p:cNvPr id="47" name="TextBox 46"/>
            <p:cNvSpPr txBox="1"/>
            <p:nvPr/>
          </p:nvSpPr>
          <p:spPr>
            <a:xfrm>
              <a:off x="8570292" y="3738116"/>
              <a:ext cx="792088" cy="311852"/>
            </a:xfrm>
            <a:prstGeom prst="rect">
              <a:avLst/>
            </a:prstGeom>
            <a:noFill/>
          </p:spPr>
          <p:txBody>
            <a:bodyPr wrap="square" lIns="91412" tIns="45707" rIns="91412" bIns="45707" rtlCol="0">
              <a:spAutoFit/>
            </a:bodyPr>
            <a:lstStyle/>
            <a:p>
              <a:r>
                <a:rPr lang="en-US" sz="1300" dirty="0">
                  <a:solidFill>
                    <a:srgbClr val="FF00FF"/>
                  </a:solidFill>
                  <a:latin typeface="Arial Narrow" pitchFamily="34" charset="0"/>
                </a:rPr>
                <a:t>dummy</a:t>
              </a:r>
              <a:r>
                <a:rPr lang="en-US" sz="1300" baseline="-25000" dirty="0">
                  <a:solidFill>
                    <a:srgbClr val="FF00FF"/>
                  </a:solidFill>
                  <a:latin typeface="Arial Narrow" pitchFamily="34" charset="0"/>
                </a:rPr>
                <a:t>              </a:t>
              </a:r>
            </a:p>
          </p:txBody>
        </p:sp>
        <p:sp>
          <p:nvSpPr>
            <p:cNvPr id="49" name="TextBox 48"/>
            <p:cNvSpPr txBox="1"/>
            <p:nvPr/>
          </p:nvSpPr>
          <p:spPr>
            <a:xfrm>
              <a:off x="8570292" y="5268666"/>
              <a:ext cx="792088" cy="311852"/>
            </a:xfrm>
            <a:prstGeom prst="rect">
              <a:avLst/>
            </a:prstGeom>
            <a:noFill/>
          </p:spPr>
          <p:txBody>
            <a:bodyPr wrap="square" lIns="91412" tIns="45707" rIns="91412" bIns="45707" rtlCol="0">
              <a:spAutoFit/>
            </a:bodyPr>
            <a:lstStyle/>
            <a:p>
              <a:r>
                <a:rPr lang="en-US" sz="1300" dirty="0">
                  <a:solidFill>
                    <a:srgbClr val="FF00FF"/>
                  </a:solidFill>
                  <a:latin typeface="Arial Narrow" pitchFamily="34" charset="0"/>
                </a:rPr>
                <a:t>dummy</a:t>
              </a:r>
              <a:r>
                <a:rPr lang="en-US" sz="1300" baseline="-25000" dirty="0">
                  <a:solidFill>
                    <a:srgbClr val="FF00FF"/>
                  </a:solidFill>
                  <a:latin typeface="Arial Narrow" pitchFamily="34" charset="0"/>
                </a:rPr>
                <a:t>              </a:t>
              </a:r>
            </a:p>
          </p:txBody>
        </p:sp>
        <p:sp>
          <p:nvSpPr>
            <p:cNvPr id="53" name="Freeform 52"/>
            <p:cNvSpPr/>
            <p:nvPr/>
          </p:nvSpPr>
          <p:spPr>
            <a:xfrm>
              <a:off x="7691438" y="3857625"/>
              <a:ext cx="510381" cy="1862138"/>
            </a:xfrm>
            <a:custGeom>
              <a:avLst/>
              <a:gdLst>
                <a:gd name="connsiteX0" fmla="*/ 0 w 510381"/>
                <a:gd name="connsiteY0" fmla="*/ 0 h 1862138"/>
                <a:gd name="connsiteX1" fmla="*/ 504825 w 510381"/>
                <a:gd name="connsiteY1" fmla="*/ 919163 h 1862138"/>
                <a:gd name="connsiteX2" fmla="*/ 33337 w 510381"/>
                <a:gd name="connsiteY2" fmla="*/ 1862138 h 1862138"/>
              </a:gdLst>
              <a:ahLst/>
              <a:cxnLst>
                <a:cxn ang="0">
                  <a:pos x="connsiteX0" y="connsiteY0"/>
                </a:cxn>
                <a:cxn ang="0">
                  <a:pos x="connsiteX1" y="connsiteY1"/>
                </a:cxn>
                <a:cxn ang="0">
                  <a:pos x="connsiteX2" y="connsiteY2"/>
                </a:cxn>
              </a:cxnLst>
              <a:rect l="l" t="t" r="r" b="b"/>
              <a:pathLst>
                <a:path w="510381" h="1862138">
                  <a:moveTo>
                    <a:pt x="0" y="0"/>
                  </a:moveTo>
                  <a:cubicBezTo>
                    <a:pt x="249634" y="304403"/>
                    <a:pt x="499269" y="608807"/>
                    <a:pt x="504825" y="919163"/>
                  </a:cubicBezTo>
                  <a:cubicBezTo>
                    <a:pt x="510381" y="1229519"/>
                    <a:pt x="271859" y="1545828"/>
                    <a:pt x="33337" y="1862138"/>
                  </a:cubicBezTo>
                </a:path>
              </a:pathLst>
            </a:custGeom>
            <a:ln w="38100">
              <a:solidFill>
                <a:srgbClr val="FF00FF"/>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 name="TextBox 53"/>
            <p:cNvSpPr txBox="1"/>
            <p:nvPr/>
          </p:nvSpPr>
          <p:spPr>
            <a:xfrm>
              <a:off x="7045424" y="4315050"/>
              <a:ext cx="1152128" cy="344682"/>
            </a:xfrm>
            <a:prstGeom prst="rect">
              <a:avLst/>
            </a:prstGeom>
            <a:noFill/>
          </p:spPr>
          <p:txBody>
            <a:bodyPr wrap="square" lIns="91412" tIns="45707" rIns="91412" bIns="45707" rtlCol="0">
              <a:spAutoFit/>
            </a:bodyPr>
            <a:lstStyle/>
            <a:p>
              <a:r>
                <a:rPr lang="en-US" sz="1500" dirty="0">
                  <a:solidFill>
                    <a:srgbClr val="FF00FF"/>
                  </a:solidFill>
                  <a:latin typeface="Arial Narrow" pitchFamily="34" charset="0"/>
                </a:rPr>
                <a:t>HPBW:102</a:t>
              </a:r>
              <a:r>
                <a:rPr lang="en-US" sz="1500" baseline="30000" dirty="0">
                  <a:solidFill>
                    <a:srgbClr val="FF00FF"/>
                  </a:solidFill>
                  <a:latin typeface="Arial Narrow" pitchFamily="34" charset="0"/>
                </a:rPr>
                <a:t>o</a:t>
              </a:r>
              <a:r>
                <a:rPr lang="en-US" sz="1500" baseline="-25000" dirty="0">
                  <a:solidFill>
                    <a:srgbClr val="FF00FF"/>
                  </a:solidFill>
                  <a:latin typeface="Arial Narrow" pitchFamily="34" charset="0"/>
                </a:rPr>
                <a:t>              </a:t>
              </a:r>
            </a:p>
          </p:txBody>
        </p:sp>
      </p:grpSp>
      <p:sp>
        <p:nvSpPr>
          <p:cNvPr id="2" name="Slide Number Placeholder 1"/>
          <p:cNvSpPr>
            <a:spLocks noGrp="1"/>
          </p:cNvSpPr>
          <p:nvPr>
            <p:ph type="sldNum" sz="quarter" idx="12"/>
          </p:nvPr>
        </p:nvSpPr>
        <p:spPr/>
        <p:txBody>
          <a:bodyPr/>
          <a:lstStyle/>
          <a:p>
            <a:fld id="{F6B0E1E6-BBDF-4CD7-A72C-4AECEAC288E1}" type="slidenum">
              <a:rPr lang="en-US" smtClean="0"/>
              <a:t>30</a:t>
            </a:fld>
            <a:endParaRPr lang="en-US"/>
          </a:p>
        </p:txBody>
      </p:sp>
    </p:spTree>
    <p:extLst>
      <p:ext uri="{BB962C8B-B14F-4D97-AF65-F5344CB8AC3E}">
        <p14:creationId xmlns:p14="http://schemas.microsoft.com/office/powerpoint/2010/main" val="360050230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 name="Group 104"/>
          <p:cNvGrpSpPr/>
          <p:nvPr/>
        </p:nvGrpSpPr>
        <p:grpSpPr>
          <a:xfrm>
            <a:off x="1035136" y="693471"/>
            <a:ext cx="7102628" cy="3853696"/>
            <a:chOff x="1138650" y="849288"/>
            <a:chExt cx="7812890" cy="4110610"/>
          </a:xfrm>
        </p:grpSpPr>
        <p:pic>
          <p:nvPicPr>
            <p:cNvPr id="106" name="Picture 2"/>
            <p:cNvPicPr>
              <a:picLocks noChangeAspect="1" noChangeArrowheads="1"/>
            </p:cNvPicPr>
            <p:nvPr/>
          </p:nvPicPr>
          <p:blipFill>
            <a:blip r:embed="rId4" cstate="print"/>
            <a:srcRect/>
            <a:stretch>
              <a:fillRect/>
            </a:stretch>
          </p:blipFill>
          <p:spPr bwMode="auto">
            <a:xfrm>
              <a:off x="1629675" y="1259852"/>
              <a:ext cx="7305675" cy="3695701"/>
            </a:xfrm>
            <a:prstGeom prst="rect">
              <a:avLst/>
            </a:prstGeom>
            <a:noFill/>
            <a:ln w="9525">
              <a:noFill/>
              <a:miter lim="800000"/>
              <a:headEnd/>
              <a:tailEnd/>
            </a:ln>
          </p:spPr>
        </p:pic>
        <p:cxnSp>
          <p:nvCxnSpPr>
            <p:cNvPr id="107" name="Straight Connector 106"/>
            <p:cNvCxnSpPr/>
            <p:nvPr/>
          </p:nvCxnSpPr>
          <p:spPr bwMode="auto">
            <a:xfrm rot="10800000">
              <a:off x="1773688" y="2051938"/>
              <a:ext cx="6768752" cy="0"/>
            </a:xfrm>
            <a:prstGeom prst="line">
              <a:avLst/>
            </a:prstGeom>
            <a:solidFill>
              <a:schemeClr val="accent1"/>
            </a:solidFill>
            <a:ln w="19050" cap="flat" cmpd="sng" algn="ctr">
              <a:solidFill>
                <a:schemeClr val="bg1"/>
              </a:solidFill>
              <a:prstDash val="dash"/>
              <a:round/>
              <a:headEnd type="none" w="med" len="med"/>
              <a:tailEnd type="none" w="med" len="med"/>
            </a:ln>
            <a:effectLst/>
          </p:spPr>
        </p:cxnSp>
        <p:cxnSp>
          <p:nvCxnSpPr>
            <p:cNvPr id="108" name="Straight Arrow Connector 107"/>
            <p:cNvCxnSpPr/>
            <p:nvPr/>
          </p:nvCxnSpPr>
          <p:spPr bwMode="auto">
            <a:xfrm rot="16200000" flipV="1">
              <a:off x="8038384" y="2217440"/>
              <a:ext cx="144016" cy="144016"/>
            </a:xfrm>
            <a:prstGeom prst="straightConnector1">
              <a:avLst/>
            </a:prstGeom>
            <a:solidFill>
              <a:schemeClr val="accent1"/>
            </a:solidFill>
            <a:ln w="19050" cap="flat" cmpd="sng" algn="ctr">
              <a:solidFill>
                <a:schemeClr val="bg1"/>
              </a:solidFill>
              <a:prstDash val="solid"/>
              <a:round/>
              <a:headEnd type="none" w="med" len="med"/>
              <a:tailEnd type="arrow"/>
            </a:ln>
            <a:effectLst/>
          </p:spPr>
        </p:cxnSp>
        <p:sp>
          <p:nvSpPr>
            <p:cNvPr id="109" name="TextBox 108"/>
            <p:cNvSpPr txBox="1"/>
            <p:nvPr/>
          </p:nvSpPr>
          <p:spPr>
            <a:xfrm>
              <a:off x="7439372" y="2289448"/>
              <a:ext cx="1512168" cy="590904"/>
            </a:xfrm>
            <a:prstGeom prst="rect">
              <a:avLst/>
            </a:prstGeom>
            <a:noFill/>
          </p:spPr>
          <p:txBody>
            <a:bodyPr wrap="square" lIns="91412" tIns="45707" rIns="91412" bIns="45707" rtlCol="0">
              <a:spAutoFit/>
            </a:bodyPr>
            <a:lstStyle/>
            <a:p>
              <a:r>
                <a:rPr lang="en-US" sz="1500" dirty="0">
                  <a:solidFill>
                    <a:schemeClr val="bg1"/>
                  </a:solidFill>
                  <a:latin typeface="Arial Narrow" pitchFamily="34" charset="0"/>
                </a:rPr>
                <a:t>dummy antenna with 50</a:t>
              </a:r>
              <a:r>
                <a:rPr lang="en-US" sz="1500" dirty="0">
                  <a:solidFill>
                    <a:schemeClr val="bg1"/>
                  </a:solidFill>
                  <a:latin typeface="Symbol" pitchFamily="18" charset="2"/>
                </a:rPr>
                <a:t>W</a:t>
              </a:r>
              <a:r>
                <a:rPr lang="en-US" sz="1500" dirty="0">
                  <a:solidFill>
                    <a:schemeClr val="bg1"/>
                  </a:solidFill>
                  <a:latin typeface="Arial Narrow" pitchFamily="34" charset="0"/>
                </a:rPr>
                <a:t> load</a:t>
              </a:r>
            </a:p>
          </p:txBody>
        </p:sp>
        <p:cxnSp>
          <p:nvCxnSpPr>
            <p:cNvPr id="110" name="Straight Arrow Connector 109"/>
            <p:cNvCxnSpPr/>
            <p:nvPr/>
          </p:nvCxnSpPr>
          <p:spPr bwMode="auto">
            <a:xfrm rot="5400000" flipH="1" flipV="1">
              <a:off x="1485657" y="2450079"/>
              <a:ext cx="720080" cy="1588"/>
            </a:xfrm>
            <a:prstGeom prst="straightConnector1">
              <a:avLst/>
            </a:prstGeom>
            <a:solidFill>
              <a:schemeClr val="accent1"/>
            </a:solidFill>
            <a:ln w="19050" cap="flat" cmpd="sng" algn="ctr">
              <a:solidFill>
                <a:schemeClr val="bg1"/>
              </a:solidFill>
              <a:prstDash val="solid"/>
              <a:round/>
              <a:headEnd type="none" w="med" len="med"/>
              <a:tailEnd type="arrow"/>
            </a:ln>
            <a:effectLst/>
          </p:spPr>
        </p:cxnSp>
        <p:sp>
          <p:nvSpPr>
            <p:cNvPr id="111" name="TextBox 110"/>
            <p:cNvSpPr txBox="1"/>
            <p:nvPr/>
          </p:nvSpPr>
          <p:spPr>
            <a:xfrm>
              <a:off x="1572816" y="2784819"/>
              <a:ext cx="1512168" cy="590904"/>
            </a:xfrm>
            <a:prstGeom prst="rect">
              <a:avLst/>
            </a:prstGeom>
            <a:noFill/>
          </p:spPr>
          <p:txBody>
            <a:bodyPr wrap="square" lIns="91412" tIns="45707" rIns="91412" bIns="45707" rtlCol="0">
              <a:spAutoFit/>
            </a:bodyPr>
            <a:lstStyle/>
            <a:p>
              <a:r>
                <a:rPr lang="en-US" sz="1500" dirty="0">
                  <a:solidFill>
                    <a:schemeClr val="bg1"/>
                  </a:solidFill>
                  <a:latin typeface="Arial Narrow" pitchFamily="34" charset="0"/>
                </a:rPr>
                <a:t>GND plane edge at the bottom</a:t>
              </a:r>
            </a:p>
          </p:txBody>
        </p:sp>
        <p:cxnSp>
          <p:nvCxnSpPr>
            <p:cNvPr id="112" name="Straight Connector 111"/>
            <p:cNvCxnSpPr/>
            <p:nvPr/>
          </p:nvCxnSpPr>
          <p:spPr bwMode="auto">
            <a:xfrm>
              <a:off x="2637784" y="1115834"/>
              <a:ext cx="5040560" cy="0"/>
            </a:xfrm>
            <a:prstGeom prst="line">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113" name="Straight Connector 112"/>
            <p:cNvCxnSpPr/>
            <p:nvPr/>
          </p:nvCxnSpPr>
          <p:spPr bwMode="auto">
            <a:xfrm rot="5400000">
              <a:off x="2565777" y="1115834"/>
              <a:ext cx="14401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4" name="Straight Connector 113"/>
            <p:cNvCxnSpPr/>
            <p:nvPr/>
          </p:nvCxnSpPr>
          <p:spPr bwMode="auto">
            <a:xfrm rot="5400000">
              <a:off x="7606336" y="1115834"/>
              <a:ext cx="14401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5" name="Straight Connector 114"/>
            <p:cNvCxnSpPr/>
            <p:nvPr/>
          </p:nvCxnSpPr>
          <p:spPr bwMode="auto">
            <a:xfrm rot="10800000">
              <a:off x="1413645" y="1763906"/>
              <a:ext cx="14401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6" name="Straight Connector 115"/>
            <p:cNvCxnSpPr/>
            <p:nvPr/>
          </p:nvCxnSpPr>
          <p:spPr bwMode="auto">
            <a:xfrm rot="5400000">
              <a:off x="261521" y="2988042"/>
              <a:ext cx="2448272" cy="0"/>
            </a:xfrm>
            <a:prstGeom prst="line">
              <a:avLst/>
            </a:prstGeom>
            <a:solidFill>
              <a:schemeClr val="accent1"/>
            </a:solidFill>
            <a:ln w="9525" cap="flat" cmpd="sng" algn="ctr">
              <a:solidFill>
                <a:schemeClr val="tx1"/>
              </a:solidFill>
              <a:prstDash val="solid"/>
              <a:round/>
              <a:headEnd type="triangle" w="med" len="med"/>
              <a:tailEnd type="triangle" w="med" len="med"/>
            </a:ln>
            <a:effectLst/>
          </p:spPr>
        </p:cxnSp>
        <p:cxnSp>
          <p:nvCxnSpPr>
            <p:cNvPr id="117" name="Straight Connector 116"/>
            <p:cNvCxnSpPr/>
            <p:nvPr/>
          </p:nvCxnSpPr>
          <p:spPr bwMode="auto">
            <a:xfrm rot="10800000">
              <a:off x="1413647" y="4212178"/>
              <a:ext cx="14401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18" name="TextBox 117"/>
            <p:cNvSpPr txBox="1"/>
            <p:nvPr/>
          </p:nvSpPr>
          <p:spPr>
            <a:xfrm>
              <a:off x="4169386" y="849288"/>
              <a:ext cx="1512168" cy="344682"/>
            </a:xfrm>
            <a:prstGeom prst="rect">
              <a:avLst/>
            </a:prstGeom>
            <a:noFill/>
          </p:spPr>
          <p:txBody>
            <a:bodyPr wrap="square" lIns="91412" tIns="45707" rIns="91412" bIns="45707" rtlCol="0">
              <a:spAutoFit/>
            </a:bodyPr>
            <a:lstStyle/>
            <a:p>
              <a:r>
                <a:rPr lang="en-US" sz="1500" dirty="0">
                  <a:latin typeface="Arial Narrow" pitchFamily="34" charset="0"/>
                </a:rPr>
                <a:t>10 cm (3.9 in)</a:t>
              </a:r>
            </a:p>
          </p:txBody>
        </p:sp>
        <p:sp>
          <p:nvSpPr>
            <p:cNvPr id="119" name="TextBox 118"/>
            <p:cNvSpPr txBox="1"/>
            <p:nvPr/>
          </p:nvSpPr>
          <p:spPr>
            <a:xfrm rot="16200000">
              <a:off x="560293" y="2979593"/>
              <a:ext cx="1512168" cy="355453"/>
            </a:xfrm>
            <a:prstGeom prst="rect">
              <a:avLst/>
            </a:prstGeom>
            <a:noFill/>
          </p:spPr>
          <p:txBody>
            <a:bodyPr wrap="square" lIns="91412" tIns="45707" rIns="91412" bIns="45707" rtlCol="0">
              <a:spAutoFit/>
            </a:bodyPr>
            <a:lstStyle/>
            <a:p>
              <a:r>
                <a:rPr lang="en-US" sz="1500" dirty="0">
                  <a:latin typeface="Arial Narrow" pitchFamily="34" charset="0"/>
                </a:rPr>
                <a:t>6 cm (2.4 in)</a:t>
              </a:r>
            </a:p>
          </p:txBody>
        </p:sp>
        <p:cxnSp>
          <p:nvCxnSpPr>
            <p:cNvPr id="120" name="Straight Connector 119"/>
            <p:cNvCxnSpPr/>
            <p:nvPr/>
          </p:nvCxnSpPr>
          <p:spPr bwMode="auto">
            <a:xfrm>
              <a:off x="3645896" y="2145432"/>
              <a:ext cx="576065" cy="0"/>
            </a:xfrm>
            <a:prstGeom prst="line">
              <a:avLst/>
            </a:prstGeom>
            <a:solidFill>
              <a:schemeClr val="accent1"/>
            </a:solidFill>
            <a:ln w="12700" cap="flat" cmpd="sng" algn="ctr">
              <a:solidFill>
                <a:schemeClr val="bg1"/>
              </a:solidFill>
              <a:prstDash val="solid"/>
              <a:round/>
              <a:headEnd type="triangle" w="med" len="med"/>
              <a:tailEnd type="triangle" w="med" len="med"/>
            </a:ln>
            <a:effectLst/>
          </p:spPr>
        </p:cxnSp>
        <p:sp>
          <p:nvSpPr>
            <p:cNvPr id="121" name="TextBox 120"/>
            <p:cNvSpPr txBox="1"/>
            <p:nvPr/>
          </p:nvSpPr>
          <p:spPr>
            <a:xfrm rot="19222916">
              <a:off x="2360937" y="1438302"/>
              <a:ext cx="1218800" cy="276973"/>
            </a:xfrm>
            <a:prstGeom prst="rect">
              <a:avLst/>
            </a:prstGeom>
            <a:noFill/>
          </p:spPr>
          <p:txBody>
            <a:bodyPr wrap="square" lIns="91412" tIns="45707" rIns="91412" bIns="45707" rtlCol="0">
              <a:spAutoFit/>
            </a:bodyPr>
            <a:lstStyle/>
            <a:p>
              <a:r>
                <a:rPr lang="en-US" sz="1100" dirty="0">
                  <a:solidFill>
                    <a:schemeClr val="bg1"/>
                  </a:solidFill>
                  <a:latin typeface="Arial Narrow" pitchFamily="34" charset="0"/>
                </a:rPr>
                <a:t>ANT #1</a:t>
              </a:r>
            </a:p>
          </p:txBody>
        </p:sp>
        <p:sp>
          <p:nvSpPr>
            <p:cNvPr id="122" name="TextBox 121"/>
            <p:cNvSpPr txBox="1"/>
            <p:nvPr/>
          </p:nvSpPr>
          <p:spPr>
            <a:xfrm rot="19222916">
              <a:off x="2965792" y="1455868"/>
              <a:ext cx="1218800" cy="276973"/>
            </a:xfrm>
            <a:prstGeom prst="rect">
              <a:avLst/>
            </a:prstGeom>
            <a:noFill/>
          </p:spPr>
          <p:txBody>
            <a:bodyPr wrap="square" lIns="91412" tIns="45707" rIns="91412" bIns="45707" rtlCol="0">
              <a:spAutoFit/>
            </a:bodyPr>
            <a:lstStyle/>
            <a:p>
              <a:r>
                <a:rPr lang="en-US" sz="1100" dirty="0">
                  <a:solidFill>
                    <a:schemeClr val="bg1"/>
                  </a:solidFill>
                  <a:latin typeface="Arial Narrow" pitchFamily="34" charset="0"/>
                </a:rPr>
                <a:t>ANT #2</a:t>
              </a:r>
            </a:p>
          </p:txBody>
        </p:sp>
        <p:sp>
          <p:nvSpPr>
            <p:cNvPr id="123" name="TextBox 122"/>
            <p:cNvSpPr txBox="1"/>
            <p:nvPr/>
          </p:nvSpPr>
          <p:spPr>
            <a:xfrm rot="19222916">
              <a:off x="3602555" y="1455868"/>
              <a:ext cx="1218800" cy="276973"/>
            </a:xfrm>
            <a:prstGeom prst="rect">
              <a:avLst/>
            </a:prstGeom>
            <a:noFill/>
          </p:spPr>
          <p:txBody>
            <a:bodyPr wrap="square" lIns="91412" tIns="45707" rIns="91412" bIns="45707" rtlCol="0">
              <a:spAutoFit/>
            </a:bodyPr>
            <a:lstStyle/>
            <a:p>
              <a:r>
                <a:rPr lang="en-US" sz="1100" dirty="0">
                  <a:solidFill>
                    <a:schemeClr val="bg1"/>
                  </a:solidFill>
                  <a:latin typeface="Arial Narrow" pitchFamily="34" charset="0"/>
                </a:rPr>
                <a:t>ANT #3</a:t>
              </a:r>
            </a:p>
          </p:txBody>
        </p:sp>
        <p:sp>
          <p:nvSpPr>
            <p:cNvPr id="124" name="TextBox 123"/>
            <p:cNvSpPr txBox="1"/>
            <p:nvPr/>
          </p:nvSpPr>
          <p:spPr>
            <a:xfrm rot="19222916">
              <a:off x="4207410" y="1473432"/>
              <a:ext cx="1218800" cy="276973"/>
            </a:xfrm>
            <a:prstGeom prst="rect">
              <a:avLst/>
            </a:prstGeom>
            <a:noFill/>
          </p:spPr>
          <p:txBody>
            <a:bodyPr wrap="square" lIns="91412" tIns="45707" rIns="91412" bIns="45707" rtlCol="0">
              <a:spAutoFit/>
            </a:bodyPr>
            <a:lstStyle/>
            <a:p>
              <a:r>
                <a:rPr lang="en-US" sz="1100" dirty="0">
                  <a:solidFill>
                    <a:schemeClr val="bg1"/>
                  </a:solidFill>
                  <a:latin typeface="Arial Narrow" pitchFamily="34" charset="0"/>
                </a:rPr>
                <a:t>ANT #4</a:t>
              </a:r>
            </a:p>
          </p:txBody>
        </p:sp>
        <p:sp>
          <p:nvSpPr>
            <p:cNvPr id="125" name="TextBox 124"/>
            <p:cNvSpPr txBox="1"/>
            <p:nvPr/>
          </p:nvSpPr>
          <p:spPr>
            <a:xfrm rot="19222916">
              <a:off x="4861121" y="1445820"/>
              <a:ext cx="1218800" cy="276973"/>
            </a:xfrm>
            <a:prstGeom prst="rect">
              <a:avLst/>
            </a:prstGeom>
            <a:noFill/>
          </p:spPr>
          <p:txBody>
            <a:bodyPr wrap="square" lIns="91412" tIns="45707" rIns="91412" bIns="45707" rtlCol="0">
              <a:spAutoFit/>
            </a:bodyPr>
            <a:lstStyle/>
            <a:p>
              <a:r>
                <a:rPr lang="en-US" sz="1100" dirty="0">
                  <a:solidFill>
                    <a:schemeClr val="bg1"/>
                  </a:solidFill>
                  <a:latin typeface="Arial Narrow" pitchFamily="34" charset="0"/>
                </a:rPr>
                <a:t>ANT #5</a:t>
              </a:r>
            </a:p>
          </p:txBody>
        </p:sp>
        <p:sp>
          <p:nvSpPr>
            <p:cNvPr id="126" name="TextBox 125"/>
            <p:cNvSpPr txBox="1"/>
            <p:nvPr/>
          </p:nvSpPr>
          <p:spPr>
            <a:xfrm rot="19222916">
              <a:off x="5465976" y="1463384"/>
              <a:ext cx="1218800" cy="276973"/>
            </a:xfrm>
            <a:prstGeom prst="rect">
              <a:avLst/>
            </a:prstGeom>
            <a:noFill/>
          </p:spPr>
          <p:txBody>
            <a:bodyPr wrap="square" lIns="91412" tIns="45707" rIns="91412" bIns="45707" rtlCol="0">
              <a:spAutoFit/>
            </a:bodyPr>
            <a:lstStyle/>
            <a:p>
              <a:r>
                <a:rPr lang="en-US" sz="1100" dirty="0">
                  <a:solidFill>
                    <a:schemeClr val="bg1"/>
                  </a:solidFill>
                  <a:latin typeface="Arial Narrow" pitchFamily="34" charset="0"/>
                </a:rPr>
                <a:t>ANT #6</a:t>
              </a:r>
            </a:p>
          </p:txBody>
        </p:sp>
        <p:sp>
          <p:nvSpPr>
            <p:cNvPr id="127" name="TextBox 126"/>
            <p:cNvSpPr txBox="1"/>
            <p:nvPr/>
          </p:nvSpPr>
          <p:spPr>
            <a:xfrm rot="19222916">
              <a:off x="6102740" y="1463384"/>
              <a:ext cx="1218800" cy="276973"/>
            </a:xfrm>
            <a:prstGeom prst="rect">
              <a:avLst/>
            </a:prstGeom>
            <a:noFill/>
          </p:spPr>
          <p:txBody>
            <a:bodyPr wrap="square" lIns="91412" tIns="45707" rIns="91412" bIns="45707" rtlCol="0">
              <a:spAutoFit/>
            </a:bodyPr>
            <a:lstStyle/>
            <a:p>
              <a:r>
                <a:rPr lang="en-US" sz="1100" dirty="0">
                  <a:solidFill>
                    <a:schemeClr val="bg1"/>
                  </a:solidFill>
                  <a:latin typeface="Arial Narrow" pitchFamily="34" charset="0"/>
                </a:rPr>
                <a:t>ANT #7</a:t>
              </a:r>
            </a:p>
          </p:txBody>
        </p:sp>
        <p:sp>
          <p:nvSpPr>
            <p:cNvPr id="128" name="TextBox 127"/>
            <p:cNvSpPr txBox="1"/>
            <p:nvPr/>
          </p:nvSpPr>
          <p:spPr>
            <a:xfrm rot="19222916">
              <a:off x="6707594" y="1480950"/>
              <a:ext cx="1218800" cy="276973"/>
            </a:xfrm>
            <a:prstGeom prst="rect">
              <a:avLst/>
            </a:prstGeom>
            <a:noFill/>
          </p:spPr>
          <p:txBody>
            <a:bodyPr wrap="square" lIns="91412" tIns="45707" rIns="91412" bIns="45707" rtlCol="0">
              <a:spAutoFit/>
            </a:bodyPr>
            <a:lstStyle/>
            <a:p>
              <a:r>
                <a:rPr lang="en-US" sz="1100" dirty="0">
                  <a:solidFill>
                    <a:schemeClr val="bg1"/>
                  </a:solidFill>
                  <a:latin typeface="Arial Narrow" pitchFamily="34" charset="0"/>
                </a:rPr>
                <a:t>ANT #8</a:t>
              </a:r>
            </a:p>
          </p:txBody>
        </p:sp>
        <p:sp>
          <p:nvSpPr>
            <p:cNvPr id="129" name="TextBox 128"/>
            <p:cNvSpPr txBox="1"/>
            <p:nvPr/>
          </p:nvSpPr>
          <p:spPr>
            <a:xfrm>
              <a:off x="1629669" y="4615216"/>
              <a:ext cx="4680520" cy="344682"/>
            </a:xfrm>
            <a:prstGeom prst="rect">
              <a:avLst/>
            </a:prstGeom>
            <a:noFill/>
          </p:spPr>
          <p:txBody>
            <a:bodyPr wrap="square" lIns="91412" tIns="45707" rIns="91412" bIns="45707" rtlCol="0">
              <a:spAutoFit/>
            </a:bodyPr>
            <a:lstStyle/>
            <a:p>
              <a:r>
                <a:rPr lang="en-US" sz="1500" dirty="0">
                  <a:latin typeface="Arial Narrow" pitchFamily="34" charset="0"/>
                </a:rPr>
                <a:t>Rogers RT5880 Teflon substrate (</a:t>
              </a:r>
              <a:r>
                <a:rPr lang="en-US" sz="1500" dirty="0" err="1">
                  <a:latin typeface="Symbol" pitchFamily="18" charset="2"/>
                </a:rPr>
                <a:t>e</a:t>
              </a:r>
              <a:r>
                <a:rPr lang="en-US" sz="1500" baseline="-25000" dirty="0" err="1">
                  <a:latin typeface="Arial Narrow" pitchFamily="34" charset="0"/>
                </a:rPr>
                <a:t>r</a:t>
              </a:r>
              <a:r>
                <a:rPr lang="en-US" sz="1500" dirty="0">
                  <a:latin typeface="Arial Narrow" pitchFamily="34" charset="0"/>
                </a:rPr>
                <a:t>=2.2 h=10 mils)</a:t>
              </a:r>
            </a:p>
          </p:txBody>
        </p:sp>
        <p:sp>
          <p:nvSpPr>
            <p:cNvPr id="130" name="TextBox 129"/>
            <p:cNvSpPr txBox="1"/>
            <p:nvPr/>
          </p:nvSpPr>
          <p:spPr>
            <a:xfrm>
              <a:off x="3373016" y="2140893"/>
              <a:ext cx="1152128" cy="738637"/>
            </a:xfrm>
            <a:prstGeom prst="rect">
              <a:avLst/>
            </a:prstGeom>
            <a:noFill/>
          </p:spPr>
          <p:txBody>
            <a:bodyPr wrap="square" lIns="91412" tIns="45707" rIns="91412" bIns="45707" rtlCol="0">
              <a:spAutoFit/>
            </a:bodyPr>
            <a:lstStyle/>
            <a:p>
              <a:r>
                <a:rPr lang="en-US" sz="1300" dirty="0">
                  <a:solidFill>
                    <a:schemeClr val="bg1"/>
                  </a:solidFill>
                  <a:latin typeface="Arial Narrow" pitchFamily="34" charset="0"/>
                </a:rPr>
                <a:t>0.5</a:t>
              </a:r>
              <a:r>
                <a:rPr lang="en-US" sz="1300" dirty="0">
                  <a:solidFill>
                    <a:schemeClr val="bg1"/>
                  </a:solidFill>
                  <a:latin typeface="Symbol" pitchFamily="18" charset="2"/>
                </a:rPr>
                <a:t>l</a:t>
              </a:r>
              <a:r>
                <a:rPr lang="en-US" sz="1300" baseline="-25000" dirty="0">
                  <a:solidFill>
                    <a:schemeClr val="bg1"/>
                  </a:solidFill>
                  <a:latin typeface="Arial Narrow" pitchFamily="34" charset="0"/>
                </a:rPr>
                <a:t>o              </a:t>
              </a:r>
            </a:p>
            <a:p>
              <a:r>
                <a:rPr lang="en-US" sz="1300" baseline="-25000" dirty="0">
                  <a:solidFill>
                    <a:schemeClr val="bg1"/>
                  </a:solidFill>
                  <a:latin typeface="Arial Narrow" pitchFamily="34" charset="0"/>
                </a:rPr>
                <a:t>  </a:t>
              </a:r>
              <a:r>
                <a:rPr lang="en-US" sz="1300" dirty="0">
                  <a:solidFill>
                    <a:schemeClr val="bg1"/>
                  </a:solidFill>
                  <a:latin typeface="Arial Narrow" pitchFamily="34" charset="0"/>
                </a:rPr>
                <a:t>(1.25 cm </a:t>
              </a:r>
            </a:p>
            <a:p>
              <a:r>
                <a:rPr lang="en-US" sz="1300" dirty="0">
                  <a:solidFill>
                    <a:schemeClr val="bg1"/>
                  </a:solidFill>
                  <a:latin typeface="Arial Narrow" pitchFamily="34" charset="0"/>
                </a:rPr>
                <a:t>@12 GHz)</a:t>
              </a:r>
            </a:p>
          </p:txBody>
        </p:sp>
        <p:sp>
          <p:nvSpPr>
            <p:cNvPr id="131" name="Oval 130"/>
            <p:cNvSpPr/>
            <p:nvPr/>
          </p:nvSpPr>
          <p:spPr>
            <a:xfrm>
              <a:off x="2580931" y="2217443"/>
              <a:ext cx="504056" cy="360037"/>
            </a:xfrm>
            <a:prstGeom prst="ellipse">
              <a:avLst/>
            </a:prstGeom>
            <a:no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a:endParaRPr lang="en-US"/>
            </a:p>
          </p:txBody>
        </p:sp>
        <p:sp>
          <p:nvSpPr>
            <p:cNvPr id="132" name="TextBox 131"/>
            <p:cNvSpPr txBox="1"/>
            <p:nvPr/>
          </p:nvSpPr>
          <p:spPr>
            <a:xfrm>
              <a:off x="2354856" y="2551310"/>
              <a:ext cx="874144" cy="311852"/>
            </a:xfrm>
            <a:prstGeom prst="rect">
              <a:avLst/>
            </a:prstGeom>
            <a:noFill/>
          </p:spPr>
          <p:txBody>
            <a:bodyPr wrap="square" lIns="91412" tIns="45707" rIns="91412" bIns="45707" rtlCol="0">
              <a:spAutoFit/>
            </a:bodyPr>
            <a:lstStyle/>
            <a:p>
              <a:r>
                <a:rPr lang="en-US" sz="1300" dirty="0">
                  <a:solidFill>
                    <a:schemeClr val="bg1"/>
                  </a:solidFill>
                  <a:latin typeface="Arial Narrow" pitchFamily="34" charset="0"/>
                </a:rPr>
                <a:t>ESD stub</a:t>
              </a:r>
            </a:p>
          </p:txBody>
        </p:sp>
        <p:sp>
          <p:nvSpPr>
            <p:cNvPr id="133" name="TextBox 132"/>
            <p:cNvSpPr txBox="1"/>
            <p:nvPr/>
          </p:nvSpPr>
          <p:spPr>
            <a:xfrm>
              <a:off x="2796952" y="3310086"/>
              <a:ext cx="1152128" cy="523194"/>
            </a:xfrm>
            <a:prstGeom prst="rect">
              <a:avLst/>
            </a:prstGeom>
            <a:noFill/>
          </p:spPr>
          <p:txBody>
            <a:bodyPr wrap="square" lIns="91412" tIns="45707" rIns="91412" bIns="45707" rtlCol="0">
              <a:spAutoFit/>
            </a:bodyPr>
            <a:lstStyle/>
            <a:p>
              <a:pPr algn="r"/>
              <a:r>
                <a:rPr lang="en-US" sz="1300" dirty="0">
                  <a:solidFill>
                    <a:schemeClr val="bg1"/>
                  </a:solidFill>
                  <a:latin typeface="Arial Narrow" pitchFamily="34" charset="0"/>
                </a:rPr>
                <a:t>50</a:t>
              </a:r>
              <a:r>
                <a:rPr lang="en-US" sz="1300" dirty="0">
                  <a:solidFill>
                    <a:schemeClr val="bg1"/>
                  </a:solidFill>
                  <a:latin typeface="Symbol" pitchFamily="18" charset="2"/>
                </a:rPr>
                <a:t>W</a:t>
              </a:r>
              <a:r>
                <a:rPr lang="en-US" sz="1300" dirty="0">
                  <a:solidFill>
                    <a:schemeClr val="bg1"/>
                  </a:solidFill>
                  <a:latin typeface="Arial Narrow" pitchFamily="34" charset="0"/>
                </a:rPr>
                <a:t> T-line </a:t>
              </a:r>
            </a:p>
            <a:p>
              <a:pPr algn="r"/>
              <a:r>
                <a:rPr lang="en-US" sz="1300" dirty="0">
                  <a:solidFill>
                    <a:schemeClr val="bg1"/>
                  </a:solidFill>
                  <a:latin typeface="Arial Narrow" pitchFamily="34" charset="0"/>
                </a:rPr>
                <a:t>W=0.8 mm</a:t>
              </a:r>
            </a:p>
          </p:txBody>
        </p:sp>
        <p:sp>
          <p:nvSpPr>
            <p:cNvPr id="134" name="TextBox 133"/>
            <p:cNvSpPr txBox="1"/>
            <p:nvPr/>
          </p:nvSpPr>
          <p:spPr>
            <a:xfrm>
              <a:off x="4654008" y="4158116"/>
              <a:ext cx="1080120" cy="344682"/>
            </a:xfrm>
            <a:prstGeom prst="rect">
              <a:avLst/>
            </a:prstGeom>
            <a:noFill/>
          </p:spPr>
          <p:txBody>
            <a:bodyPr wrap="square" lIns="91412" tIns="45707" rIns="91412" bIns="45707" rtlCol="0">
              <a:spAutoFit/>
            </a:bodyPr>
            <a:lstStyle/>
            <a:p>
              <a:r>
                <a:rPr lang="en-US" sz="1500" dirty="0">
                  <a:solidFill>
                    <a:schemeClr val="bg1"/>
                  </a:solidFill>
                  <a:latin typeface="Arial Narrow" pitchFamily="34" charset="0"/>
                </a:rPr>
                <a:t>Output</a:t>
              </a:r>
            </a:p>
          </p:txBody>
        </p:sp>
        <p:sp>
          <p:nvSpPr>
            <p:cNvPr id="135" name="TextBox 134"/>
            <p:cNvSpPr txBox="1"/>
            <p:nvPr/>
          </p:nvSpPr>
          <p:spPr>
            <a:xfrm>
              <a:off x="2061717" y="4136630"/>
              <a:ext cx="1944216" cy="344682"/>
            </a:xfrm>
            <a:prstGeom prst="rect">
              <a:avLst/>
            </a:prstGeom>
            <a:noFill/>
          </p:spPr>
          <p:txBody>
            <a:bodyPr wrap="square" lIns="91412" tIns="45707" rIns="91412" bIns="45707" rtlCol="0">
              <a:spAutoFit/>
            </a:bodyPr>
            <a:lstStyle/>
            <a:p>
              <a:r>
                <a:rPr lang="en-US" sz="1500" dirty="0">
                  <a:solidFill>
                    <a:schemeClr val="bg1"/>
                  </a:solidFill>
                  <a:latin typeface="Arial Narrow" pitchFamily="34" charset="0"/>
                </a:rPr>
                <a:t>Bias &amp; Digital Control</a:t>
              </a:r>
            </a:p>
          </p:txBody>
        </p:sp>
      </p:grpSp>
      <p:cxnSp>
        <p:nvCxnSpPr>
          <p:cNvPr id="23" name="Straight Arrow Connector 22"/>
          <p:cNvCxnSpPr>
            <a:stCxn id="25" idx="1"/>
          </p:cNvCxnSpPr>
          <p:nvPr/>
        </p:nvCxnSpPr>
        <p:spPr bwMode="auto">
          <a:xfrm rot="10800000">
            <a:off x="4833858" y="2888953"/>
            <a:ext cx="916455" cy="381362"/>
          </a:xfrm>
          <a:prstGeom prst="straightConnector1">
            <a:avLst/>
          </a:prstGeom>
          <a:solidFill>
            <a:schemeClr val="accent1"/>
          </a:solidFill>
          <a:ln w="19050" cap="flat" cmpd="sng" algn="ctr">
            <a:solidFill>
              <a:srgbClr val="FF00FF"/>
            </a:solidFill>
            <a:prstDash val="solid"/>
            <a:round/>
            <a:headEnd type="none" w="med" len="med"/>
            <a:tailEnd type="arrow"/>
          </a:ln>
          <a:effectLst/>
        </p:spPr>
      </p:cxnSp>
      <p:sp>
        <p:nvSpPr>
          <p:cNvPr id="30" name="TextBox 29"/>
          <p:cNvSpPr txBox="1"/>
          <p:nvPr/>
        </p:nvSpPr>
        <p:spPr>
          <a:xfrm>
            <a:off x="5867460" y="4317052"/>
            <a:ext cx="1767469" cy="288516"/>
          </a:xfrm>
          <a:prstGeom prst="rect">
            <a:avLst/>
          </a:prstGeom>
          <a:noFill/>
        </p:spPr>
        <p:txBody>
          <a:bodyPr wrap="square" lIns="84190" tIns="42096" rIns="84190" bIns="42096" rtlCol="0">
            <a:spAutoFit/>
          </a:bodyPr>
          <a:lstStyle/>
          <a:p>
            <a:r>
              <a:rPr lang="en-US" sz="1300" dirty="0">
                <a:solidFill>
                  <a:srgbClr val="0000FF"/>
                </a:solidFill>
                <a:latin typeface="Arial Narrow" pitchFamily="34" charset="0"/>
              </a:rPr>
              <a:t>bias &amp; digital control</a:t>
            </a:r>
          </a:p>
        </p:txBody>
      </p:sp>
      <p:sp>
        <p:nvSpPr>
          <p:cNvPr id="46" name="Rectangle 45"/>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algn="ctr" defTabSz="913529"/>
            <a:r>
              <a:rPr lang="en-US" sz="2600" b="1" cap="small" dirty="0">
                <a:solidFill>
                  <a:srgbClr val="6C0000"/>
                </a:solidFill>
                <a:latin typeface="Arial Narrow" pitchFamily="34" charset="0"/>
              </a:rPr>
              <a:t>8-Element phased-array (12 GHz, chip-on-board, chip mounting)</a:t>
            </a:r>
          </a:p>
        </p:txBody>
      </p:sp>
      <p:sp>
        <p:nvSpPr>
          <p:cNvPr id="48" name="Rectangle 47"/>
          <p:cNvSpPr/>
          <p:nvPr/>
        </p:nvSpPr>
        <p:spPr bwMode="auto">
          <a:xfrm>
            <a:off x="5731034" y="3158970"/>
            <a:ext cx="3241045" cy="2799596"/>
          </a:xfrm>
          <a:prstGeom prst="rect">
            <a:avLst/>
          </a:prstGeom>
          <a:solidFill>
            <a:schemeClr val="accent1"/>
          </a:solidFill>
          <a:ln w="9525" cap="flat" cmpd="sng" algn="ctr">
            <a:no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pic>
        <p:nvPicPr>
          <p:cNvPr id="832515" name="Picture 3"/>
          <p:cNvPicPr>
            <a:picLocks noChangeAspect="1" noChangeArrowheads="1"/>
          </p:cNvPicPr>
          <p:nvPr/>
        </p:nvPicPr>
        <p:blipFill>
          <a:blip r:embed="rId5" cstate="print"/>
          <a:srcRect/>
          <a:stretch>
            <a:fillRect/>
          </a:stretch>
        </p:blipFill>
        <p:spPr bwMode="auto">
          <a:xfrm>
            <a:off x="5831595" y="3410746"/>
            <a:ext cx="3036060" cy="2457676"/>
          </a:xfrm>
          <a:prstGeom prst="rect">
            <a:avLst/>
          </a:prstGeom>
          <a:noFill/>
          <a:ln w="9525">
            <a:noFill/>
            <a:miter lim="800000"/>
            <a:headEnd/>
            <a:tailEnd/>
          </a:ln>
        </p:spPr>
      </p:pic>
      <p:sp>
        <p:nvSpPr>
          <p:cNvPr id="25" name="TextBox 24"/>
          <p:cNvSpPr txBox="1"/>
          <p:nvPr/>
        </p:nvSpPr>
        <p:spPr>
          <a:xfrm>
            <a:off x="5750313" y="3111630"/>
            <a:ext cx="3207630" cy="317370"/>
          </a:xfrm>
          <a:prstGeom prst="rect">
            <a:avLst/>
          </a:prstGeom>
          <a:noFill/>
        </p:spPr>
        <p:txBody>
          <a:bodyPr wrap="square" lIns="84190" tIns="42096" rIns="84190" bIns="42096" rtlCol="0">
            <a:spAutoFit/>
          </a:bodyPr>
          <a:lstStyle/>
          <a:p>
            <a:r>
              <a:rPr lang="en-US" sz="1500" cap="small" dirty="0">
                <a:solidFill>
                  <a:srgbClr val="FFFF00"/>
                </a:solidFill>
                <a:latin typeface="Arial Narrow" pitchFamily="34" charset="0"/>
              </a:rPr>
              <a:t>Silicon phased array chip (2.2 x 2.4 </a:t>
            </a:r>
            <a:r>
              <a:rPr lang="en-US" sz="1500" dirty="0">
                <a:solidFill>
                  <a:srgbClr val="FFFF00"/>
                </a:solidFill>
                <a:latin typeface="Arial Narrow" pitchFamily="34" charset="0"/>
              </a:rPr>
              <a:t>mm</a:t>
            </a:r>
            <a:r>
              <a:rPr lang="en-US" sz="1500" cap="small" baseline="30000" dirty="0">
                <a:solidFill>
                  <a:srgbClr val="FFFF00"/>
                </a:solidFill>
                <a:latin typeface="Arial Narrow" pitchFamily="34" charset="0"/>
              </a:rPr>
              <a:t>2</a:t>
            </a:r>
            <a:r>
              <a:rPr lang="en-US" sz="1500" cap="small" dirty="0">
                <a:solidFill>
                  <a:srgbClr val="FFFF00"/>
                </a:solidFill>
                <a:latin typeface="Arial Narrow" pitchFamily="34" charset="0"/>
              </a:rPr>
              <a:t>)</a:t>
            </a:r>
          </a:p>
        </p:txBody>
      </p:sp>
      <p:sp>
        <p:nvSpPr>
          <p:cNvPr id="52" name="TextBox 51"/>
          <p:cNvSpPr txBox="1"/>
          <p:nvPr/>
        </p:nvSpPr>
        <p:spPr>
          <a:xfrm>
            <a:off x="6077622" y="3651690"/>
            <a:ext cx="551753" cy="317370"/>
          </a:xfrm>
          <a:prstGeom prst="rect">
            <a:avLst/>
          </a:prstGeom>
          <a:noFill/>
        </p:spPr>
        <p:txBody>
          <a:bodyPr wrap="square" lIns="84190" tIns="42096" rIns="84190" bIns="42096" rtlCol="0">
            <a:spAutoFit/>
          </a:bodyPr>
          <a:lstStyle/>
          <a:p>
            <a:r>
              <a:rPr lang="en-US" sz="1500" dirty="0">
                <a:solidFill>
                  <a:schemeClr val="bg1"/>
                </a:solidFill>
                <a:latin typeface="Arial Narrow" pitchFamily="34" charset="0"/>
              </a:rPr>
              <a:t>VCC</a:t>
            </a:r>
          </a:p>
        </p:txBody>
      </p:sp>
      <p:sp>
        <p:nvSpPr>
          <p:cNvPr id="53" name="TextBox 52"/>
          <p:cNvSpPr txBox="1"/>
          <p:nvPr/>
        </p:nvSpPr>
        <p:spPr>
          <a:xfrm>
            <a:off x="8156487" y="3615624"/>
            <a:ext cx="551753" cy="317370"/>
          </a:xfrm>
          <a:prstGeom prst="rect">
            <a:avLst/>
          </a:prstGeom>
          <a:noFill/>
        </p:spPr>
        <p:txBody>
          <a:bodyPr wrap="square" lIns="84190" tIns="42096" rIns="84190" bIns="42096" rtlCol="0">
            <a:spAutoFit/>
          </a:bodyPr>
          <a:lstStyle/>
          <a:p>
            <a:r>
              <a:rPr lang="en-US" sz="1500" dirty="0">
                <a:solidFill>
                  <a:schemeClr val="bg1"/>
                </a:solidFill>
                <a:latin typeface="Arial Narrow" pitchFamily="34" charset="0"/>
              </a:rPr>
              <a:t>VCC</a:t>
            </a:r>
          </a:p>
        </p:txBody>
      </p:sp>
      <p:sp>
        <p:nvSpPr>
          <p:cNvPr id="54" name="TextBox 53"/>
          <p:cNvSpPr txBox="1"/>
          <p:nvPr/>
        </p:nvSpPr>
        <p:spPr>
          <a:xfrm>
            <a:off x="6430697" y="5443693"/>
            <a:ext cx="551753" cy="317370"/>
          </a:xfrm>
          <a:prstGeom prst="rect">
            <a:avLst/>
          </a:prstGeom>
          <a:noFill/>
        </p:spPr>
        <p:txBody>
          <a:bodyPr wrap="square" lIns="84190" tIns="42096" rIns="84190" bIns="42096" rtlCol="0">
            <a:spAutoFit/>
          </a:bodyPr>
          <a:lstStyle/>
          <a:p>
            <a:r>
              <a:rPr lang="en-US" sz="1500" dirty="0">
                <a:solidFill>
                  <a:schemeClr val="bg1"/>
                </a:solidFill>
                <a:latin typeface="Arial Narrow" pitchFamily="34" charset="0"/>
              </a:rPr>
              <a:t>VCC</a:t>
            </a:r>
          </a:p>
        </p:txBody>
      </p:sp>
      <p:sp>
        <p:nvSpPr>
          <p:cNvPr id="55" name="TextBox 54"/>
          <p:cNvSpPr txBox="1"/>
          <p:nvPr/>
        </p:nvSpPr>
        <p:spPr>
          <a:xfrm>
            <a:off x="6797702" y="5589240"/>
            <a:ext cx="1108000" cy="317370"/>
          </a:xfrm>
          <a:prstGeom prst="rect">
            <a:avLst/>
          </a:prstGeom>
          <a:noFill/>
        </p:spPr>
        <p:txBody>
          <a:bodyPr wrap="square" lIns="84190" tIns="42096" rIns="84190" bIns="42096" rtlCol="0">
            <a:spAutoFit/>
          </a:bodyPr>
          <a:lstStyle/>
          <a:p>
            <a:r>
              <a:rPr lang="en-US" sz="1500" dirty="0">
                <a:solidFill>
                  <a:schemeClr val="bg1"/>
                </a:solidFill>
                <a:latin typeface="Arial Narrow" pitchFamily="34" charset="0"/>
              </a:rPr>
              <a:t>Output port</a:t>
            </a:r>
          </a:p>
        </p:txBody>
      </p:sp>
      <p:sp>
        <p:nvSpPr>
          <p:cNvPr id="56" name="TextBox 55"/>
          <p:cNvSpPr txBox="1"/>
          <p:nvPr/>
        </p:nvSpPr>
        <p:spPr>
          <a:xfrm rot="21346590">
            <a:off x="5680904" y="4902743"/>
            <a:ext cx="1108000" cy="288516"/>
          </a:xfrm>
          <a:prstGeom prst="rect">
            <a:avLst/>
          </a:prstGeom>
          <a:noFill/>
        </p:spPr>
        <p:txBody>
          <a:bodyPr wrap="square" lIns="84190" tIns="42096" rIns="84190" bIns="42096" rtlCol="0">
            <a:spAutoFit/>
          </a:bodyPr>
          <a:lstStyle/>
          <a:p>
            <a:r>
              <a:rPr lang="en-US" sz="1300" dirty="0">
                <a:solidFill>
                  <a:schemeClr val="bg1"/>
                </a:solidFill>
                <a:latin typeface="Arial Narrow" pitchFamily="34" charset="0"/>
              </a:rPr>
              <a:t>ANT #1</a:t>
            </a:r>
          </a:p>
        </p:txBody>
      </p:sp>
      <p:sp>
        <p:nvSpPr>
          <p:cNvPr id="57" name="TextBox 56"/>
          <p:cNvSpPr txBox="1"/>
          <p:nvPr/>
        </p:nvSpPr>
        <p:spPr>
          <a:xfrm rot="21346590">
            <a:off x="5680904" y="4700220"/>
            <a:ext cx="1108000" cy="288516"/>
          </a:xfrm>
          <a:prstGeom prst="rect">
            <a:avLst/>
          </a:prstGeom>
          <a:noFill/>
        </p:spPr>
        <p:txBody>
          <a:bodyPr wrap="square" lIns="84190" tIns="42096" rIns="84190" bIns="42096" rtlCol="0">
            <a:spAutoFit/>
          </a:bodyPr>
          <a:lstStyle/>
          <a:p>
            <a:r>
              <a:rPr lang="en-US" sz="1300" dirty="0">
                <a:solidFill>
                  <a:schemeClr val="bg1"/>
                </a:solidFill>
                <a:latin typeface="Arial Narrow" pitchFamily="34" charset="0"/>
              </a:rPr>
              <a:t>ANT #2</a:t>
            </a:r>
          </a:p>
        </p:txBody>
      </p:sp>
      <p:sp>
        <p:nvSpPr>
          <p:cNvPr id="58" name="TextBox 57"/>
          <p:cNvSpPr txBox="1"/>
          <p:nvPr/>
        </p:nvSpPr>
        <p:spPr>
          <a:xfrm rot="21346590">
            <a:off x="5680904" y="4497698"/>
            <a:ext cx="1108000" cy="288516"/>
          </a:xfrm>
          <a:prstGeom prst="rect">
            <a:avLst/>
          </a:prstGeom>
          <a:noFill/>
        </p:spPr>
        <p:txBody>
          <a:bodyPr wrap="square" lIns="84190" tIns="42096" rIns="84190" bIns="42096" rtlCol="0">
            <a:spAutoFit/>
          </a:bodyPr>
          <a:lstStyle/>
          <a:p>
            <a:r>
              <a:rPr lang="en-US" sz="1300" dirty="0">
                <a:solidFill>
                  <a:schemeClr val="bg1"/>
                </a:solidFill>
                <a:latin typeface="Arial Narrow" pitchFamily="34" charset="0"/>
              </a:rPr>
              <a:t>ANT #3</a:t>
            </a:r>
          </a:p>
        </p:txBody>
      </p:sp>
      <p:sp>
        <p:nvSpPr>
          <p:cNvPr id="59" name="TextBox 58"/>
          <p:cNvSpPr txBox="1"/>
          <p:nvPr/>
        </p:nvSpPr>
        <p:spPr>
          <a:xfrm rot="21346590">
            <a:off x="5680904" y="4299537"/>
            <a:ext cx="1108000" cy="288516"/>
          </a:xfrm>
          <a:prstGeom prst="rect">
            <a:avLst/>
          </a:prstGeom>
          <a:noFill/>
        </p:spPr>
        <p:txBody>
          <a:bodyPr wrap="square" lIns="84190" tIns="42096" rIns="84190" bIns="42096" rtlCol="0">
            <a:spAutoFit/>
          </a:bodyPr>
          <a:lstStyle/>
          <a:p>
            <a:r>
              <a:rPr lang="en-US" sz="1300" dirty="0">
                <a:solidFill>
                  <a:schemeClr val="bg1"/>
                </a:solidFill>
                <a:latin typeface="Arial Narrow" pitchFamily="34" charset="0"/>
              </a:rPr>
              <a:t>ANT #4</a:t>
            </a:r>
          </a:p>
        </p:txBody>
      </p:sp>
      <p:sp>
        <p:nvSpPr>
          <p:cNvPr id="60" name="TextBox 59"/>
          <p:cNvSpPr txBox="1"/>
          <p:nvPr/>
        </p:nvSpPr>
        <p:spPr>
          <a:xfrm rot="21346590">
            <a:off x="7906605" y="4841328"/>
            <a:ext cx="1108000" cy="288516"/>
          </a:xfrm>
          <a:prstGeom prst="rect">
            <a:avLst/>
          </a:prstGeom>
          <a:noFill/>
        </p:spPr>
        <p:txBody>
          <a:bodyPr wrap="square" lIns="84190" tIns="42096" rIns="84190" bIns="42096" rtlCol="0">
            <a:spAutoFit/>
          </a:bodyPr>
          <a:lstStyle/>
          <a:p>
            <a:r>
              <a:rPr lang="en-US" sz="1300" dirty="0">
                <a:solidFill>
                  <a:schemeClr val="bg1"/>
                </a:solidFill>
                <a:latin typeface="Arial Narrow" pitchFamily="34" charset="0"/>
              </a:rPr>
              <a:t>ANT #8</a:t>
            </a:r>
          </a:p>
        </p:txBody>
      </p:sp>
      <p:sp>
        <p:nvSpPr>
          <p:cNvPr id="61" name="TextBox 60"/>
          <p:cNvSpPr txBox="1"/>
          <p:nvPr/>
        </p:nvSpPr>
        <p:spPr>
          <a:xfrm rot="21346590">
            <a:off x="7906605" y="4638806"/>
            <a:ext cx="1108000" cy="288516"/>
          </a:xfrm>
          <a:prstGeom prst="rect">
            <a:avLst/>
          </a:prstGeom>
          <a:noFill/>
        </p:spPr>
        <p:txBody>
          <a:bodyPr wrap="square" lIns="84190" tIns="42096" rIns="84190" bIns="42096" rtlCol="0">
            <a:spAutoFit/>
          </a:bodyPr>
          <a:lstStyle/>
          <a:p>
            <a:r>
              <a:rPr lang="en-US" sz="1300" dirty="0">
                <a:solidFill>
                  <a:schemeClr val="bg1"/>
                </a:solidFill>
                <a:latin typeface="Arial Narrow" pitchFamily="34" charset="0"/>
              </a:rPr>
              <a:t>ANT #7</a:t>
            </a:r>
          </a:p>
        </p:txBody>
      </p:sp>
      <p:sp>
        <p:nvSpPr>
          <p:cNvPr id="62" name="TextBox 61"/>
          <p:cNvSpPr txBox="1"/>
          <p:nvPr/>
        </p:nvSpPr>
        <p:spPr>
          <a:xfrm rot="21346590">
            <a:off x="7906605" y="4436283"/>
            <a:ext cx="1108000" cy="288516"/>
          </a:xfrm>
          <a:prstGeom prst="rect">
            <a:avLst/>
          </a:prstGeom>
          <a:noFill/>
        </p:spPr>
        <p:txBody>
          <a:bodyPr wrap="square" lIns="84190" tIns="42096" rIns="84190" bIns="42096" rtlCol="0">
            <a:spAutoFit/>
          </a:bodyPr>
          <a:lstStyle/>
          <a:p>
            <a:r>
              <a:rPr lang="en-US" sz="1300" dirty="0">
                <a:solidFill>
                  <a:schemeClr val="bg1"/>
                </a:solidFill>
                <a:latin typeface="Arial Narrow" pitchFamily="34" charset="0"/>
              </a:rPr>
              <a:t>ANT #6</a:t>
            </a:r>
          </a:p>
        </p:txBody>
      </p:sp>
      <p:sp>
        <p:nvSpPr>
          <p:cNvPr id="63" name="TextBox 62"/>
          <p:cNvSpPr txBox="1"/>
          <p:nvPr/>
        </p:nvSpPr>
        <p:spPr>
          <a:xfrm rot="21346590">
            <a:off x="7906605" y="4238122"/>
            <a:ext cx="1108000" cy="288516"/>
          </a:xfrm>
          <a:prstGeom prst="rect">
            <a:avLst/>
          </a:prstGeom>
          <a:noFill/>
        </p:spPr>
        <p:txBody>
          <a:bodyPr wrap="square" lIns="84190" tIns="42096" rIns="84190" bIns="42096" rtlCol="0">
            <a:spAutoFit/>
          </a:bodyPr>
          <a:lstStyle/>
          <a:p>
            <a:r>
              <a:rPr lang="en-US" sz="1300" dirty="0">
                <a:solidFill>
                  <a:schemeClr val="bg1"/>
                </a:solidFill>
                <a:latin typeface="Arial Narrow" pitchFamily="34" charset="0"/>
              </a:rPr>
              <a:t>ANT #5</a:t>
            </a:r>
          </a:p>
        </p:txBody>
      </p:sp>
      <p:sp>
        <p:nvSpPr>
          <p:cNvPr id="73" name="TextBox 72"/>
          <p:cNvSpPr txBox="1"/>
          <p:nvPr/>
        </p:nvSpPr>
        <p:spPr>
          <a:xfrm>
            <a:off x="7482842" y="5212536"/>
            <a:ext cx="1251842" cy="288516"/>
          </a:xfrm>
          <a:prstGeom prst="rect">
            <a:avLst/>
          </a:prstGeom>
          <a:noFill/>
        </p:spPr>
        <p:txBody>
          <a:bodyPr wrap="square" lIns="84190" tIns="42096" rIns="84190" bIns="42096" rtlCol="0">
            <a:spAutoFit/>
          </a:bodyPr>
          <a:lstStyle/>
          <a:p>
            <a:r>
              <a:rPr lang="en-US" sz="1300" dirty="0">
                <a:solidFill>
                  <a:schemeClr val="bg1"/>
                </a:solidFill>
                <a:latin typeface="Arial Narrow" pitchFamily="34" charset="0"/>
              </a:rPr>
              <a:t>GND pedestal</a:t>
            </a:r>
          </a:p>
        </p:txBody>
      </p:sp>
      <p:sp>
        <p:nvSpPr>
          <p:cNvPr id="74" name="TextBox 73"/>
          <p:cNvSpPr txBox="1"/>
          <p:nvPr/>
        </p:nvSpPr>
        <p:spPr>
          <a:xfrm>
            <a:off x="6726037" y="3605149"/>
            <a:ext cx="1251842" cy="288516"/>
          </a:xfrm>
          <a:prstGeom prst="rect">
            <a:avLst/>
          </a:prstGeom>
          <a:noFill/>
        </p:spPr>
        <p:txBody>
          <a:bodyPr wrap="square" lIns="84190" tIns="42096" rIns="84190" bIns="42096" rtlCol="0">
            <a:spAutoFit/>
          </a:bodyPr>
          <a:lstStyle/>
          <a:p>
            <a:r>
              <a:rPr lang="en-US" sz="1300" dirty="0">
                <a:solidFill>
                  <a:schemeClr val="bg1"/>
                </a:solidFill>
                <a:latin typeface="Arial Narrow" pitchFamily="34" charset="0"/>
              </a:rPr>
              <a:t>Digital control</a:t>
            </a:r>
          </a:p>
        </p:txBody>
      </p:sp>
      <p:grpSp>
        <p:nvGrpSpPr>
          <p:cNvPr id="143" name="Group 142"/>
          <p:cNvGrpSpPr/>
          <p:nvPr/>
        </p:nvGrpSpPr>
        <p:grpSpPr>
          <a:xfrm>
            <a:off x="316982" y="3508414"/>
            <a:ext cx="5367869" cy="2430270"/>
            <a:chOff x="348680" y="4089648"/>
            <a:chExt cx="5904656" cy="2592288"/>
          </a:xfrm>
        </p:grpSpPr>
        <p:sp>
          <p:nvSpPr>
            <p:cNvPr id="139" name="Rounded Rectangle 138"/>
            <p:cNvSpPr/>
            <p:nvPr/>
          </p:nvSpPr>
          <p:spPr>
            <a:xfrm>
              <a:off x="348680" y="4089648"/>
              <a:ext cx="5904656" cy="2592288"/>
            </a:xfrm>
            <a:prstGeom prst="roundRect">
              <a:avLst/>
            </a:prstGeom>
            <a:solidFill>
              <a:schemeClr val="tx1"/>
            </a:solidFill>
            <a:ln w="28575">
              <a:solidFill>
                <a:srgbClr val="6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TextBox 96"/>
            <p:cNvSpPr txBox="1"/>
            <p:nvPr/>
          </p:nvSpPr>
          <p:spPr>
            <a:xfrm>
              <a:off x="564704" y="4174182"/>
              <a:ext cx="5472608" cy="384694"/>
            </a:xfrm>
            <a:prstGeom prst="rect">
              <a:avLst/>
            </a:prstGeom>
            <a:noFill/>
          </p:spPr>
          <p:txBody>
            <a:bodyPr wrap="square" lIns="91412" tIns="45707" rIns="91412" bIns="45707" rtlCol="0">
              <a:spAutoFit/>
            </a:bodyPr>
            <a:lstStyle/>
            <a:p>
              <a:r>
                <a:rPr lang="en-US" sz="1700" cap="small" dirty="0" err="1">
                  <a:solidFill>
                    <a:srgbClr val="6C0000"/>
                  </a:solidFill>
                  <a:latin typeface="Arial Narrow" pitchFamily="34" charset="0"/>
                </a:rPr>
                <a:t>Bondwire</a:t>
              </a:r>
              <a:r>
                <a:rPr lang="en-US" sz="1700" cap="small" dirty="0">
                  <a:solidFill>
                    <a:srgbClr val="6C0000"/>
                  </a:solidFill>
                  <a:latin typeface="Arial Narrow" pitchFamily="34" charset="0"/>
                </a:rPr>
                <a:t> &amp; Coupling simulation with HFSS</a:t>
              </a:r>
            </a:p>
          </p:txBody>
        </p:sp>
        <p:grpSp>
          <p:nvGrpSpPr>
            <p:cNvPr id="138" name="Group 137"/>
            <p:cNvGrpSpPr/>
            <p:nvPr/>
          </p:nvGrpSpPr>
          <p:grpSpPr>
            <a:xfrm>
              <a:off x="2152793" y="4665712"/>
              <a:ext cx="3956527" cy="1512168"/>
              <a:chOff x="1720745" y="5241776"/>
              <a:chExt cx="3956527" cy="1512168"/>
            </a:xfrm>
          </p:grpSpPr>
          <p:pic>
            <p:nvPicPr>
              <p:cNvPr id="84" name="Picture 10" descr="HFSS_v4"/>
              <p:cNvPicPr>
                <a:picLocks noChangeAspect="1" noChangeArrowheads="1"/>
              </p:cNvPicPr>
              <p:nvPr/>
            </p:nvPicPr>
            <p:blipFill>
              <a:blip r:embed="rId6" cstate="print"/>
              <a:srcRect r="-192" b="63454"/>
              <a:stretch>
                <a:fillRect/>
              </a:stretch>
            </p:blipFill>
            <p:spPr bwMode="auto">
              <a:xfrm>
                <a:off x="2800865" y="5313784"/>
                <a:ext cx="2876407" cy="1440160"/>
              </a:xfrm>
              <a:prstGeom prst="rect">
                <a:avLst/>
              </a:prstGeom>
              <a:noFill/>
              <a:ln w="9525">
                <a:noFill/>
                <a:miter lim="800000"/>
                <a:headEnd/>
                <a:tailEnd/>
              </a:ln>
            </p:spPr>
          </p:pic>
          <p:grpSp>
            <p:nvGrpSpPr>
              <p:cNvPr id="103" name="Group 102"/>
              <p:cNvGrpSpPr/>
              <p:nvPr/>
            </p:nvGrpSpPr>
            <p:grpSpPr>
              <a:xfrm>
                <a:off x="1720745" y="5241776"/>
                <a:ext cx="1368152" cy="1025977"/>
                <a:chOff x="3084984" y="5241776"/>
                <a:chExt cx="1368152" cy="1025977"/>
              </a:xfrm>
            </p:grpSpPr>
            <p:grpSp>
              <p:nvGrpSpPr>
                <p:cNvPr id="102" name="Group 101"/>
                <p:cNvGrpSpPr/>
                <p:nvPr/>
              </p:nvGrpSpPr>
              <p:grpSpPr>
                <a:xfrm>
                  <a:off x="3084984" y="5241776"/>
                  <a:ext cx="1336804" cy="1025977"/>
                  <a:chOff x="2868960" y="5607379"/>
                  <a:chExt cx="1336804" cy="1025977"/>
                </a:xfrm>
              </p:grpSpPr>
              <p:grpSp>
                <p:nvGrpSpPr>
                  <p:cNvPr id="101" name="Group 100"/>
                  <p:cNvGrpSpPr/>
                  <p:nvPr/>
                </p:nvGrpSpPr>
                <p:grpSpPr>
                  <a:xfrm>
                    <a:off x="2868960" y="5607379"/>
                    <a:ext cx="1129456" cy="858533"/>
                    <a:chOff x="2868960" y="5607379"/>
                    <a:chExt cx="1129456" cy="858533"/>
                  </a:xfrm>
                </p:grpSpPr>
                <p:pic>
                  <p:nvPicPr>
                    <p:cNvPr id="91" name="Picture 12" descr="HFSS_v4"/>
                    <p:cNvPicPr>
                      <a:picLocks noChangeAspect="1" noChangeArrowheads="1"/>
                    </p:cNvPicPr>
                    <p:nvPr/>
                  </p:nvPicPr>
                  <p:blipFill>
                    <a:blip r:embed="rId7" cstate="print"/>
                    <a:srcRect l="35260" t="86850" r="39307" b="-1088"/>
                    <a:stretch>
                      <a:fillRect/>
                    </a:stretch>
                  </p:blipFill>
                  <p:spPr bwMode="auto">
                    <a:xfrm>
                      <a:off x="2868960" y="5607379"/>
                      <a:ext cx="1129456" cy="858533"/>
                    </a:xfrm>
                    <a:prstGeom prst="rect">
                      <a:avLst/>
                    </a:prstGeom>
                    <a:noFill/>
                    <a:ln w="9525">
                      <a:noFill/>
                      <a:miter lim="800000"/>
                      <a:headEnd/>
                      <a:tailEnd/>
                    </a:ln>
                  </p:spPr>
                </p:pic>
                <p:sp>
                  <p:nvSpPr>
                    <p:cNvPr id="94" name="TextBox 93"/>
                    <p:cNvSpPr txBox="1"/>
                    <p:nvPr/>
                  </p:nvSpPr>
                  <p:spPr>
                    <a:xfrm>
                      <a:off x="2919064" y="6055376"/>
                      <a:ext cx="726851" cy="311852"/>
                    </a:xfrm>
                    <a:prstGeom prst="rect">
                      <a:avLst/>
                    </a:prstGeom>
                    <a:noFill/>
                  </p:spPr>
                  <p:txBody>
                    <a:bodyPr wrap="square" lIns="91412" tIns="45707" rIns="91412" bIns="45707" rtlCol="0">
                      <a:spAutoFit/>
                    </a:bodyPr>
                    <a:lstStyle/>
                    <a:p>
                      <a:pPr algn="l"/>
                      <a:r>
                        <a:rPr lang="en-US" sz="1300" dirty="0" err="1">
                          <a:latin typeface="Arial Narrow" pitchFamily="34" charset="0"/>
                        </a:rPr>
                        <a:t>Duroid</a:t>
                      </a:r>
                      <a:endParaRPr lang="en-US" sz="1300" dirty="0">
                        <a:latin typeface="Arial Narrow" pitchFamily="34" charset="0"/>
                      </a:endParaRPr>
                    </a:p>
                  </p:txBody>
                </p:sp>
              </p:grpSp>
              <p:sp>
                <p:nvSpPr>
                  <p:cNvPr id="96" name="TextBox 95"/>
                  <p:cNvSpPr txBox="1"/>
                  <p:nvPr/>
                </p:nvSpPr>
                <p:spPr>
                  <a:xfrm>
                    <a:off x="2909620" y="6321504"/>
                    <a:ext cx="1296144" cy="311852"/>
                  </a:xfrm>
                  <a:prstGeom prst="rect">
                    <a:avLst/>
                  </a:prstGeom>
                  <a:noFill/>
                </p:spPr>
                <p:txBody>
                  <a:bodyPr wrap="square" lIns="91412" tIns="45707" rIns="91412" bIns="45707" rtlCol="0">
                    <a:spAutoFit/>
                  </a:bodyPr>
                  <a:lstStyle/>
                  <a:p>
                    <a:pPr algn="l"/>
                    <a:r>
                      <a:rPr lang="en-US" sz="1300" dirty="0">
                        <a:latin typeface="Arial Narrow" pitchFamily="34" charset="0"/>
                      </a:rPr>
                      <a:t>System GND</a:t>
                    </a:r>
                  </a:p>
                </p:txBody>
              </p:sp>
            </p:grpSp>
            <p:sp>
              <p:nvSpPr>
                <p:cNvPr id="95" name="TextBox 94"/>
                <p:cNvSpPr txBox="1"/>
                <p:nvPr/>
              </p:nvSpPr>
              <p:spPr>
                <a:xfrm>
                  <a:off x="3582269" y="5385792"/>
                  <a:ext cx="870867" cy="311852"/>
                </a:xfrm>
                <a:prstGeom prst="rect">
                  <a:avLst/>
                </a:prstGeom>
                <a:noFill/>
              </p:spPr>
              <p:txBody>
                <a:bodyPr wrap="square" lIns="91412" tIns="45707" rIns="91412" bIns="45707" rtlCol="0">
                  <a:spAutoFit/>
                </a:bodyPr>
                <a:lstStyle/>
                <a:p>
                  <a:pPr algn="l"/>
                  <a:r>
                    <a:rPr lang="en-US" sz="1300" dirty="0">
                      <a:latin typeface="Arial Narrow" pitchFamily="34" charset="0"/>
                    </a:rPr>
                    <a:t>Si Chip</a:t>
                  </a:r>
                </a:p>
              </p:txBody>
            </p:sp>
          </p:grpSp>
          <p:sp>
            <p:nvSpPr>
              <p:cNvPr id="104" name="AutoShape 11"/>
              <p:cNvSpPr>
                <a:spLocks noChangeArrowheads="1"/>
              </p:cNvSpPr>
              <p:nvPr/>
            </p:nvSpPr>
            <p:spPr bwMode="auto">
              <a:xfrm rot="10800000">
                <a:off x="2860347" y="5445274"/>
                <a:ext cx="216024" cy="216024"/>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FF"/>
              </a:solidFill>
              <a:ln w="9525">
                <a:solidFill>
                  <a:schemeClr val="tx1"/>
                </a:solidFill>
                <a:miter lim="800000"/>
                <a:headEnd/>
                <a:tailEnd/>
              </a:ln>
              <a:effectLst/>
            </p:spPr>
            <p:txBody>
              <a:bodyPr wrap="none" lIns="91412" tIns="45707" rIns="91412" bIns="45707" anchor="ctr"/>
              <a:lstStyle/>
              <a:p>
                <a:pPr algn="l"/>
                <a:endParaRPr lang="en-US"/>
              </a:p>
            </p:txBody>
          </p:sp>
        </p:grpSp>
        <p:graphicFrame>
          <p:nvGraphicFramePr>
            <p:cNvPr id="953347" name="Object 3"/>
            <p:cNvGraphicFramePr>
              <a:graphicFrameLocks noChangeAspect="1"/>
            </p:cNvGraphicFramePr>
            <p:nvPr/>
          </p:nvGraphicFramePr>
          <p:xfrm>
            <a:off x="420043" y="4593704"/>
            <a:ext cx="1758014" cy="1728193"/>
          </p:xfrm>
          <a:graphic>
            <a:graphicData uri="http://schemas.openxmlformats.org/presentationml/2006/ole">
              <mc:AlternateContent xmlns:mc="http://schemas.openxmlformats.org/markup-compatibility/2006">
                <mc:Choice xmlns:v="urn:schemas-microsoft-com:vml" Requires="v">
                  <p:oleObj spid="_x0000_s22571" name="Visio" r:id="rId8" imgW="1747181" imgH="1704213" progId="Visio.Drawing.11">
                    <p:embed/>
                  </p:oleObj>
                </mc:Choice>
                <mc:Fallback>
                  <p:oleObj name="Visio" r:id="rId8" imgW="1747181" imgH="1704213"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0043" y="4593704"/>
                          <a:ext cx="1758014" cy="1728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2" name="TextBox 141"/>
            <p:cNvSpPr txBox="1"/>
            <p:nvPr/>
          </p:nvSpPr>
          <p:spPr>
            <a:xfrm>
              <a:off x="543496" y="6228270"/>
              <a:ext cx="5544616" cy="344682"/>
            </a:xfrm>
            <a:prstGeom prst="rect">
              <a:avLst/>
            </a:prstGeom>
            <a:noFill/>
          </p:spPr>
          <p:txBody>
            <a:bodyPr wrap="square" lIns="91412" tIns="45707" rIns="91412" bIns="45707" rtlCol="0">
              <a:spAutoFit/>
            </a:bodyPr>
            <a:lstStyle/>
            <a:p>
              <a:r>
                <a:rPr lang="en-US" sz="1500" dirty="0">
                  <a:solidFill>
                    <a:srgbClr val="6C0000"/>
                  </a:solidFill>
                  <a:latin typeface="Arial Narrow" pitchFamily="34" charset="0"/>
                </a:rPr>
                <a:t>Worst-case coupling &lt; -17 dB, </a:t>
              </a:r>
              <a:r>
                <a:rPr lang="en-US" sz="1500" dirty="0" err="1">
                  <a:solidFill>
                    <a:srgbClr val="6C0000"/>
                  </a:solidFill>
                  <a:latin typeface="Arial Narrow" pitchFamily="34" charset="0"/>
                </a:rPr>
                <a:t>bondwire</a:t>
              </a:r>
              <a:r>
                <a:rPr lang="en-US" sz="1500" dirty="0">
                  <a:solidFill>
                    <a:srgbClr val="6C0000"/>
                  </a:solidFill>
                  <a:latin typeface="Arial Narrow" pitchFamily="34" charset="0"/>
                </a:rPr>
                <a:t> inductance: 0.5 </a:t>
              </a:r>
              <a:r>
                <a:rPr lang="en-US" sz="1500" dirty="0" err="1">
                  <a:solidFill>
                    <a:srgbClr val="6C0000"/>
                  </a:solidFill>
                  <a:latin typeface="Arial Narrow" pitchFamily="34" charset="0"/>
                </a:rPr>
                <a:t>nH</a:t>
              </a:r>
              <a:r>
                <a:rPr lang="en-US" sz="1500" dirty="0">
                  <a:solidFill>
                    <a:srgbClr val="6C0000"/>
                  </a:solidFill>
                  <a:latin typeface="Arial Narrow" pitchFamily="34" charset="0"/>
                </a:rPr>
                <a:t>   </a:t>
              </a:r>
            </a:p>
          </p:txBody>
        </p:sp>
      </p:grpSp>
      <p:sp>
        <p:nvSpPr>
          <p:cNvPr id="144" name="Rectangle 143"/>
          <p:cNvSpPr/>
          <p:nvPr/>
        </p:nvSpPr>
        <p:spPr>
          <a:xfrm>
            <a:off x="578829" y="6043307"/>
            <a:ext cx="8182727" cy="288516"/>
          </a:xfrm>
          <a:prstGeom prst="rect">
            <a:avLst/>
          </a:prstGeom>
        </p:spPr>
        <p:txBody>
          <a:bodyPr wrap="square" lIns="84190" tIns="42096" rIns="84190" bIns="42096">
            <a:spAutoFit/>
          </a:bodyPr>
          <a:lstStyle/>
          <a:p>
            <a:pPr defTabSz="938376">
              <a:spcBef>
                <a:spcPct val="50000"/>
              </a:spcBef>
            </a:pPr>
            <a:r>
              <a:rPr lang="en-US" sz="1100" dirty="0">
                <a:solidFill>
                  <a:srgbClr val="6C0000"/>
                </a:solidFill>
                <a:latin typeface="Arial Narrow" pitchFamily="34" charset="0"/>
              </a:rPr>
              <a:t>Ref:  Y. A. </a:t>
            </a:r>
            <a:r>
              <a:rPr lang="en-US" sz="1100" dirty="0" err="1">
                <a:solidFill>
                  <a:srgbClr val="6C0000"/>
                </a:solidFill>
                <a:latin typeface="Arial Narrow" pitchFamily="34" charset="0"/>
              </a:rPr>
              <a:t>Atesal</a:t>
            </a:r>
            <a:r>
              <a:rPr lang="en-US" sz="1100" dirty="0">
                <a:solidFill>
                  <a:srgbClr val="6C0000"/>
                </a:solidFill>
                <a:latin typeface="Arial Narrow" pitchFamily="34" charset="0"/>
              </a:rPr>
              <a:t>, B. </a:t>
            </a:r>
            <a:r>
              <a:rPr lang="en-US" sz="1100" dirty="0" err="1">
                <a:solidFill>
                  <a:srgbClr val="6C0000"/>
                </a:solidFill>
                <a:latin typeface="Arial Narrow" pitchFamily="34" charset="0"/>
              </a:rPr>
              <a:t>Cetinoneri</a:t>
            </a:r>
            <a:r>
              <a:rPr lang="en-US" sz="1100" dirty="0">
                <a:solidFill>
                  <a:srgbClr val="6C0000"/>
                </a:solidFill>
                <a:latin typeface="Arial Narrow" pitchFamily="34" charset="0"/>
              </a:rPr>
              <a:t>, K.-J. </a:t>
            </a:r>
            <a:r>
              <a:rPr lang="en-US" sz="1300" dirty="0" err="1">
                <a:solidFill>
                  <a:srgbClr val="6C0000"/>
                </a:solidFill>
                <a:latin typeface="Arial Narrow" pitchFamily="34" charset="0"/>
              </a:rPr>
              <a:t>Koh</a:t>
            </a:r>
            <a:r>
              <a:rPr lang="en-US" sz="1100" dirty="0">
                <a:solidFill>
                  <a:srgbClr val="6C0000"/>
                </a:solidFill>
                <a:latin typeface="Arial Narrow" pitchFamily="34" charset="0"/>
              </a:rPr>
              <a:t>, G. M. </a:t>
            </a:r>
            <a:r>
              <a:rPr lang="en-US" sz="1100" dirty="0" err="1">
                <a:solidFill>
                  <a:srgbClr val="6C0000"/>
                </a:solidFill>
                <a:latin typeface="Arial Narrow" pitchFamily="34" charset="0"/>
              </a:rPr>
              <a:t>Rebeiz</a:t>
            </a:r>
            <a:r>
              <a:rPr lang="en-US" sz="1100" dirty="0">
                <a:solidFill>
                  <a:srgbClr val="6C0000"/>
                </a:solidFill>
                <a:latin typeface="Arial Narrow" pitchFamily="34" charset="0"/>
              </a:rPr>
              <a:t>, “X/Ku-Band 8-Element Phased Arrays Based on Single Silicon Chips”,  2010 IMS, May 2010</a:t>
            </a:r>
          </a:p>
        </p:txBody>
      </p:sp>
      <p:cxnSp>
        <p:nvCxnSpPr>
          <p:cNvPr id="146" name="Straight Arrow Connector 145"/>
          <p:cNvCxnSpPr/>
          <p:nvPr/>
        </p:nvCxnSpPr>
        <p:spPr>
          <a:xfrm>
            <a:off x="4316647" y="4790311"/>
            <a:ext cx="196385" cy="67508"/>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1" name="TextBox 150"/>
          <p:cNvSpPr txBox="1"/>
          <p:nvPr/>
        </p:nvSpPr>
        <p:spPr>
          <a:xfrm rot="616948">
            <a:off x="4473245" y="4782194"/>
            <a:ext cx="791697" cy="288516"/>
          </a:xfrm>
          <a:prstGeom prst="rect">
            <a:avLst/>
          </a:prstGeom>
          <a:noFill/>
        </p:spPr>
        <p:txBody>
          <a:bodyPr wrap="square" lIns="84190" tIns="42096" rIns="84190" bIns="42096" rtlCol="0">
            <a:spAutoFit/>
          </a:bodyPr>
          <a:lstStyle/>
          <a:p>
            <a:pPr algn="l"/>
            <a:r>
              <a:rPr lang="en-US" sz="1300" dirty="0">
                <a:latin typeface="Arial Narrow" pitchFamily="34" charset="0"/>
              </a:rPr>
              <a:t>200</a:t>
            </a:r>
            <a:r>
              <a:rPr lang="en-US" sz="1300" dirty="0">
                <a:latin typeface="Symbol" pitchFamily="18" charset="2"/>
              </a:rPr>
              <a:t>m</a:t>
            </a:r>
            <a:r>
              <a:rPr lang="en-US" sz="1300" dirty="0">
                <a:latin typeface="Arial Narrow" pitchFamily="34" charset="0"/>
              </a:rPr>
              <a:t>m</a:t>
            </a:r>
          </a:p>
        </p:txBody>
      </p:sp>
      <p:sp>
        <p:nvSpPr>
          <p:cNvPr id="2" name="Slide Number Placeholder 1"/>
          <p:cNvSpPr>
            <a:spLocks noGrp="1"/>
          </p:cNvSpPr>
          <p:nvPr>
            <p:ph type="sldNum" sz="quarter" idx="12"/>
          </p:nvPr>
        </p:nvSpPr>
        <p:spPr/>
        <p:txBody>
          <a:bodyPr/>
          <a:lstStyle/>
          <a:p>
            <a:fld id="{F6B0E1E6-BBDF-4CD7-A72C-4AECEAC288E1}" type="slidenum">
              <a:rPr lang="en-US" smtClean="0"/>
              <a:t>31</a:t>
            </a:fld>
            <a:endParaRPr lang="en-US"/>
          </a:p>
        </p:txBody>
      </p:sp>
    </p:spTree>
    <p:extLst>
      <p:ext uri="{BB962C8B-B14F-4D97-AF65-F5344CB8AC3E}">
        <p14:creationId xmlns:p14="http://schemas.microsoft.com/office/powerpoint/2010/main" val="7664977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7"/>
          <p:cNvGraphicFramePr>
            <a:graphicFrameLocks noChangeAspect="1"/>
          </p:cNvGraphicFramePr>
          <p:nvPr/>
        </p:nvGraphicFramePr>
        <p:xfrm>
          <a:off x="4262545" y="800748"/>
          <a:ext cx="3746346" cy="3036830"/>
        </p:xfrm>
        <a:graphic>
          <a:graphicData uri="http://schemas.openxmlformats.org/presentationml/2006/ole">
            <mc:AlternateContent xmlns:mc="http://schemas.openxmlformats.org/markup-compatibility/2006">
              <mc:Choice xmlns:v="urn:schemas-microsoft-com:vml" Requires="v">
                <p:oleObj spid="_x0000_s23636" name="Visio" r:id="rId3" imgW="6633284" imgH="4681442" progId="Visio.Drawing.11">
                  <p:embed/>
                </p:oleObj>
              </mc:Choice>
              <mc:Fallback>
                <p:oleObj name="Visio" r:id="rId3" imgW="6633284" imgH="4681442"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2545" y="800748"/>
                        <a:ext cx="3746346" cy="3036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TextBox 6"/>
          <p:cNvSpPr txBox="1"/>
          <p:nvPr/>
        </p:nvSpPr>
        <p:spPr>
          <a:xfrm>
            <a:off x="4521863" y="2883006"/>
            <a:ext cx="888337" cy="315871"/>
          </a:xfrm>
          <a:prstGeom prst="rect">
            <a:avLst/>
          </a:prstGeom>
          <a:noFill/>
        </p:spPr>
        <p:txBody>
          <a:bodyPr wrap="square" lIns="84216" tIns="42108" rIns="84216" bIns="42108" rtlCol="0">
            <a:spAutoFit/>
          </a:bodyPr>
          <a:lstStyle/>
          <a:p>
            <a:r>
              <a:rPr lang="en-US" sz="1500" cap="small" dirty="0">
                <a:latin typeface="Arial Narrow" pitchFamily="34" charset="0"/>
              </a:rPr>
              <a:t>Power</a:t>
            </a:r>
          </a:p>
        </p:txBody>
      </p:sp>
      <p:sp>
        <p:nvSpPr>
          <p:cNvPr id="8" name="TextBox 7"/>
          <p:cNvSpPr txBox="1"/>
          <p:nvPr/>
        </p:nvSpPr>
        <p:spPr>
          <a:xfrm>
            <a:off x="5638800" y="3035406"/>
            <a:ext cx="662152" cy="317394"/>
          </a:xfrm>
          <a:prstGeom prst="rect">
            <a:avLst/>
          </a:prstGeom>
          <a:noFill/>
        </p:spPr>
        <p:txBody>
          <a:bodyPr wrap="square" lIns="84216" tIns="42108" rIns="84216" bIns="42108" rtlCol="0">
            <a:spAutoFit/>
          </a:bodyPr>
          <a:lstStyle/>
          <a:p>
            <a:r>
              <a:rPr lang="en-US" sz="1500" cap="small" dirty="0">
                <a:solidFill>
                  <a:srgbClr val="0000FF"/>
                </a:solidFill>
                <a:latin typeface="Arial Narrow" pitchFamily="34" charset="0"/>
              </a:rPr>
              <a:t>DUT</a:t>
            </a:r>
          </a:p>
        </p:txBody>
      </p:sp>
      <p:sp>
        <p:nvSpPr>
          <p:cNvPr id="9" name="TextBox 8"/>
          <p:cNvSpPr txBox="1"/>
          <p:nvPr/>
        </p:nvSpPr>
        <p:spPr>
          <a:xfrm>
            <a:off x="5653683" y="1598085"/>
            <a:ext cx="1509530" cy="317394"/>
          </a:xfrm>
          <a:prstGeom prst="rect">
            <a:avLst/>
          </a:prstGeom>
          <a:noFill/>
        </p:spPr>
        <p:txBody>
          <a:bodyPr wrap="square" lIns="84216" tIns="42108" rIns="84216" bIns="42108" rtlCol="0">
            <a:spAutoFit/>
          </a:bodyPr>
          <a:lstStyle/>
          <a:p>
            <a:r>
              <a:rPr lang="en-US" sz="1500" cap="small" dirty="0">
                <a:latin typeface="Arial Narrow" pitchFamily="34" charset="0"/>
              </a:rPr>
              <a:t>Gain &amp; Phase</a:t>
            </a:r>
          </a:p>
        </p:txBody>
      </p:sp>
      <p:cxnSp>
        <p:nvCxnSpPr>
          <p:cNvPr id="10" name="Straight Arrow Connector 9"/>
          <p:cNvCxnSpPr/>
          <p:nvPr/>
        </p:nvCxnSpPr>
        <p:spPr>
          <a:xfrm>
            <a:off x="6072665" y="2707412"/>
            <a:ext cx="603812" cy="1913"/>
          </a:xfrm>
          <a:prstGeom prst="straightConnector1">
            <a:avLst/>
          </a:prstGeom>
          <a:ln w="19050">
            <a:solidFill>
              <a:srgbClr val="0000FF"/>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090001" y="2681626"/>
            <a:ext cx="662152" cy="317394"/>
          </a:xfrm>
          <a:prstGeom prst="rect">
            <a:avLst/>
          </a:prstGeom>
          <a:noFill/>
        </p:spPr>
        <p:txBody>
          <a:bodyPr wrap="square" lIns="84216" tIns="42108" rIns="84216" bIns="42108" rtlCol="0">
            <a:spAutoFit/>
          </a:bodyPr>
          <a:lstStyle/>
          <a:p>
            <a:r>
              <a:rPr lang="en-US" sz="1500" cap="small" dirty="0">
                <a:solidFill>
                  <a:srgbClr val="0000FF"/>
                </a:solidFill>
                <a:latin typeface="Arial Narrow" pitchFamily="34" charset="0"/>
              </a:rPr>
              <a:t>2.1 </a:t>
            </a:r>
            <a:r>
              <a:rPr lang="en-US" sz="1500" dirty="0">
                <a:solidFill>
                  <a:srgbClr val="0000FF"/>
                </a:solidFill>
                <a:latin typeface="Arial Narrow" pitchFamily="34" charset="0"/>
              </a:rPr>
              <a:t>m</a:t>
            </a:r>
          </a:p>
        </p:txBody>
      </p:sp>
      <p:sp>
        <p:nvSpPr>
          <p:cNvPr id="12" name="TextBox 11"/>
          <p:cNvSpPr txBox="1"/>
          <p:nvPr/>
        </p:nvSpPr>
        <p:spPr>
          <a:xfrm>
            <a:off x="6815555" y="2796379"/>
            <a:ext cx="1388622" cy="548227"/>
          </a:xfrm>
          <a:prstGeom prst="rect">
            <a:avLst/>
          </a:prstGeom>
          <a:noFill/>
        </p:spPr>
        <p:txBody>
          <a:bodyPr wrap="square" lIns="84216" tIns="42108" rIns="84216" bIns="42108" rtlCol="0">
            <a:spAutoFit/>
          </a:bodyPr>
          <a:lstStyle/>
          <a:p>
            <a:r>
              <a:rPr lang="en-US" sz="1500" cap="small" dirty="0">
                <a:solidFill>
                  <a:srgbClr val="0000FF"/>
                </a:solidFill>
                <a:latin typeface="Arial Narrow" pitchFamily="34" charset="0"/>
              </a:rPr>
              <a:t>Standard Gain  Horn Antenna</a:t>
            </a:r>
          </a:p>
        </p:txBody>
      </p:sp>
      <p:sp>
        <p:nvSpPr>
          <p:cNvPr id="13" name="Rectangle 12"/>
          <p:cNvSpPr>
            <a:spLocks noChangeArrowheads="1"/>
          </p:cNvSpPr>
          <p:nvPr/>
        </p:nvSpPr>
        <p:spPr bwMode="auto">
          <a:xfrm>
            <a:off x="6343407" y="796208"/>
            <a:ext cx="1962393" cy="443936"/>
          </a:xfrm>
          <a:prstGeom prst="rect">
            <a:avLst/>
          </a:prstGeom>
          <a:noFill/>
          <a:ln w="9525">
            <a:noFill/>
            <a:miter lim="800000"/>
            <a:headEnd/>
            <a:tailEnd/>
          </a:ln>
          <a:effectLst/>
        </p:spPr>
        <p:txBody>
          <a:bodyPr lIns="92041" tIns="46020" rIns="92041" bIns="46020" anchor="b"/>
          <a:lstStyle/>
          <a:p>
            <a:pPr defTabSz="913529"/>
            <a:r>
              <a:rPr lang="en-US" sz="1500" cap="small" dirty="0">
                <a:solidFill>
                  <a:srgbClr val="6C0000"/>
                </a:solidFill>
                <a:latin typeface="Arial Narrow" pitchFamily="34" charset="0"/>
              </a:rPr>
              <a:t>GPIB Control</a:t>
            </a:r>
          </a:p>
        </p:txBody>
      </p:sp>
      <p:sp>
        <p:nvSpPr>
          <p:cNvPr id="15" name="TextBox 14"/>
          <p:cNvSpPr txBox="1"/>
          <p:nvPr/>
        </p:nvSpPr>
        <p:spPr>
          <a:xfrm>
            <a:off x="5955590" y="1783302"/>
            <a:ext cx="1509530" cy="317370"/>
          </a:xfrm>
          <a:prstGeom prst="rect">
            <a:avLst/>
          </a:prstGeom>
          <a:noFill/>
        </p:spPr>
        <p:txBody>
          <a:bodyPr wrap="square" lIns="84190" tIns="42096" rIns="84190" bIns="42096" rtlCol="0">
            <a:spAutoFit/>
          </a:bodyPr>
          <a:lstStyle/>
          <a:p>
            <a:pPr algn="l"/>
            <a:r>
              <a:rPr lang="en-US" sz="1500" cap="small" dirty="0">
                <a:latin typeface="Arial Narrow" pitchFamily="34" charset="0"/>
              </a:rPr>
              <a:t>control</a:t>
            </a:r>
          </a:p>
        </p:txBody>
      </p:sp>
      <p:sp>
        <p:nvSpPr>
          <p:cNvPr id="16" name="Rectangle 15"/>
          <p:cNvSpPr/>
          <p:nvPr/>
        </p:nvSpPr>
        <p:spPr>
          <a:xfrm>
            <a:off x="4572000" y="3036953"/>
            <a:ext cx="614057" cy="315847"/>
          </a:xfrm>
          <a:prstGeom prst="rect">
            <a:avLst/>
          </a:prstGeom>
        </p:spPr>
        <p:txBody>
          <a:bodyPr wrap="none" lIns="84190" tIns="42096" rIns="84190" bIns="42096">
            <a:spAutoFit/>
          </a:bodyPr>
          <a:lstStyle/>
          <a:p>
            <a:r>
              <a:rPr lang="en-US" sz="1500" cap="small" dirty="0" smtClean="0">
                <a:latin typeface="Arial Narrow" pitchFamily="34" charset="0"/>
              </a:rPr>
              <a:t>meter</a:t>
            </a:r>
            <a:endParaRPr lang="en-US" sz="1500" dirty="0"/>
          </a:p>
        </p:txBody>
      </p:sp>
      <p:sp>
        <p:nvSpPr>
          <p:cNvPr id="39" name="Rectangle 38"/>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algn="ctr" defTabSz="913529"/>
            <a:r>
              <a:rPr lang="en-US" sz="2400" b="1" cap="small" dirty="0">
                <a:solidFill>
                  <a:srgbClr val="6C0000"/>
                </a:solidFill>
                <a:latin typeface="+mn-lt"/>
              </a:rPr>
              <a:t>8-Element phased-array (12 GHz, board measurement setup)</a:t>
            </a:r>
          </a:p>
        </p:txBody>
      </p:sp>
      <p:sp>
        <p:nvSpPr>
          <p:cNvPr id="41" name="AutoShape 11"/>
          <p:cNvSpPr>
            <a:spLocks noChangeArrowheads="1"/>
          </p:cNvSpPr>
          <p:nvPr/>
        </p:nvSpPr>
        <p:spPr bwMode="auto">
          <a:xfrm>
            <a:off x="3935236" y="1879860"/>
            <a:ext cx="327309" cy="27003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FF"/>
          </a:solidFill>
          <a:ln w="9525">
            <a:solidFill>
              <a:schemeClr val="tx1"/>
            </a:solidFill>
            <a:miter lim="800000"/>
            <a:headEnd/>
            <a:tailEnd/>
          </a:ln>
          <a:effectLst/>
        </p:spPr>
        <p:txBody>
          <a:bodyPr wrap="none" lIns="84190" tIns="42096" rIns="84190" bIns="42096" anchor="ctr"/>
          <a:lstStyle/>
          <a:p>
            <a:pPr algn="l"/>
            <a:endParaRPr lang="en-US"/>
          </a:p>
        </p:txBody>
      </p:sp>
      <p:grpSp>
        <p:nvGrpSpPr>
          <p:cNvPr id="4" name="Group 44"/>
          <p:cNvGrpSpPr/>
          <p:nvPr/>
        </p:nvGrpSpPr>
        <p:grpSpPr>
          <a:xfrm>
            <a:off x="1840458" y="1248593"/>
            <a:ext cx="2179094" cy="2875552"/>
            <a:chOff x="2292896" y="1497360"/>
            <a:chExt cx="2397004" cy="3067255"/>
          </a:xfrm>
        </p:grpSpPr>
        <p:pic>
          <p:nvPicPr>
            <p:cNvPr id="2" name="Picture 8"/>
            <p:cNvPicPr>
              <a:picLocks noChangeAspect="1" noChangeArrowheads="1"/>
            </p:cNvPicPr>
            <p:nvPr/>
          </p:nvPicPr>
          <p:blipFill>
            <a:blip r:embed="rId5" cstate="print"/>
            <a:srcRect/>
            <a:stretch>
              <a:fillRect/>
            </a:stretch>
          </p:blipFill>
          <p:spPr bwMode="auto">
            <a:xfrm>
              <a:off x="2292896" y="1497360"/>
              <a:ext cx="2304256" cy="3067255"/>
            </a:xfrm>
            <a:prstGeom prst="rect">
              <a:avLst/>
            </a:prstGeom>
            <a:noFill/>
            <a:ln w="9525">
              <a:noFill/>
              <a:miter lim="800000"/>
              <a:headEnd/>
              <a:tailEnd/>
            </a:ln>
          </p:spPr>
        </p:pic>
        <p:sp>
          <p:nvSpPr>
            <p:cNvPr id="25" name="Rectangle 24"/>
            <p:cNvSpPr/>
            <p:nvPr/>
          </p:nvSpPr>
          <p:spPr>
            <a:xfrm>
              <a:off x="3614144" y="2721496"/>
              <a:ext cx="1075756" cy="377539"/>
            </a:xfrm>
            <a:prstGeom prst="rect">
              <a:avLst/>
            </a:prstGeom>
          </p:spPr>
          <p:txBody>
            <a:bodyPr wrap="none">
              <a:spAutoFit/>
            </a:bodyPr>
            <a:lstStyle/>
            <a:p>
              <a:r>
                <a:rPr lang="en-US" sz="1700" cap="small" dirty="0">
                  <a:solidFill>
                    <a:srgbClr val="FFFF00"/>
                  </a:solidFill>
                  <a:latin typeface="Arial Narrow" pitchFamily="34" charset="0"/>
                </a:rPr>
                <a:t>Horn Ant</a:t>
              </a:r>
              <a:endParaRPr lang="en-US" sz="1700" dirty="0">
                <a:solidFill>
                  <a:srgbClr val="FFFF00"/>
                </a:solidFill>
              </a:endParaRPr>
            </a:p>
          </p:txBody>
        </p:sp>
        <p:sp>
          <p:nvSpPr>
            <p:cNvPr id="44" name="TextBox 43"/>
            <p:cNvSpPr txBox="1"/>
            <p:nvPr/>
          </p:nvSpPr>
          <p:spPr>
            <a:xfrm>
              <a:off x="2537056" y="2187636"/>
              <a:ext cx="631722" cy="377539"/>
            </a:xfrm>
            <a:prstGeom prst="rect">
              <a:avLst/>
            </a:prstGeom>
            <a:noFill/>
          </p:spPr>
          <p:txBody>
            <a:bodyPr wrap="square" rtlCol="0">
              <a:spAutoFit/>
            </a:bodyPr>
            <a:lstStyle/>
            <a:p>
              <a:r>
                <a:rPr lang="en-US" sz="1700" cap="small" dirty="0">
                  <a:solidFill>
                    <a:srgbClr val="FFFF00"/>
                  </a:solidFill>
                  <a:latin typeface="Arial Narrow" pitchFamily="34" charset="0"/>
                </a:rPr>
                <a:t>DUT</a:t>
              </a:r>
            </a:p>
          </p:txBody>
        </p:sp>
      </p:grpSp>
      <p:cxnSp>
        <p:nvCxnSpPr>
          <p:cNvPr id="38" name="Straight Arrow Connector 37"/>
          <p:cNvCxnSpPr/>
          <p:nvPr/>
        </p:nvCxnSpPr>
        <p:spPr>
          <a:xfrm>
            <a:off x="2495075" y="2253229"/>
            <a:ext cx="720080" cy="540060"/>
          </a:xfrm>
          <a:prstGeom prst="straightConnector1">
            <a:avLst/>
          </a:prstGeom>
          <a:ln>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2379015" y="2396220"/>
            <a:ext cx="574294" cy="346249"/>
          </a:xfrm>
          <a:prstGeom prst="rect">
            <a:avLst/>
          </a:prstGeom>
          <a:noFill/>
        </p:spPr>
        <p:txBody>
          <a:bodyPr wrap="square" lIns="84216" tIns="42108" rIns="84216" bIns="42108" rtlCol="0">
            <a:spAutoFit/>
          </a:bodyPr>
          <a:lstStyle/>
          <a:p>
            <a:r>
              <a:rPr lang="en-US" sz="1700" cap="small" dirty="0">
                <a:solidFill>
                  <a:srgbClr val="FFFF00"/>
                </a:solidFill>
                <a:latin typeface="Arial Narrow" pitchFamily="34" charset="0"/>
              </a:rPr>
              <a:t>2.1</a:t>
            </a:r>
            <a:r>
              <a:rPr lang="en-US" sz="1700" dirty="0">
                <a:solidFill>
                  <a:srgbClr val="FFFF00"/>
                </a:solidFill>
                <a:latin typeface="Arial Narrow" pitchFamily="34" charset="0"/>
              </a:rPr>
              <a:t>m</a:t>
            </a:r>
          </a:p>
        </p:txBody>
      </p:sp>
      <p:sp>
        <p:nvSpPr>
          <p:cNvPr id="43" name="TextBox 42"/>
          <p:cNvSpPr txBox="1"/>
          <p:nvPr/>
        </p:nvSpPr>
        <p:spPr>
          <a:xfrm>
            <a:off x="1644072" y="872576"/>
            <a:ext cx="2950296" cy="346624"/>
          </a:xfrm>
          <a:prstGeom prst="rect">
            <a:avLst/>
          </a:prstGeom>
          <a:noFill/>
        </p:spPr>
        <p:txBody>
          <a:bodyPr wrap="square" lIns="84190" tIns="42096" rIns="84190" bIns="42096" rtlCol="0">
            <a:spAutoFit/>
          </a:bodyPr>
          <a:lstStyle/>
          <a:p>
            <a:r>
              <a:rPr lang="en-US" sz="1700" cap="small" dirty="0">
                <a:solidFill>
                  <a:srgbClr val="6C0000"/>
                </a:solidFill>
                <a:latin typeface="Arial Narrow" pitchFamily="34" charset="0"/>
              </a:rPr>
              <a:t>Anechoic  antenna chamber</a:t>
            </a:r>
          </a:p>
        </p:txBody>
      </p:sp>
      <p:sp>
        <p:nvSpPr>
          <p:cNvPr id="74" name="TextBox 73"/>
          <p:cNvSpPr txBox="1"/>
          <p:nvPr/>
        </p:nvSpPr>
        <p:spPr>
          <a:xfrm>
            <a:off x="7868011" y="4175115"/>
            <a:ext cx="1047389" cy="779060"/>
          </a:xfrm>
          <a:prstGeom prst="rect">
            <a:avLst/>
          </a:prstGeom>
          <a:noFill/>
        </p:spPr>
        <p:txBody>
          <a:bodyPr wrap="square" lIns="84216" tIns="42108" rIns="84216" bIns="42108" rtlCol="0">
            <a:spAutoFit/>
          </a:bodyPr>
          <a:lstStyle/>
          <a:p>
            <a:r>
              <a:rPr lang="en-US" sz="1500" cap="small" dirty="0">
                <a:solidFill>
                  <a:srgbClr val="FF00FF"/>
                </a:solidFill>
                <a:latin typeface="Arial Narrow" pitchFamily="34" charset="0"/>
              </a:rPr>
              <a:t>-25 </a:t>
            </a:r>
            <a:r>
              <a:rPr lang="en-US" sz="1500" dirty="0" err="1">
                <a:solidFill>
                  <a:srgbClr val="FF00FF"/>
                </a:solidFill>
                <a:latin typeface="Arial Narrow" pitchFamily="34" charset="0"/>
              </a:rPr>
              <a:t>dBm</a:t>
            </a:r>
            <a:r>
              <a:rPr lang="en-US" sz="1500" dirty="0">
                <a:solidFill>
                  <a:srgbClr val="FF00FF"/>
                </a:solidFill>
                <a:latin typeface="Arial Narrow" pitchFamily="34" charset="0"/>
              </a:rPr>
              <a:t> </a:t>
            </a:r>
          </a:p>
          <a:p>
            <a:r>
              <a:rPr lang="en-US" sz="1500" dirty="0">
                <a:solidFill>
                  <a:srgbClr val="FF00FF"/>
                </a:solidFill>
                <a:latin typeface="Arial Narrow" pitchFamily="34" charset="0"/>
              </a:rPr>
              <a:t>@12 GHz</a:t>
            </a:r>
          </a:p>
          <a:p>
            <a:r>
              <a:rPr lang="en-US" sz="1500" dirty="0">
                <a:solidFill>
                  <a:srgbClr val="FF00FF"/>
                </a:solidFill>
                <a:latin typeface="Arial Narrow" pitchFamily="34" charset="0"/>
              </a:rPr>
              <a:t>(12.5 mV)</a:t>
            </a:r>
          </a:p>
        </p:txBody>
      </p:sp>
      <p:sp>
        <p:nvSpPr>
          <p:cNvPr id="75" name="TextBox 74"/>
          <p:cNvSpPr txBox="1"/>
          <p:nvPr/>
        </p:nvSpPr>
        <p:spPr>
          <a:xfrm>
            <a:off x="7339250" y="3837578"/>
            <a:ext cx="1440160" cy="317394"/>
          </a:xfrm>
          <a:prstGeom prst="rect">
            <a:avLst/>
          </a:prstGeom>
          <a:noFill/>
        </p:spPr>
        <p:txBody>
          <a:bodyPr wrap="square" lIns="84216" tIns="42108" rIns="84216" bIns="42108" rtlCol="0">
            <a:spAutoFit/>
          </a:bodyPr>
          <a:lstStyle/>
          <a:p>
            <a:r>
              <a:rPr lang="en-US" sz="1500" cap="small" dirty="0">
                <a:solidFill>
                  <a:srgbClr val="FF00FF"/>
                </a:solidFill>
                <a:latin typeface="Arial Narrow" pitchFamily="34" charset="0"/>
              </a:rPr>
              <a:t>-5 </a:t>
            </a:r>
            <a:r>
              <a:rPr lang="en-US" sz="1500" dirty="0" err="1">
                <a:solidFill>
                  <a:srgbClr val="FF00FF"/>
                </a:solidFill>
                <a:latin typeface="Arial Narrow" pitchFamily="34" charset="0"/>
              </a:rPr>
              <a:t>dBm</a:t>
            </a:r>
            <a:r>
              <a:rPr lang="en-US" sz="1500" dirty="0">
                <a:solidFill>
                  <a:srgbClr val="FF00FF"/>
                </a:solidFill>
                <a:latin typeface="Arial Narrow" pitchFamily="34" charset="0"/>
              </a:rPr>
              <a:t> (125 mV)</a:t>
            </a:r>
          </a:p>
        </p:txBody>
      </p:sp>
      <p:sp>
        <p:nvSpPr>
          <p:cNvPr id="76" name="TextBox 75"/>
          <p:cNvSpPr txBox="1"/>
          <p:nvPr/>
        </p:nvSpPr>
        <p:spPr>
          <a:xfrm>
            <a:off x="6060687" y="5257800"/>
            <a:ext cx="1178313" cy="548227"/>
          </a:xfrm>
          <a:prstGeom prst="rect">
            <a:avLst/>
          </a:prstGeom>
          <a:noFill/>
        </p:spPr>
        <p:txBody>
          <a:bodyPr wrap="square" lIns="84216" tIns="42108" rIns="84216" bIns="42108" rtlCol="0">
            <a:spAutoFit/>
          </a:bodyPr>
          <a:lstStyle/>
          <a:p>
            <a:r>
              <a:rPr lang="en-US" sz="1500" cap="small" dirty="0">
                <a:solidFill>
                  <a:srgbClr val="FF00FF"/>
                </a:solidFill>
                <a:latin typeface="Arial Narrow" pitchFamily="34" charset="0"/>
              </a:rPr>
              <a:t>-65.5 </a:t>
            </a:r>
            <a:r>
              <a:rPr lang="en-US" sz="1500" dirty="0" err="1">
                <a:solidFill>
                  <a:srgbClr val="FF00FF"/>
                </a:solidFill>
                <a:latin typeface="Arial Narrow" pitchFamily="34" charset="0"/>
              </a:rPr>
              <a:t>dBm</a:t>
            </a:r>
            <a:endParaRPr lang="en-US" sz="1500" dirty="0">
              <a:solidFill>
                <a:srgbClr val="FF00FF"/>
              </a:solidFill>
              <a:latin typeface="Arial Narrow" pitchFamily="34" charset="0"/>
            </a:endParaRPr>
          </a:p>
          <a:p>
            <a:r>
              <a:rPr lang="en-US" sz="1500" dirty="0">
                <a:solidFill>
                  <a:srgbClr val="FF00FF"/>
                </a:solidFill>
                <a:latin typeface="Arial Narrow" pitchFamily="34" charset="0"/>
              </a:rPr>
              <a:t>(118 </a:t>
            </a:r>
            <a:r>
              <a:rPr lang="en-US" sz="1500" dirty="0">
                <a:solidFill>
                  <a:srgbClr val="FF00FF"/>
                </a:solidFill>
                <a:latin typeface="Symbol" pitchFamily="18" charset="2"/>
              </a:rPr>
              <a:t>m</a:t>
            </a:r>
            <a:r>
              <a:rPr lang="en-US" sz="1500" dirty="0">
                <a:solidFill>
                  <a:srgbClr val="FF00FF"/>
                </a:solidFill>
                <a:latin typeface="Arial Narrow" pitchFamily="34" charset="0"/>
              </a:rPr>
              <a:t>V)</a:t>
            </a:r>
          </a:p>
        </p:txBody>
      </p:sp>
      <p:grpSp>
        <p:nvGrpSpPr>
          <p:cNvPr id="56" name="Group 55"/>
          <p:cNvGrpSpPr/>
          <p:nvPr/>
        </p:nvGrpSpPr>
        <p:grpSpPr>
          <a:xfrm>
            <a:off x="5375396" y="3365025"/>
            <a:ext cx="2029316" cy="2629260"/>
            <a:chOff x="5912935" y="3589360"/>
            <a:chExt cx="2232248" cy="2952328"/>
          </a:xfrm>
        </p:grpSpPr>
        <p:grpSp>
          <p:nvGrpSpPr>
            <p:cNvPr id="5" name="Group 65"/>
            <p:cNvGrpSpPr/>
            <p:nvPr/>
          </p:nvGrpSpPr>
          <p:grpSpPr>
            <a:xfrm>
              <a:off x="6633015" y="3589360"/>
              <a:ext cx="1512168" cy="2952328"/>
              <a:chOff x="6397352" y="3657600"/>
              <a:chExt cx="1512168" cy="1008112"/>
            </a:xfrm>
          </p:grpSpPr>
          <p:grpSp>
            <p:nvGrpSpPr>
              <p:cNvPr id="14" name="Group 51"/>
              <p:cNvGrpSpPr/>
              <p:nvPr/>
            </p:nvGrpSpPr>
            <p:grpSpPr>
              <a:xfrm>
                <a:off x="6397352" y="3657600"/>
                <a:ext cx="1080120" cy="1008112"/>
                <a:chOff x="5965304" y="3657600"/>
                <a:chExt cx="1080120" cy="1008112"/>
              </a:xfrm>
            </p:grpSpPr>
            <p:cxnSp>
              <p:nvCxnSpPr>
                <p:cNvPr id="50" name="Straight Connector 49"/>
                <p:cNvCxnSpPr/>
                <p:nvPr/>
              </p:nvCxnSpPr>
              <p:spPr>
                <a:xfrm rot="5400000">
                  <a:off x="6541368" y="4161656"/>
                  <a:ext cx="1008112" cy="0"/>
                </a:xfrm>
                <a:prstGeom prst="line">
                  <a:avLst/>
                </a:prstGeom>
                <a:ln w="38100">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5400000">
                  <a:off x="5461248" y="4161656"/>
                  <a:ext cx="1008112" cy="0"/>
                </a:xfrm>
                <a:prstGeom prst="line">
                  <a:avLst/>
                </a:prstGeom>
                <a:ln w="38100">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grpSp>
          <p:cxnSp>
            <p:nvCxnSpPr>
              <p:cNvPr id="53" name="Straight Connector 52"/>
              <p:cNvCxnSpPr/>
              <p:nvPr/>
            </p:nvCxnSpPr>
            <p:spPr>
              <a:xfrm rot="5400000">
                <a:off x="7405464" y="4161656"/>
                <a:ext cx="1008112" cy="0"/>
              </a:xfrm>
              <a:prstGeom prst="line">
                <a:avLst/>
              </a:prstGeom>
              <a:ln w="38100">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grpSp>
        <p:cxnSp>
          <p:nvCxnSpPr>
            <p:cNvPr id="80" name="Straight Connector 79"/>
            <p:cNvCxnSpPr/>
            <p:nvPr/>
          </p:nvCxnSpPr>
          <p:spPr>
            <a:xfrm rot="5400000">
              <a:off x="4436771" y="5065524"/>
              <a:ext cx="2952328" cy="0"/>
            </a:xfrm>
            <a:prstGeom prst="line">
              <a:avLst/>
            </a:prstGeom>
            <a:ln w="38100">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58" name="Group 57"/>
          <p:cNvGrpSpPr/>
          <p:nvPr/>
        </p:nvGrpSpPr>
        <p:grpSpPr>
          <a:xfrm>
            <a:off x="5179010" y="4035705"/>
            <a:ext cx="2749396" cy="1354545"/>
            <a:chOff x="5696911" y="4304752"/>
            <a:chExt cx="3024336" cy="1444848"/>
          </a:xfrm>
        </p:grpSpPr>
        <p:cxnSp>
          <p:nvCxnSpPr>
            <p:cNvPr id="55" name="Straight Connector 54"/>
            <p:cNvCxnSpPr/>
            <p:nvPr/>
          </p:nvCxnSpPr>
          <p:spPr>
            <a:xfrm>
              <a:off x="8145183" y="4669480"/>
              <a:ext cx="576064" cy="0"/>
            </a:xfrm>
            <a:prstGeom prst="line">
              <a:avLst/>
            </a:prstGeom>
            <a:ln w="38100">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flipH="1" flipV="1">
              <a:off x="7965163" y="4489460"/>
              <a:ext cx="360040" cy="0"/>
            </a:xfrm>
            <a:prstGeom prst="line">
              <a:avLst/>
            </a:prstGeom>
            <a:ln w="38100">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10800000">
              <a:off x="7713135" y="4309440"/>
              <a:ext cx="432048" cy="0"/>
            </a:xfrm>
            <a:prstGeom prst="line">
              <a:avLst/>
            </a:prstGeom>
            <a:ln w="38100">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5400000" flipH="1" flipV="1">
              <a:off x="6092955" y="5209540"/>
              <a:ext cx="1080120" cy="0"/>
            </a:xfrm>
            <a:prstGeom prst="line">
              <a:avLst/>
            </a:prstGeom>
            <a:ln w="38100">
              <a:solidFill>
                <a:srgbClr val="FF00FF"/>
              </a:solidFill>
            </a:ln>
          </p:spPr>
          <p:style>
            <a:lnRef idx="1">
              <a:schemeClr val="accent1"/>
            </a:lnRef>
            <a:fillRef idx="0">
              <a:schemeClr val="accent1"/>
            </a:fillRef>
            <a:effectRef idx="0">
              <a:schemeClr val="accent1"/>
            </a:effectRef>
            <a:fontRef idx="minor">
              <a:schemeClr val="tx1"/>
            </a:fontRef>
          </p:style>
        </p:cxnSp>
        <p:sp>
          <p:nvSpPr>
            <p:cNvPr id="79" name="Freeform 78"/>
            <p:cNvSpPr/>
            <p:nvPr/>
          </p:nvSpPr>
          <p:spPr>
            <a:xfrm>
              <a:off x="6636463" y="4304752"/>
              <a:ext cx="1079500" cy="1435100"/>
            </a:xfrm>
            <a:custGeom>
              <a:avLst/>
              <a:gdLst>
                <a:gd name="connsiteX0" fmla="*/ 1079500 w 1079500"/>
                <a:gd name="connsiteY0" fmla="*/ 0 h 1435100"/>
                <a:gd name="connsiteX1" fmla="*/ 749300 w 1079500"/>
                <a:gd name="connsiteY1" fmla="*/ 965200 h 1435100"/>
                <a:gd name="connsiteX2" fmla="*/ 0 w 1079500"/>
                <a:gd name="connsiteY2" fmla="*/ 1435100 h 1435100"/>
              </a:gdLst>
              <a:ahLst/>
              <a:cxnLst>
                <a:cxn ang="0">
                  <a:pos x="connsiteX0" y="connsiteY0"/>
                </a:cxn>
                <a:cxn ang="0">
                  <a:pos x="connsiteX1" y="connsiteY1"/>
                </a:cxn>
                <a:cxn ang="0">
                  <a:pos x="connsiteX2" y="connsiteY2"/>
                </a:cxn>
              </a:cxnLst>
              <a:rect l="l" t="t" r="r" b="b"/>
              <a:pathLst>
                <a:path w="1079500" h="1435100">
                  <a:moveTo>
                    <a:pt x="1079500" y="0"/>
                  </a:moveTo>
                  <a:cubicBezTo>
                    <a:pt x="1004358" y="363008"/>
                    <a:pt x="929217" y="726017"/>
                    <a:pt x="749300" y="965200"/>
                  </a:cubicBezTo>
                  <a:cubicBezTo>
                    <a:pt x="569383" y="1204383"/>
                    <a:pt x="284691" y="1319741"/>
                    <a:pt x="0" y="1435100"/>
                  </a:cubicBezTo>
                </a:path>
              </a:pathLst>
            </a:custGeom>
            <a:ln w="38100">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70" name="Straight Connector 69"/>
            <p:cNvCxnSpPr/>
            <p:nvPr/>
          </p:nvCxnSpPr>
          <p:spPr>
            <a:xfrm rot="10800000">
              <a:off x="5696911" y="4669480"/>
              <a:ext cx="936104" cy="0"/>
            </a:xfrm>
            <a:prstGeom prst="line">
              <a:avLst/>
            </a:prstGeom>
            <a:ln w="38100">
              <a:solidFill>
                <a:srgbClr val="FF00FF"/>
              </a:solidFill>
            </a:ln>
          </p:spPr>
          <p:style>
            <a:lnRef idx="1">
              <a:schemeClr val="accent1"/>
            </a:lnRef>
            <a:fillRef idx="0">
              <a:schemeClr val="accent1"/>
            </a:fillRef>
            <a:effectRef idx="0">
              <a:schemeClr val="accent1"/>
            </a:effectRef>
            <a:fontRef idx="minor">
              <a:schemeClr val="tx1"/>
            </a:fontRef>
          </p:style>
        </p:cxnSp>
      </p:grpSp>
      <p:cxnSp>
        <p:nvCxnSpPr>
          <p:cNvPr id="83" name="Straight Arrow Connector 82"/>
          <p:cNvCxnSpPr/>
          <p:nvPr/>
        </p:nvCxnSpPr>
        <p:spPr>
          <a:xfrm>
            <a:off x="7011941" y="5833426"/>
            <a:ext cx="392771" cy="1489"/>
          </a:xfrm>
          <a:prstGeom prst="straightConnector1">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a:off x="6030014" y="5833426"/>
            <a:ext cx="981927" cy="1489"/>
          </a:xfrm>
          <a:prstGeom prst="straightConnector1">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a:off x="5375396" y="5833426"/>
            <a:ext cx="654618" cy="1489"/>
          </a:xfrm>
          <a:prstGeom prst="straightConnector1">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7035032" y="5833426"/>
            <a:ext cx="400305" cy="346249"/>
          </a:xfrm>
          <a:prstGeom prst="rect">
            <a:avLst/>
          </a:prstGeom>
          <a:noFill/>
        </p:spPr>
        <p:txBody>
          <a:bodyPr wrap="square" lIns="84216" tIns="42108" rIns="84216" bIns="42108" rtlCol="0">
            <a:spAutoFit/>
          </a:bodyPr>
          <a:lstStyle/>
          <a:p>
            <a:r>
              <a:rPr lang="en-US" sz="1700" cap="small" dirty="0">
                <a:latin typeface="Arial Narrow" pitchFamily="34" charset="0"/>
              </a:rPr>
              <a:t>G</a:t>
            </a:r>
            <a:r>
              <a:rPr lang="en-US" sz="1700" cap="small" baseline="-25000" dirty="0">
                <a:latin typeface="Arial Narrow" pitchFamily="34" charset="0"/>
              </a:rPr>
              <a:t>T</a:t>
            </a:r>
          </a:p>
        </p:txBody>
      </p:sp>
      <p:sp>
        <p:nvSpPr>
          <p:cNvPr id="90" name="TextBox 89"/>
          <p:cNvSpPr txBox="1"/>
          <p:nvPr/>
        </p:nvSpPr>
        <p:spPr>
          <a:xfrm>
            <a:off x="5498786" y="5833426"/>
            <a:ext cx="400305" cy="346249"/>
          </a:xfrm>
          <a:prstGeom prst="rect">
            <a:avLst/>
          </a:prstGeom>
          <a:noFill/>
        </p:spPr>
        <p:txBody>
          <a:bodyPr wrap="square" lIns="84216" tIns="42108" rIns="84216" bIns="42108" rtlCol="0">
            <a:spAutoFit/>
          </a:bodyPr>
          <a:lstStyle/>
          <a:p>
            <a:r>
              <a:rPr lang="en-US" sz="1700" cap="small" dirty="0">
                <a:latin typeface="Arial Narrow" pitchFamily="34" charset="0"/>
              </a:rPr>
              <a:t>G</a:t>
            </a:r>
            <a:r>
              <a:rPr lang="en-US" sz="1700" cap="small" baseline="-25000" dirty="0">
                <a:latin typeface="Arial Narrow" pitchFamily="34" charset="0"/>
              </a:rPr>
              <a:t>R</a:t>
            </a:r>
          </a:p>
        </p:txBody>
      </p:sp>
      <p:sp>
        <p:nvSpPr>
          <p:cNvPr id="91" name="TextBox 90"/>
          <p:cNvSpPr txBox="1"/>
          <p:nvPr/>
        </p:nvSpPr>
        <p:spPr>
          <a:xfrm>
            <a:off x="5976097" y="5845333"/>
            <a:ext cx="1112851" cy="553998"/>
          </a:xfrm>
          <a:prstGeom prst="rect">
            <a:avLst/>
          </a:prstGeom>
          <a:noFill/>
        </p:spPr>
        <p:txBody>
          <a:bodyPr wrap="square" lIns="84216" tIns="42108" rIns="84216" bIns="42108" rtlCol="0">
            <a:spAutoFit/>
          </a:bodyPr>
          <a:lstStyle/>
          <a:p>
            <a:r>
              <a:rPr lang="en-US" sz="1700" cap="small" dirty="0">
                <a:latin typeface="Arial Narrow" pitchFamily="34" charset="0"/>
              </a:rPr>
              <a:t>Free space loss</a:t>
            </a:r>
            <a:endParaRPr lang="en-US" sz="1700" cap="small" baseline="-25000" dirty="0">
              <a:latin typeface="Arial Narrow" pitchFamily="34" charset="0"/>
            </a:endParaRPr>
          </a:p>
        </p:txBody>
      </p:sp>
      <p:sp>
        <p:nvSpPr>
          <p:cNvPr id="92" name="Rounded Rectangle 91"/>
          <p:cNvSpPr/>
          <p:nvPr/>
        </p:nvSpPr>
        <p:spPr>
          <a:xfrm>
            <a:off x="382444" y="4171583"/>
            <a:ext cx="3862247" cy="209403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93" name="Rectangle 92"/>
          <p:cNvSpPr>
            <a:spLocks noChangeArrowheads="1"/>
          </p:cNvSpPr>
          <p:nvPr/>
        </p:nvSpPr>
        <p:spPr bwMode="auto">
          <a:xfrm>
            <a:off x="546615" y="4240396"/>
            <a:ext cx="3796785" cy="288018"/>
          </a:xfrm>
          <a:prstGeom prst="rect">
            <a:avLst/>
          </a:prstGeom>
          <a:noFill/>
          <a:ln w="9525">
            <a:noFill/>
            <a:miter lim="800000"/>
            <a:headEnd/>
            <a:tailEnd/>
          </a:ln>
          <a:effectLst/>
        </p:spPr>
        <p:txBody>
          <a:bodyPr lIns="92041" tIns="46020" rIns="92041" bIns="46020" anchor="b"/>
          <a:lstStyle/>
          <a:p>
            <a:pPr defTabSz="913529"/>
            <a:r>
              <a:rPr lang="en-US" sz="1700" u="sng" dirty="0" err="1">
                <a:solidFill>
                  <a:srgbClr val="6C0000"/>
                </a:solidFill>
                <a:latin typeface="Arial Narrow" pitchFamily="34" charset="0"/>
              </a:rPr>
              <a:t>Friis</a:t>
            </a:r>
            <a:r>
              <a:rPr lang="en-US" sz="1700" u="sng" cap="small" dirty="0">
                <a:solidFill>
                  <a:srgbClr val="6C0000"/>
                </a:solidFill>
                <a:latin typeface="Arial Narrow" pitchFamily="34" charset="0"/>
              </a:rPr>
              <a:t> Transmission Equation</a:t>
            </a:r>
          </a:p>
        </p:txBody>
      </p:sp>
      <p:sp>
        <p:nvSpPr>
          <p:cNvPr id="95" name="Rectangle 94"/>
          <p:cNvSpPr/>
          <p:nvPr/>
        </p:nvSpPr>
        <p:spPr>
          <a:xfrm>
            <a:off x="906138" y="5116688"/>
            <a:ext cx="648667" cy="288541"/>
          </a:xfrm>
          <a:prstGeom prst="rect">
            <a:avLst/>
          </a:prstGeom>
        </p:spPr>
        <p:txBody>
          <a:bodyPr wrap="square" lIns="84216" tIns="42108" rIns="84216" bIns="42108">
            <a:spAutoFit/>
          </a:bodyPr>
          <a:lstStyle/>
          <a:p>
            <a:pPr algn="l"/>
            <a:r>
              <a:rPr lang="en-US" sz="1300" dirty="0">
                <a:solidFill>
                  <a:srgbClr val="6C0000"/>
                </a:solidFill>
                <a:latin typeface="Arial Narrow" pitchFamily="34" charset="0"/>
              </a:rPr>
              <a:t>= 20 dB</a:t>
            </a:r>
          </a:p>
        </p:txBody>
      </p:sp>
      <p:sp>
        <p:nvSpPr>
          <p:cNvPr id="97" name="TextBox 96"/>
          <p:cNvSpPr txBox="1"/>
          <p:nvPr/>
        </p:nvSpPr>
        <p:spPr>
          <a:xfrm>
            <a:off x="1693807" y="5301813"/>
            <a:ext cx="914339" cy="894451"/>
          </a:xfrm>
          <a:prstGeom prst="rect">
            <a:avLst/>
          </a:prstGeom>
          <a:noFill/>
          <a:ln w="19050">
            <a:noFill/>
          </a:ln>
        </p:spPr>
        <p:txBody>
          <a:bodyPr wrap="square" lIns="84190" tIns="42096" rIns="84190" bIns="42096" rtlCol="0">
            <a:spAutoFit/>
          </a:bodyPr>
          <a:lstStyle/>
          <a:p>
            <a:pPr algn="l"/>
            <a:r>
              <a:rPr lang="en-US" sz="1300" dirty="0">
                <a:solidFill>
                  <a:srgbClr val="6C0000"/>
                </a:solidFill>
                <a:latin typeface="Arial Narrow" pitchFamily="34" charset="0"/>
              </a:rPr>
              <a:t> = -60.5 dB</a:t>
            </a:r>
          </a:p>
          <a:p>
            <a:pPr algn="l"/>
            <a:r>
              <a:rPr lang="en-US" sz="1300" dirty="0">
                <a:solidFill>
                  <a:srgbClr val="6C0000"/>
                </a:solidFill>
                <a:latin typeface="Arial Narrow" pitchFamily="34" charset="0"/>
              </a:rPr>
              <a:t> R: 2.1 m </a:t>
            </a:r>
          </a:p>
          <a:p>
            <a:pPr algn="l"/>
            <a:r>
              <a:rPr lang="en-US" sz="1300" dirty="0">
                <a:solidFill>
                  <a:srgbClr val="6C0000"/>
                </a:solidFill>
                <a:latin typeface="Symbol" pitchFamily="18" charset="2"/>
              </a:rPr>
              <a:t>l</a:t>
            </a:r>
            <a:r>
              <a:rPr lang="en-US" sz="1300" dirty="0">
                <a:solidFill>
                  <a:srgbClr val="6C0000"/>
                </a:solidFill>
                <a:latin typeface="Arial Narrow" pitchFamily="34" charset="0"/>
              </a:rPr>
              <a:t>: 2.5 cm </a:t>
            </a:r>
          </a:p>
          <a:p>
            <a:pPr algn="l"/>
            <a:r>
              <a:rPr lang="en-US" sz="1300" dirty="0">
                <a:solidFill>
                  <a:srgbClr val="6C0000"/>
                </a:solidFill>
                <a:latin typeface="Arial Narrow" pitchFamily="34" charset="0"/>
              </a:rPr>
              <a:t>@12 GHz</a:t>
            </a:r>
          </a:p>
        </p:txBody>
      </p:sp>
      <p:sp>
        <p:nvSpPr>
          <p:cNvPr id="99" name="TextBox 98"/>
          <p:cNvSpPr txBox="1"/>
          <p:nvPr/>
        </p:nvSpPr>
        <p:spPr>
          <a:xfrm>
            <a:off x="2673608" y="5304370"/>
            <a:ext cx="1785323" cy="1096430"/>
          </a:xfrm>
          <a:prstGeom prst="rect">
            <a:avLst/>
          </a:prstGeom>
          <a:noFill/>
          <a:ln w="19050">
            <a:noFill/>
          </a:ln>
        </p:spPr>
        <p:txBody>
          <a:bodyPr wrap="square" lIns="84190" tIns="42096" rIns="84190" bIns="42096" rtlCol="0">
            <a:spAutoFit/>
          </a:bodyPr>
          <a:lstStyle/>
          <a:p>
            <a:pPr algn="l"/>
            <a:r>
              <a:rPr lang="en-US" sz="1300" dirty="0">
                <a:solidFill>
                  <a:srgbClr val="6C0000"/>
                </a:solidFill>
                <a:latin typeface="Arial Narrow" pitchFamily="34" charset="0"/>
              </a:rPr>
              <a:t>= 41 dB </a:t>
            </a:r>
          </a:p>
          <a:p>
            <a:pPr algn="l"/>
            <a:r>
              <a:rPr lang="en-US" sz="1300" dirty="0">
                <a:solidFill>
                  <a:srgbClr val="6C0000"/>
                </a:solidFill>
                <a:latin typeface="Arial Narrow" pitchFamily="34" charset="0"/>
              </a:rPr>
              <a:t>Channel gain (20 dB)</a:t>
            </a:r>
          </a:p>
          <a:p>
            <a:pPr algn="l"/>
            <a:r>
              <a:rPr lang="en-US" sz="1300" dirty="0">
                <a:solidFill>
                  <a:srgbClr val="6C0000"/>
                </a:solidFill>
                <a:latin typeface="Arial Narrow" pitchFamily="34" charset="0"/>
              </a:rPr>
              <a:t>Array factor   (18 dB)</a:t>
            </a:r>
          </a:p>
          <a:p>
            <a:pPr algn="l"/>
            <a:r>
              <a:rPr lang="en-US" sz="1300" dirty="0">
                <a:solidFill>
                  <a:srgbClr val="6C0000"/>
                </a:solidFill>
                <a:latin typeface="Arial Narrow" pitchFamily="34" charset="0"/>
              </a:rPr>
              <a:t>Antenna gain (3 dB)</a:t>
            </a:r>
          </a:p>
          <a:p>
            <a:pPr algn="l"/>
            <a:r>
              <a:rPr lang="en-US" sz="1300" dirty="0">
                <a:solidFill>
                  <a:srgbClr val="6C0000"/>
                </a:solidFill>
                <a:latin typeface="Arial Narrow" pitchFamily="34" charset="0"/>
              </a:rPr>
              <a:t>  </a:t>
            </a:r>
          </a:p>
        </p:txBody>
      </p:sp>
      <p:graphicFrame>
        <p:nvGraphicFramePr>
          <p:cNvPr id="100" name="Object 13"/>
          <p:cNvGraphicFramePr>
            <a:graphicFrameLocks noChangeAspect="1"/>
          </p:cNvGraphicFramePr>
          <p:nvPr>
            <p:extLst>
              <p:ext uri="{D42A27DB-BD31-4B8C-83A1-F6EECF244321}">
                <p14:modId xmlns:p14="http://schemas.microsoft.com/office/powerpoint/2010/main" val="3494280487"/>
              </p:ext>
            </p:extLst>
          </p:nvPr>
        </p:nvGraphicFramePr>
        <p:xfrm>
          <a:off x="553151" y="4446480"/>
          <a:ext cx="3028249" cy="887520"/>
        </p:xfrm>
        <a:graphic>
          <a:graphicData uri="http://schemas.openxmlformats.org/presentationml/2006/ole">
            <mc:AlternateContent xmlns:mc="http://schemas.openxmlformats.org/markup-compatibility/2006">
              <mc:Choice xmlns:v="urn:schemas-microsoft-com:vml" Requires="v">
                <p:oleObj spid="_x0000_s23637" name="Equation" r:id="rId6" imgW="2412720" imgH="647640" progId="Equation.3">
                  <p:embed/>
                </p:oleObj>
              </mc:Choice>
              <mc:Fallback>
                <p:oleObj name="Equation" r:id="rId6" imgW="2412720" imgH="647640" progId="Equation.3">
                  <p:embed/>
                  <p:pic>
                    <p:nvPicPr>
                      <p:cNvPr id="0" name=""/>
                      <p:cNvPicPr>
                        <a:picLocks noChangeAspect="1" noChangeArrowheads="1"/>
                      </p:cNvPicPr>
                      <p:nvPr/>
                    </p:nvPicPr>
                    <p:blipFill>
                      <a:blip r:embed="rId7"/>
                      <a:srcRect/>
                      <a:stretch>
                        <a:fillRect/>
                      </a:stretch>
                    </p:blipFill>
                    <p:spPr bwMode="auto">
                      <a:xfrm>
                        <a:off x="553151" y="4446480"/>
                        <a:ext cx="3028249" cy="8875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7" name="TextBox 76"/>
          <p:cNvSpPr txBox="1"/>
          <p:nvPr/>
        </p:nvSpPr>
        <p:spPr>
          <a:xfrm>
            <a:off x="4262545" y="4175115"/>
            <a:ext cx="1112851" cy="548227"/>
          </a:xfrm>
          <a:prstGeom prst="rect">
            <a:avLst/>
          </a:prstGeom>
          <a:noFill/>
        </p:spPr>
        <p:txBody>
          <a:bodyPr wrap="square" lIns="84216" tIns="42108" rIns="84216" bIns="42108" rtlCol="0">
            <a:spAutoFit/>
          </a:bodyPr>
          <a:lstStyle/>
          <a:p>
            <a:r>
              <a:rPr lang="en-US" sz="1500" cap="small" dirty="0">
                <a:solidFill>
                  <a:srgbClr val="FF00FF"/>
                </a:solidFill>
                <a:latin typeface="Arial Narrow" pitchFamily="34" charset="0"/>
              </a:rPr>
              <a:t>-24.5 </a:t>
            </a:r>
            <a:r>
              <a:rPr lang="en-US" sz="1500" dirty="0" err="1">
                <a:solidFill>
                  <a:srgbClr val="FF00FF"/>
                </a:solidFill>
                <a:latin typeface="Arial Narrow" pitchFamily="34" charset="0"/>
              </a:rPr>
              <a:t>dBm</a:t>
            </a:r>
            <a:endParaRPr lang="en-US" sz="1500" dirty="0">
              <a:solidFill>
                <a:srgbClr val="FF00FF"/>
              </a:solidFill>
              <a:latin typeface="Arial Narrow" pitchFamily="34" charset="0"/>
            </a:endParaRPr>
          </a:p>
          <a:p>
            <a:r>
              <a:rPr lang="en-US" sz="1500" dirty="0">
                <a:solidFill>
                  <a:srgbClr val="FF00FF"/>
                </a:solidFill>
                <a:latin typeface="Arial Narrow" pitchFamily="34" charset="0"/>
              </a:rPr>
              <a:t>(13 mV)</a:t>
            </a:r>
          </a:p>
        </p:txBody>
      </p:sp>
      <p:cxnSp>
        <p:nvCxnSpPr>
          <p:cNvPr id="64" name="Straight Arrow Connector 63"/>
          <p:cNvCxnSpPr/>
          <p:nvPr/>
        </p:nvCxnSpPr>
        <p:spPr>
          <a:xfrm rot="5400000">
            <a:off x="5802302" y="2720194"/>
            <a:ext cx="472553" cy="1444"/>
          </a:xfrm>
          <a:prstGeom prst="straightConnector1">
            <a:avLst/>
          </a:prstGeom>
          <a:ln w="19050">
            <a:solidFill>
              <a:srgbClr val="0000FF"/>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rot="20567544">
            <a:off x="5936804" y="2320995"/>
            <a:ext cx="662152" cy="288541"/>
          </a:xfrm>
          <a:prstGeom prst="rect">
            <a:avLst/>
          </a:prstGeom>
          <a:noFill/>
        </p:spPr>
        <p:txBody>
          <a:bodyPr wrap="square" lIns="84216" tIns="42108" rIns="84216" bIns="42108" rtlCol="0">
            <a:spAutoFit/>
          </a:bodyPr>
          <a:lstStyle/>
          <a:p>
            <a:r>
              <a:rPr lang="en-US" sz="1300" cap="small" dirty="0">
                <a:solidFill>
                  <a:srgbClr val="0000FF"/>
                </a:solidFill>
                <a:latin typeface="Arial Narrow" pitchFamily="34" charset="0"/>
              </a:rPr>
              <a:t>10 c</a:t>
            </a:r>
            <a:r>
              <a:rPr lang="en-US" sz="1300" dirty="0">
                <a:solidFill>
                  <a:srgbClr val="0000FF"/>
                </a:solidFill>
                <a:latin typeface="Arial Narrow" pitchFamily="34" charset="0"/>
              </a:rPr>
              <a:t>m</a:t>
            </a:r>
          </a:p>
        </p:txBody>
      </p:sp>
      <p:sp>
        <p:nvSpPr>
          <p:cNvPr id="3" name="Slide Number Placeholder 2"/>
          <p:cNvSpPr>
            <a:spLocks noGrp="1"/>
          </p:cNvSpPr>
          <p:nvPr>
            <p:ph type="sldNum" sz="quarter" idx="12"/>
          </p:nvPr>
        </p:nvSpPr>
        <p:spPr/>
        <p:txBody>
          <a:bodyPr/>
          <a:lstStyle/>
          <a:p>
            <a:fld id="{F6B0E1E6-BBDF-4CD7-A72C-4AECEAC288E1}" type="slidenum">
              <a:rPr lang="en-US" smtClean="0"/>
              <a:t>32</a:t>
            </a:fld>
            <a:endParaRPr lang="en-US"/>
          </a:p>
        </p:txBody>
      </p:sp>
    </p:spTree>
    <p:extLst>
      <p:ext uri="{BB962C8B-B14F-4D97-AF65-F5344CB8AC3E}">
        <p14:creationId xmlns:p14="http://schemas.microsoft.com/office/powerpoint/2010/main" val="41235150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382444" y="4497377"/>
            <a:ext cx="4539640" cy="1282643"/>
          </a:xfrm>
          <a:prstGeom prst="roundRect">
            <a:avLst/>
          </a:prstGeom>
          <a:solidFill>
            <a:srgbClr val="FFEED5"/>
          </a:solidFill>
          <a:ln>
            <a:solidFill>
              <a:srgbClr val="6C0000"/>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sz="1700"/>
          </a:p>
        </p:txBody>
      </p:sp>
      <p:sp>
        <p:nvSpPr>
          <p:cNvPr id="19" name="Rounded Rectangle 18"/>
          <p:cNvSpPr/>
          <p:nvPr/>
        </p:nvSpPr>
        <p:spPr>
          <a:xfrm>
            <a:off x="5030233" y="4497377"/>
            <a:ext cx="3731324" cy="1282643"/>
          </a:xfrm>
          <a:prstGeom prst="roundRect">
            <a:avLst/>
          </a:prstGeom>
          <a:solidFill>
            <a:srgbClr val="FFEED5"/>
          </a:solidFill>
          <a:ln>
            <a:solidFill>
              <a:srgbClr val="6C0000"/>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sz="1700"/>
          </a:p>
        </p:txBody>
      </p:sp>
      <p:sp>
        <p:nvSpPr>
          <p:cNvPr id="4" name="Rectangle 3"/>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algn="ctr" defTabSz="913529"/>
            <a:r>
              <a:rPr lang="en-US" sz="2600" b="1" cap="small" dirty="0">
                <a:solidFill>
                  <a:srgbClr val="6C0000"/>
                </a:solidFill>
                <a:latin typeface="Arial Narrow" pitchFamily="34" charset="0"/>
              </a:rPr>
              <a:t>8-Element phased-array Rx (12 GHz, board measurement)</a:t>
            </a:r>
          </a:p>
        </p:txBody>
      </p:sp>
      <p:pic>
        <p:nvPicPr>
          <p:cNvPr id="848898" name="Picture 2"/>
          <p:cNvPicPr>
            <a:picLocks noChangeAspect="1" noChangeArrowheads="1"/>
          </p:cNvPicPr>
          <p:nvPr/>
        </p:nvPicPr>
        <p:blipFill>
          <a:blip r:embed="rId3" cstate="print"/>
          <a:srcRect/>
          <a:stretch>
            <a:fillRect/>
          </a:stretch>
        </p:blipFill>
        <p:spPr bwMode="auto">
          <a:xfrm>
            <a:off x="261657" y="1336268"/>
            <a:ext cx="4189556" cy="3102625"/>
          </a:xfrm>
          <a:prstGeom prst="rect">
            <a:avLst/>
          </a:prstGeom>
          <a:noFill/>
          <a:ln w="9525">
            <a:noFill/>
            <a:miter lim="800000"/>
            <a:headEnd/>
            <a:tailEnd/>
          </a:ln>
        </p:spPr>
      </p:pic>
      <p:pic>
        <p:nvPicPr>
          <p:cNvPr id="848899" name="Picture 3"/>
          <p:cNvPicPr>
            <a:picLocks noChangeAspect="1" noChangeArrowheads="1"/>
          </p:cNvPicPr>
          <p:nvPr/>
        </p:nvPicPr>
        <p:blipFill>
          <a:blip r:embed="rId4" cstate="print"/>
          <a:srcRect/>
          <a:stretch>
            <a:fillRect/>
          </a:stretch>
        </p:blipFill>
        <p:spPr bwMode="auto">
          <a:xfrm>
            <a:off x="4647602" y="1336270"/>
            <a:ext cx="4234273" cy="3085727"/>
          </a:xfrm>
          <a:prstGeom prst="rect">
            <a:avLst/>
          </a:prstGeom>
          <a:noFill/>
          <a:ln w="9525">
            <a:noFill/>
            <a:miter lim="800000"/>
            <a:headEnd/>
            <a:tailEnd/>
          </a:ln>
        </p:spPr>
      </p:pic>
      <p:cxnSp>
        <p:nvCxnSpPr>
          <p:cNvPr id="8" name="Straight Arrow Connector 7"/>
          <p:cNvCxnSpPr/>
          <p:nvPr/>
        </p:nvCxnSpPr>
        <p:spPr>
          <a:xfrm>
            <a:off x="2467087" y="1808821"/>
            <a:ext cx="261847" cy="1490"/>
          </a:xfrm>
          <a:prstGeom prst="straightConnector1">
            <a:avLst/>
          </a:prstGeom>
          <a:ln>
            <a:headEnd type="triangle"/>
            <a:tailEnd type="triangle"/>
          </a:ln>
        </p:spPr>
        <p:style>
          <a:lnRef idx="2">
            <a:schemeClr val="dk1"/>
          </a:lnRef>
          <a:fillRef idx="0">
            <a:schemeClr val="dk1"/>
          </a:fillRef>
          <a:effectRef idx="1">
            <a:schemeClr val="dk1"/>
          </a:effectRef>
          <a:fontRef idx="minor">
            <a:schemeClr val="tx1"/>
          </a:fontRef>
        </p:style>
      </p:cxnSp>
      <p:cxnSp>
        <p:nvCxnSpPr>
          <p:cNvPr id="9" name="Straight Arrow Connector 8"/>
          <p:cNvCxnSpPr/>
          <p:nvPr/>
        </p:nvCxnSpPr>
        <p:spPr>
          <a:xfrm>
            <a:off x="2955729" y="1964744"/>
            <a:ext cx="392771" cy="1490"/>
          </a:xfrm>
          <a:prstGeom prst="straightConnector1">
            <a:avLst/>
          </a:prstGeom>
          <a:ln>
            <a:solidFill>
              <a:srgbClr val="6C0000"/>
            </a:solidFill>
            <a:headEnd type="triangle"/>
            <a:tailEnd type="triangle"/>
          </a:ln>
        </p:spPr>
        <p:style>
          <a:lnRef idx="2">
            <a:schemeClr val="accent3"/>
          </a:lnRef>
          <a:fillRef idx="0">
            <a:schemeClr val="accent3"/>
          </a:fillRef>
          <a:effectRef idx="1">
            <a:schemeClr val="accent3"/>
          </a:effectRef>
          <a:fontRef idx="minor">
            <a:schemeClr val="tx1"/>
          </a:fontRef>
        </p:style>
      </p:cxnSp>
      <p:cxnSp>
        <p:nvCxnSpPr>
          <p:cNvPr id="18" name="Straight Connector 17"/>
          <p:cNvCxnSpPr/>
          <p:nvPr/>
        </p:nvCxnSpPr>
        <p:spPr>
          <a:xfrm>
            <a:off x="3459152" y="2146358"/>
            <a:ext cx="458233" cy="0"/>
          </a:xfrm>
          <a:prstGeom prst="line">
            <a:avLst/>
          </a:prstGeom>
          <a:ln>
            <a:headEnd type="triangle"/>
            <a:tailEnd type="triangle"/>
          </a:ln>
        </p:spPr>
        <p:style>
          <a:lnRef idx="2">
            <a:schemeClr val="accent5"/>
          </a:lnRef>
          <a:fillRef idx="0">
            <a:schemeClr val="accent5"/>
          </a:fillRef>
          <a:effectRef idx="1">
            <a:schemeClr val="accent5"/>
          </a:effectRef>
          <a:fontRef idx="minor">
            <a:schemeClr val="tx1"/>
          </a:fontRef>
        </p:style>
      </p:cxnSp>
      <p:sp>
        <p:nvSpPr>
          <p:cNvPr id="21" name="TextBox 20"/>
          <p:cNvSpPr txBox="1"/>
          <p:nvPr/>
        </p:nvSpPr>
        <p:spPr>
          <a:xfrm>
            <a:off x="2280837" y="1808822"/>
            <a:ext cx="589156" cy="346224"/>
          </a:xfrm>
          <a:prstGeom prst="rect">
            <a:avLst/>
          </a:prstGeom>
          <a:noFill/>
        </p:spPr>
        <p:txBody>
          <a:bodyPr wrap="square" lIns="84190" tIns="42096" rIns="84190" bIns="42096" rtlCol="0">
            <a:spAutoFit/>
          </a:bodyPr>
          <a:lstStyle/>
          <a:p>
            <a:r>
              <a:rPr lang="en-US" sz="1700" dirty="0">
                <a:latin typeface="Arial Narrow" pitchFamily="34" charset="0"/>
              </a:rPr>
              <a:t>15</a:t>
            </a:r>
            <a:r>
              <a:rPr lang="en-US" sz="1700" baseline="30000" dirty="0">
                <a:latin typeface="Arial Narrow" pitchFamily="34" charset="0"/>
              </a:rPr>
              <a:t>o</a:t>
            </a:r>
          </a:p>
        </p:txBody>
      </p:sp>
      <p:sp>
        <p:nvSpPr>
          <p:cNvPr id="22" name="TextBox 21"/>
          <p:cNvSpPr txBox="1"/>
          <p:nvPr/>
        </p:nvSpPr>
        <p:spPr>
          <a:xfrm>
            <a:off x="2869993" y="1981200"/>
            <a:ext cx="589156" cy="346224"/>
          </a:xfrm>
          <a:prstGeom prst="rect">
            <a:avLst/>
          </a:prstGeom>
          <a:noFill/>
        </p:spPr>
        <p:txBody>
          <a:bodyPr wrap="square" lIns="84190" tIns="42096" rIns="84190" bIns="42096" rtlCol="0">
            <a:spAutoFit/>
          </a:bodyPr>
          <a:lstStyle/>
          <a:p>
            <a:r>
              <a:rPr lang="en-US" sz="1700" dirty="0">
                <a:latin typeface="Arial Narrow" pitchFamily="34" charset="0"/>
              </a:rPr>
              <a:t>19</a:t>
            </a:r>
            <a:r>
              <a:rPr lang="en-US" sz="1700" baseline="30000" dirty="0">
                <a:latin typeface="Arial Narrow" pitchFamily="34" charset="0"/>
              </a:rPr>
              <a:t>o</a:t>
            </a:r>
          </a:p>
        </p:txBody>
      </p:sp>
      <p:sp>
        <p:nvSpPr>
          <p:cNvPr id="23" name="TextBox 22"/>
          <p:cNvSpPr txBox="1"/>
          <p:nvPr/>
        </p:nvSpPr>
        <p:spPr>
          <a:xfrm>
            <a:off x="3393687" y="2168376"/>
            <a:ext cx="589156" cy="346224"/>
          </a:xfrm>
          <a:prstGeom prst="rect">
            <a:avLst/>
          </a:prstGeom>
          <a:noFill/>
        </p:spPr>
        <p:txBody>
          <a:bodyPr wrap="square" lIns="84190" tIns="42096" rIns="84190" bIns="42096" rtlCol="0">
            <a:spAutoFit/>
          </a:bodyPr>
          <a:lstStyle/>
          <a:p>
            <a:r>
              <a:rPr lang="en-US" sz="1700" dirty="0">
                <a:latin typeface="Arial Narrow" pitchFamily="34" charset="0"/>
              </a:rPr>
              <a:t>26</a:t>
            </a:r>
            <a:r>
              <a:rPr lang="en-US" sz="1700" baseline="30000" dirty="0">
                <a:latin typeface="Arial Narrow" pitchFamily="34" charset="0"/>
              </a:rPr>
              <a:t>o</a:t>
            </a:r>
          </a:p>
        </p:txBody>
      </p:sp>
      <p:sp>
        <p:nvSpPr>
          <p:cNvPr id="24" name="TextBox 23"/>
          <p:cNvSpPr txBox="1"/>
          <p:nvPr/>
        </p:nvSpPr>
        <p:spPr>
          <a:xfrm>
            <a:off x="405218" y="4576628"/>
            <a:ext cx="4582327" cy="1125283"/>
          </a:xfrm>
          <a:prstGeom prst="rect">
            <a:avLst/>
          </a:prstGeom>
          <a:noFill/>
        </p:spPr>
        <p:txBody>
          <a:bodyPr wrap="square" lIns="84190" tIns="42096" rIns="84190" bIns="42096" rtlCol="0">
            <a:spAutoFit/>
          </a:bodyPr>
          <a:lstStyle/>
          <a:p>
            <a:pPr algn="l">
              <a:buFont typeface="Arial" pitchFamily="34" charset="0"/>
              <a:buChar char="•"/>
            </a:pPr>
            <a:r>
              <a:rPr lang="en-US" sz="1700" dirty="0">
                <a:solidFill>
                  <a:srgbClr val="6C0000"/>
                </a:solidFill>
                <a:latin typeface="Arial Narrow" pitchFamily="34" charset="0"/>
              </a:rPr>
              <a:t> Scanned from -60</a:t>
            </a:r>
            <a:r>
              <a:rPr lang="en-US" sz="1700" baseline="30000" dirty="0">
                <a:solidFill>
                  <a:srgbClr val="6C0000"/>
                </a:solidFill>
                <a:latin typeface="Arial Narrow" pitchFamily="34" charset="0"/>
              </a:rPr>
              <a:t>o</a:t>
            </a:r>
            <a:r>
              <a:rPr lang="en-US" sz="1700" dirty="0">
                <a:solidFill>
                  <a:srgbClr val="6C0000"/>
                </a:solidFill>
                <a:latin typeface="Arial Narrow" pitchFamily="34" charset="0"/>
              </a:rPr>
              <a:t> to 60</a:t>
            </a:r>
            <a:r>
              <a:rPr lang="en-US" sz="1700" baseline="30000" dirty="0">
                <a:solidFill>
                  <a:srgbClr val="6C0000"/>
                </a:solidFill>
                <a:latin typeface="Arial Narrow" pitchFamily="34" charset="0"/>
              </a:rPr>
              <a:t>o</a:t>
            </a:r>
          </a:p>
          <a:p>
            <a:pPr algn="l">
              <a:buFont typeface="Arial" pitchFamily="34" charset="0"/>
              <a:buChar char="•"/>
            </a:pPr>
            <a:r>
              <a:rPr lang="en-US" sz="1700" dirty="0">
                <a:solidFill>
                  <a:srgbClr val="6C0000"/>
                </a:solidFill>
                <a:latin typeface="Arial Narrow" pitchFamily="34" charset="0"/>
              </a:rPr>
              <a:t> Element factor causes 3-4 dB drop at 60</a:t>
            </a:r>
            <a:r>
              <a:rPr lang="en-US" sz="1700" baseline="30000" dirty="0">
                <a:solidFill>
                  <a:srgbClr val="6C0000"/>
                </a:solidFill>
                <a:latin typeface="Arial Narrow" pitchFamily="34" charset="0"/>
              </a:rPr>
              <a:t>o</a:t>
            </a:r>
          </a:p>
          <a:p>
            <a:pPr algn="l">
              <a:buFont typeface="Arial" pitchFamily="34" charset="0"/>
              <a:buChar char="•"/>
            </a:pPr>
            <a:r>
              <a:rPr lang="en-US" sz="1700" dirty="0">
                <a:solidFill>
                  <a:srgbClr val="6C0000"/>
                </a:solidFill>
                <a:latin typeface="Arial Narrow" pitchFamily="34" charset="0"/>
              </a:rPr>
              <a:t> HPBW: 15</a:t>
            </a:r>
            <a:r>
              <a:rPr lang="en-US" sz="1700" baseline="30000" dirty="0">
                <a:solidFill>
                  <a:srgbClr val="6C0000"/>
                </a:solidFill>
                <a:latin typeface="Arial Narrow" pitchFamily="34" charset="0"/>
              </a:rPr>
              <a:t>o</a:t>
            </a:r>
            <a:r>
              <a:rPr lang="en-US" sz="1700" dirty="0">
                <a:solidFill>
                  <a:srgbClr val="6C0000"/>
                </a:solidFill>
                <a:latin typeface="Arial Narrow" pitchFamily="34" charset="0"/>
              </a:rPr>
              <a:t> @0</a:t>
            </a:r>
            <a:r>
              <a:rPr lang="en-US" sz="1700" baseline="30000" dirty="0">
                <a:solidFill>
                  <a:srgbClr val="6C0000"/>
                </a:solidFill>
                <a:latin typeface="Arial Narrow" pitchFamily="34" charset="0"/>
              </a:rPr>
              <a:t>o</a:t>
            </a:r>
            <a:r>
              <a:rPr lang="en-US" sz="1700" dirty="0">
                <a:solidFill>
                  <a:srgbClr val="6C0000"/>
                </a:solidFill>
                <a:latin typeface="Arial Narrow" pitchFamily="34" charset="0"/>
              </a:rPr>
              <a:t>-scan, 19</a:t>
            </a:r>
            <a:r>
              <a:rPr lang="en-US" sz="1700" baseline="30000" dirty="0">
                <a:solidFill>
                  <a:srgbClr val="6C0000"/>
                </a:solidFill>
                <a:latin typeface="Arial Narrow" pitchFamily="34" charset="0"/>
              </a:rPr>
              <a:t>o</a:t>
            </a:r>
            <a:r>
              <a:rPr lang="en-US" sz="1700" dirty="0">
                <a:solidFill>
                  <a:srgbClr val="6C0000"/>
                </a:solidFill>
                <a:latin typeface="Arial Narrow" pitchFamily="34" charset="0"/>
              </a:rPr>
              <a:t> @30</a:t>
            </a:r>
            <a:r>
              <a:rPr lang="en-US" sz="1700" baseline="30000" dirty="0">
                <a:solidFill>
                  <a:srgbClr val="6C0000"/>
                </a:solidFill>
                <a:latin typeface="Arial Narrow" pitchFamily="34" charset="0"/>
              </a:rPr>
              <a:t>o</a:t>
            </a:r>
            <a:r>
              <a:rPr lang="en-US" sz="1700" dirty="0">
                <a:solidFill>
                  <a:srgbClr val="6C0000"/>
                </a:solidFill>
                <a:latin typeface="Arial Narrow" pitchFamily="34" charset="0"/>
              </a:rPr>
              <a:t>-scan, 26</a:t>
            </a:r>
            <a:r>
              <a:rPr lang="en-US" sz="1700" baseline="30000" dirty="0">
                <a:solidFill>
                  <a:srgbClr val="6C0000"/>
                </a:solidFill>
                <a:latin typeface="Arial Narrow" pitchFamily="34" charset="0"/>
              </a:rPr>
              <a:t>o</a:t>
            </a:r>
            <a:r>
              <a:rPr lang="en-US" sz="1700" dirty="0">
                <a:solidFill>
                  <a:srgbClr val="6C0000"/>
                </a:solidFill>
                <a:latin typeface="Arial Narrow" pitchFamily="34" charset="0"/>
              </a:rPr>
              <a:t> @60</a:t>
            </a:r>
            <a:r>
              <a:rPr lang="en-US" sz="1700" baseline="30000" dirty="0">
                <a:solidFill>
                  <a:srgbClr val="6C0000"/>
                </a:solidFill>
                <a:latin typeface="Arial Narrow" pitchFamily="34" charset="0"/>
              </a:rPr>
              <a:t>o</a:t>
            </a:r>
            <a:r>
              <a:rPr lang="en-US" sz="1700" dirty="0">
                <a:solidFill>
                  <a:srgbClr val="6C0000"/>
                </a:solidFill>
                <a:latin typeface="Arial Narrow" pitchFamily="34" charset="0"/>
              </a:rPr>
              <a:t>-scan</a:t>
            </a:r>
          </a:p>
          <a:p>
            <a:pPr algn="l">
              <a:buFont typeface="Arial" pitchFamily="34" charset="0"/>
              <a:buChar char="•"/>
            </a:pPr>
            <a:r>
              <a:rPr lang="en-US" sz="1700" dirty="0">
                <a:solidFill>
                  <a:srgbClr val="6C0000"/>
                </a:solidFill>
                <a:latin typeface="Arial Narrow" pitchFamily="34" charset="0"/>
              </a:rPr>
              <a:t> Excellent agreement with simulations</a:t>
            </a:r>
          </a:p>
        </p:txBody>
      </p:sp>
      <p:sp>
        <p:nvSpPr>
          <p:cNvPr id="25" name="Rectangle 24"/>
          <p:cNvSpPr>
            <a:spLocks noChangeArrowheads="1"/>
          </p:cNvSpPr>
          <p:nvPr/>
        </p:nvSpPr>
        <p:spPr bwMode="auto">
          <a:xfrm>
            <a:off x="775215" y="931227"/>
            <a:ext cx="3534938" cy="345398"/>
          </a:xfrm>
          <a:prstGeom prst="rect">
            <a:avLst/>
          </a:prstGeom>
          <a:noFill/>
          <a:ln w="9525">
            <a:noFill/>
            <a:miter lim="800000"/>
            <a:headEnd/>
            <a:tailEnd/>
          </a:ln>
          <a:effectLst/>
        </p:spPr>
        <p:txBody>
          <a:bodyPr lIns="92041" tIns="46020" rIns="92041" bIns="46020" anchor="b"/>
          <a:lstStyle/>
          <a:p>
            <a:pPr defTabSz="913529"/>
            <a:r>
              <a:rPr lang="en-US" b="1" cap="small" dirty="0" smtClean="0">
                <a:solidFill>
                  <a:srgbClr val="6C0000"/>
                </a:solidFill>
                <a:latin typeface="Arial Narrow" pitchFamily="34" charset="0"/>
              </a:rPr>
              <a:t>Measured pattern @12 GHz</a:t>
            </a:r>
            <a:endParaRPr lang="en-US" b="1" cap="small" dirty="0">
              <a:solidFill>
                <a:srgbClr val="6C0000"/>
              </a:solidFill>
              <a:latin typeface="Arial Narrow" pitchFamily="34" charset="0"/>
            </a:endParaRPr>
          </a:p>
        </p:txBody>
      </p:sp>
      <p:sp>
        <p:nvSpPr>
          <p:cNvPr id="26" name="Rectangle 25"/>
          <p:cNvSpPr>
            <a:spLocks noChangeArrowheads="1"/>
          </p:cNvSpPr>
          <p:nvPr/>
        </p:nvSpPr>
        <p:spPr bwMode="auto">
          <a:xfrm>
            <a:off x="5226618" y="931227"/>
            <a:ext cx="3534938" cy="345398"/>
          </a:xfrm>
          <a:prstGeom prst="rect">
            <a:avLst/>
          </a:prstGeom>
          <a:noFill/>
          <a:ln w="9525">
            <a:noFill/>
            <a:miter lim="800000"/>
            <a:headEnd/>
            <a:tailEnd/>
          </a:ln>
          <a:effectLst/>
        </p:spPr>
        <p:txBody>
          <a:bodyPr lIns="92041" tIns="46020" rIns="92041" bIns="46020" anchor="b"/>
          <a:lstStyle/>
          <a:p>
            <a:pPr defTabSz="913529"/>
            <a:r>
              <a:rPr lang="en-US" b="1" cap="small" dirty="0" smtClean="0">
                <a:solidFill>
                  <a:srgbClr val="6C0000"/>
                </a:solidFill>
                <a:latin typeface="Arial Narrow" pitchFamily="34" charset="0"/>
              </a:rPr>
              <a:t>Measured pattern @11.4-12.6 GHz</a:t>
            </a:r>
            <a:endParaRPr lang="en-US" b="1" cap="small" dirty="0">
              <a:solidFill>
                <a:srgbClr val="6C0000"/>
              </a:solidFill>
              <a:latin typeface="Arial Narrow" pitchFamily="34" charset="0"/>
            </a:endParaRPr>
          </a:p>
        </p:txBody>
      </p:sp>
      <p:sp>
        <p:nvSpPr>
          <p:cNvPr id="27" name="TextBox 26"/>
          <p:cNvSpPr txBox="1"/>
          <p:nvPr/>
        </p:nvSpPr>
        <p:spPr>
          <a:xfrm>
            <a:off x="5053007" y="4576631"/>
            <a:ext cx="3731324" cy="1125283"/>
          </a:xfrm>
          <a:prstGeom prst="rect">
            <a:avLst/>
          </a:prstGeom>
          <a:noFill/>
        </p:spPr>
        <p:txBody>
          <a:bodyPr wrap="square" lIns="84190" tIns="42096" rIns="84190" bIns="42096" rtlCol="0">
            <a:spAutoFit/>
          </a:bodyPr>
          <a:lstStyle/>
          <a:p>
            <a:pPr algn="l">
              <a:buFont typeface="Arial" pitchFamily="34" charset="0"/>
              <a:buChar char="•"/>
            </a:pPr>
            <a:r>
              <a:rPr lang="en-US" sz="1700" dirty="0">
                <a:solidFill>
                  <a:srgbClr val="6C0000"/>
                </a:solidFill>
                <a:latin typeface="Arial Narrow" pitchFamily="34" charset="0"/>
              </a:rPr>
              <a:t> No-true-time delay on each element</a:t>
            </a:r>
          </a:p>
          <a:p>
            <a:pPr algn="l">
              <a:buFont typeface="Arial" pitchFamily="34" charset="0"/>
              <a:buChar char="•"/>
            </a:pPr>
            <a:r>
              <a:rPr lang="en-US" sz="1700" dirty="0">
                <a:solidFill>
                  <a:srgbClr val="6C0000"/>
                </a:solidFill>
                <a:latin typeface="Arial Narrow" pitchFamily="34" charset="0"/>
              </a:rPr>
              <a:t> Slight beam walk @ 60</a:t>
            </a:r>
            <a:r>
              <a:rPr lang="en-US" sz="1700" baseline="30000" dirty="0">
                <a:solidFill>
                  <a:srgbClr val="6C0000"/>
                </a:solidFill>
                <a:latin typeface="Arial Narrow" pitchFamily="34" charset="0"/>
              </a:rPr>
              <a:t>o</a:t>
            </a:r>
            <a:r>
              <a:rPr lang="en-US" sz="1700" dirty="0">
                <a:solidFill>
                  <a:srgbClr val="6C0000"/>
                </a:solidFill>
                <a:latin typeface="Arial Narrow" pitchFamily="34" charset="0"/>
              </a:rPr>
              <a:t>- scan angle</a:t>
            </a:r>
          </a:p>
          <a:p>
            <a:pPr algn="l">
              <a:buFont typeface="Arial" pitchFamily="34" charset="0"/>
              <a:buChar char="•"/>
            </a:pPr>
            <a:r>
              <a:rPr lang="en-US" sz="1700" dirty="0">
                <a:solidFill>
                  <a:srgbClr val="6C0000"/>
                </a:solidFill>
                <a:latin typeface="Arial Narrow" pitchFamily="34" charset="0"/>
              </a:rPr>
              <a:t> Instantaneous BW limited to 11.4-12.6 GHz</a:t>
            </a:r>
          </a:p>
          <a:p>
            <a:pPr algn="l"/>
            <a:r>
              <a:rPr lang="en-US" sz="1700" baseline="30000" dirty="0">
                <a:solidFill>
                  <a:srgbClr val="6C0000"/>
                </a:solidFill>
                <a:latin typeface="Arial Narrow" pitchFamily="34" charset="0"/>
              </a:rPr>
              <a:t>    </a:t>
            </a:r>
            <a:r>
              <a:rPr lang="en-US" sz="1700" dirty="0">
                <a:solidFill>
                  <a:srgbClr val="6C0000"/>
                </a:solidFill>
                <a:latin typeface="Arial Narrow" pitchFamily="34" charset="0"/>
              </a:rPr>
              <a:t>(</a:t>
            </a:r>
            <a:r>
              <a:rPr lang="en-US" sz="1700" dirty="0">
                <a:solidFill>
                  <a:srgbClr val="6C0000"/>
                </a:solidFill>
                <a:latin typeface="Symbol" pitchFamily="18" charset="2"/>
              </a:rPr>
              <a:t>D</a:t>
            </a:r>
            <a:r>
              <a:rPr lang="en-US" sz="1700" dirty="0">
                <a:solidFill>
                  <a:srgbClr val="6C0000"/>
                </a:solidFill>
                <a:latin typeface="Arial Narrow" pitchFamily="34" charset="0"/>
              </a:rPr>
              <a:t>=1.2 GHz, 10%)</a:t>
            </a:r>
          </a:p>
        </p:txBody>
      </p:sp>
      <p:sp>
        <p:nvSpPr>
          <p:cNvPr id="30" name="TextBox 29"/>
          <p:cNvSpPr txBox="1"/>
          <p:nvPr/>
        </p:nvSpPr>
        <p:spPr>
          <a:xfrm>
            <a:off x="513367" y="5821704"/>
            <a:ext cx="8248189" cy="331260"/>
          </a:xfrm>
          <a:prstGeom prst="rect">
            <a:avLst/>
          </a:prstGeom>
          <a:noFill/>
        </p:spPr>
        <p:txBody>
          <a:bodyPr wrap="square" lIns="84216" tIns="42108" rIns="84216" bIns="42108" rtlCol="0">
            <a:spAutoFit/>
          </a:bodyPr>
          <a:lstStyle/>
          <a:p>
            <a:r>
              <a:rPr lang="en-US" b="1" dirty="0" smtClean="0">
                <a:solidFill>
                  <a:srgbClr val="CC0099"/>
                </a:solidFill>
                <a:latin typeface="Arial Narrow" pitchFamily="34" charset="0"/>
              </a:rPr>
              <a:t>First system-level (w/ antenna) demo of an X-band array based on a single silicon chip !</a:t>
            </a:r>
            <a:endParaRPr lang="en-US" b="1" dirty="0">
              <a:solidFill>
                <a:srgbClr val="CC0099"/>
              </a:solidFill>
              <a:latin typeface="Arial Narrow" pitchFamily="34" charset="0"/>
            </a:endParaRPr>
          </a:p>
        </p:txBody>
      </p:sp>
      <p:sp>
        <p:nvSpPr>
          <p:cNvPr id="2" name="Slide Number Placeholder 1"/>
          <p:cNvSpPr>
            <a:spLocks noGrp="1"/>
          </p:cNvSpPr>
          <p:nvPr>
            <p:ph type="sldNum" sz="quarter" idx="4"/>
          </p:nvPr>
        </p:nvSpPr>
        <p:spPr>
          <a:xfrm>
            <a:off x="6858577" y="6527559"/>
            <a:ext cx="2133023" cy="254241"/>
          </a:xfrm>
        </p:spPr>
        <p:txBody>
          <a:bodyPr/>
          <a:lstStyle/>
          <a:p>
            <a:fld id="{2B6308D2-8FBE-475B-9211-B18DC80818EF}" type="slidenum">
              <a:rPr lang="en-US" smtClean="0">
                <a:solidFill>
                  <a:schemeClr val="bg1"/>
                </a:solidFill>
              </a:rPr>
              <a:pPr/>
              <a:t>33</a:t>
            </a:fld>
            <a:endParaRPr lang="en-US" dirty="0">
              <a:solidFill>
                <a:schemeClr val="bg1"/>
              </a:solidFill>
            </a:endParaRPr>
          </a:p>
        </p:txBody>
      </p:sp>
    </p:spTree>
    <p:extLst>
      <p:ext uri="{BB962C8B-B14F-4D97-AF65-F5344CB8AC3E}">
        <p14:creationId xmlns:p14="http://schemas.microsoft.com/office/powerpoint/2010/main" val="63537145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bwMode="auto">
          <a:xfrm>
            <a:off x="186058" y="830743"/>
            <a:ext cx="4320480" cy="5535615"/>
          </a:xfrm>
          <a:prstGeom prst="rect">
            <a:avLst/>
          </a:prstGeom>
          <a:solidFill>
            <a:schemeClr val="tx1"/>
          </a:solidFill>
          <a:ln w="9525" cap="flat" cmpd="sng" algn="ctr">
            <a:no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66" name="Rounded Rectangle 65"/>
          <p:cNvSpPr/>
          <p:nvPr/>
        </p:nvSpPr>
        <p:spPr>
          <a:xfrm>
            <a:off x="709753" y="4846658"/>
            <a:ext cx="3142167" cy="135015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36" name="Rectangle 35"/>
          <p:cNvSpPr/>
          <p:nvPr/>
        </p:nvSpPr>
        <p:spPr bwMode="auto">
          <a:xfrm>
            <a:off x="4654965" y="829179"/>
            <a:ext cx="4320480" cy="5535615"/>
          </a:xfrm>
          <a:prstGeom prst="rect">
            <a:avLst/>
          </a:prstGeom>
          <a:solidFill>
            <a:schemeClr val="tx1"/>
          </a:solidFill>
          <a:ln w="9525" cap="flat" cmpd="sng" algn="ctr">
            <a:no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45" name="Rounded Rectangle 44"/>
          <p:cNvSpPr/>
          <p:nvPr/>
        </p:nvSpPr>
        <p:spPr>
          <a:xfrm>
            <a:off x="5226618" y="4846658"/>
            <a:ext cx="3383982" cy="1511952"/>
          </a:xfrm>
          <a:prstGeom prst="roundRect">
            <a:avLst/>
          </a:prstGeom>
          <a:noFill/>
          <a:ln>
            <a:solidFill>
              <a:srgbClr val="6C0000"/>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pic>
        <p:nvPicPr>
          <p:cNvPr id="38" name="Picture 5"/>
          <p:cNvPicPr>
            <a:picLocks noChangeAspect="1" noChangeArrowheads="1"/>
          </p:cNvPicPr>
          <p:nvPr/>
        </p:nvPicPr>
        <p:blipFill>
          <a:blip r:embed="rId3" cstate="print"/>
          <a:srcRect/>
          <a:stretch>
            <a:fillRect/>
          </a:stretch>
        </p:blipFill>
        <p:spPr bwMode="auto">
          <a:xfrm>
            <a:off x="447906" y="931314"/>
            <a:ext cx="3342409" cy="3125391"/>
          </a:xfrm>
          <a:prstGeom prst="rect">
            <a:avLst/>
          </a:prstGeom>
          <a:noFill/>
          <a:ln w="9525">
            <a:noFill/>
            <a:miter lim="800000"/>
            <a:headEnd/>
            <a:tailEnd/>
          </a:ln>
        </p:spPr>
      </p:pic>
      <p:grpSp>
        <p:nvGrpSpPr>
          <p:cNvPr id="2" name="Group 6"/>
          <p:cNvGrpSpPr>
            <a:grpSpLocks/>
          </p:cNvGrpSpPr>
          <p:nvPr/>
        </p:nvGrpSpPr>
        <p:grpSpPr bwMode="auto">
          <a:xfrm>
            <a:off x="1642864" y="1133836"/>
            <a:ext cx="2147455" cy="2558400"/>
            <a:chOff x="1392" y="576"/>
            <a:chExt cx="1488" cy="1680"/>
          </a:xfrm>
        </p:grpSpPr>
        <p:sp>
          <p:nvSpPr>
            <p:cNvPr id="49" name="Line 7"/>
            <p:cNvSpPr>
              <a:spLocks noChangeShapeType="1"/>
            </p:cNvSpPr>
            <p:nvPr/>
          </p:nvSpPr>
          <p:spPr bwMode="auto">
            <a:xfrm>
              <a:off x="1392" y="576"/>
              <a:ext cx="0" cy="528"/>
            </a:xfrm>
            <a:prstGeom prst="line">
              <a:avLst/>
            </a:prstGeom>
            <a:noFill/>
            <a:ln w="19050">
              <a:solidFill>
                <a:srgbClr val="FFFF00"/>
              </a:solidFill>
              <a:round/>
              <a:headEnd/>
              <a:tailEnd/>
            </a:ln>
            <a:effectLst/>
          </p:spPr>
          <p:txBody>
            <a:bodyPr/>
            <a:lstStyle/>
            <a:p>
              <a:endParaRPr lang="en-US"/>
            </a:p>
          </p:txBody>
        </p:sp>
        <p:sp>
          <p:nvSpPr>
            <p:cNvPr id="52" name="Line 8"/>
            <p:cNvSpPr>
              <a:spLocks noChangeShapeType="1"/>
            </p:cNvSpPr>
            <p:nvPr/>
          </p:nvSpPr>
          <p:spPr bwMode="auto">
            <a:xfrm>
              <a:off x="1392" y="1104"/>
              <a:ext cx="336" cy="0"/>
            </a:xfrm>
            <a:prstGeom prst="line">
              <a:avLst/>
            </a:prstGeom>
            <a:noFill/>
            <a:ln w="19050">
              <a:solidFill>
                <a:srgbClr val="FFFF00"/>
              </a:solidFill>
              <a:round/>
              <a:headEnd/>
              <a:tailEnd/>
            </a:ln>
            <a:effectLst/>
          </p:spPr>
          <p:txBody>
            <a:bodyPr/>
            <a:lstStyle/>
            <a:p>
              <a:endParaRPr lang="en-US"/>
            </a:p>
          </p:txBody>
        </p:sp>
        <p:sp>
          <p:nvSpPr>
            <p:cNvPr id="53" name="Line 9"/>
            <p:cNvSpPr>
              <a:spLocks noChangeShapeType="1"/>
            </p:cNvSpPr>
            <p:nvPr/>
          </p:nvSpPr>
          <p:spPr bwMode="auto">
            <a:xfrm>
              <a:off x="1728" y="1104"/>
              <a:ext cx="0" cy="1152"/>
            </a:xfrm>
            <a:prstGeom prst="line">
              <a:avLst/>
            </a:prstGeom>
            <a:noFill/>
            <a:ln w="19050">
              <a:solidFill>
                <a:srgbClr val="FFFF00"/>
              </a:solidFill>
              <a:round/>
              <a:headEnd/>
              <a:tailEnd/>
            </a:ln>
            <a:effectLst/>
          </p:spPr>
          <p:txBody>
            <a:bodyPr/>
            <a:lstStyle/>
            <a:p>
              <a:endParaRPr lang="en-US"/>
            </a:p>
          </p:txBody>
        </p:sp>
        <p:sp>
          <p:nvSpPr>
            <p:cNvPr id="54" name="Line 10"/>
            <p:cNvSpPr>
              <a:spLocks noChangeShapeType="1"/>
            </p:cNvSpPr>
            <p:nvPr/>
          </p:nvSpPr>
          <p:spPr bwMode="auto">
            <a:xfrm>
              <a:off x="1728" y="2256"/>
              <a:ext cx="1152" cy="0"/>
            </a:xfrm>
            <a:prstGeom prst="line">
              <a:avLst/>
            </a:prstGeom>
            <a:noFill/>
            <a:ln w="19050">
              <a:solidFill>
                <a:srgbClr val="FFFF00"/>
              </a:solidFill>
              <a:round/>
              <a:headEnd/>
              <a:tailEnd/>
            </a:ln>
            <a:effectLst/>
          </p:spPr>
          <p:txBody>
            <a:bodyPr/>
            <a:lstStyle/>
            <a:p>
              <a:endParaRPr lang="en-US"/>
            </a:p>
          </p:txBody>
        </p:sp>
        <p:sp>
          <p:nvSpPr>
            <p:cNvPr id="55" name="Line 11"/>
            <p:cNvSpPr>
              <a:spLocks noChangeShapeType="1"/>
            </p:cNvSpPr>
            <p:nvPr/>
          </p:nvSpPr>
          <p:spPr bwMode="auto">
            <a:xfrm>
              <a:off x="1392" y="576"/>
              <a:ext cx="1488" cy="0"/>
            </a:xfrm>
            <a:prstGeom prst="line">
              <a:avLst/>
            </a:prstGeom>
            <a:noFill/>
            <a:ln w="19050">
              <a:solidFill>
                <a:srgbClr val="FFFF00"/>
              </a:solidFill>
              <a:round/>
              <a:headEnd/>
              <a:tailEnd/>
            </a:ln>
            <a:effectLst/>
          </p:spPr>
          <p:txBody>
            <a:bodyPr/>
            <a:lstStyle/>
            <a:p>
              <a:endParaRPr lang="en-US"/>
            </a:p>
          </p:txBody>
        </p:sp>
        <p:sp>
          <p:nvSpPr>
            <p:cNvPr id="56" name="Line 12"/>
            <p:cNvSpPr>
              <a:spLocks noChangeShapeType="1"/>
            </p:cNvSpPr>
            <p:nvPr/>
          </p:nvSpPr>
          <p:spPr bwMode="auto">
            <a:xfrm>
              <a:off x="2880" y="576"/>
              <a:ext cx="0" cy="1680"/>
            </a:xfrm>
            <a:prstGeom prst="line">
              <a:avLst/>
            </a:prstGeom>
            <a:noFill/>
            <a:ln w="19050">
              <a:solidFill>
                <a:srgbClr val="FFFF00"/>
              </a:solidFill>
              <a:round/>
              <a:headEnd/>
              <a:tailEnd/>
            </a:ln>
            <a:effectLst/>
          </p:spPr>
          <p:txBody>
            <a:bodyPr/>
            <a:lstStyle/>
            <a:p>
              <a:endParaRPr lang="en-US"/>
            </a:p>
          </p:txBody>
        </p:sp>
      </p:grpSp>
      <p:sp>
        <p:nvSpPr>
          <p:cNvPr id="57" name="Line 13"/>
          <p:cNvSpPr>
            <a:spLocks noChangeShapeType="1"/>
          </p:cNvSpPr>
          <p:nvPr/>
        </p:nvSpPr>
        <p:spPr bwMode="auto">
          <a:xfrm>
            <a:off x="475325" y="4104236"/>
            <a:ext cx="3325091" cy="0"/>
          </a:xfrm>
          <a:prstGeom prst="line">
            <a:avLst/>
          </a:prstGeom>
          <a:noFill/>
          <a:ln w="28575">
            <a:solidFill>
              <a:schemeClr val="tx1"/>
            </a:solidFill>
            <a:round/>
            <a:headEnd type="triangle" w="med" len="med"/>
            <a:tailEnd type="triangle" w="med" len="med"/>
          </a:ln>
          <a:effectLst/>
        </p:spPr>
        <p:txBody>
          <a:bodyPr lIns="84190" tIns="42096" rIns="84190" bIns="42096"/>
          <a:lstStyle/>
          <a:p>
            <a:endParaRPr lang="en-US"/>
          </a:p>
        </p:txBody>
      </p:sp>
      <p:sp>
        <p:nvSpPr>
          <p:cNvPr id="58" name="Line 14"/>
          <p:cNvSpPr>
            <a:spLocks noChangeShapeType="1"/>
          </p:cNvSpPr>
          <p:nvPr/>
        </p:nvSpPr>
        <p:spPr bwMode="auto">
          <a:xfrm>
            <a:off x="3852371" y="931222"/>
            <a:ext cx="0" cy="3173016"/>
          </a:xfrm>
          <a:prstGeom prst="line">
            <a:avLst/>
          </a:prstGeom>
          <a:noFill/>
          <a:ln w="28575">
            <a:solidFill>
              <a:schemeClr val="tx1"/>
            </a:solidFill>
            <a:round/>
            <a:headEnd type="triangle" w="med" len="med"/>
            <a:tailEnd type="triangle" w="med" len="med"/>
          </a:ln>
          <a:effectLst/>
        </p:spPr>
        <p:txBody>
          <a:bodyPr lIns="84190" tIns="42096" rIns="84190" bIns="42096"/>
          <a:lstStyle/>
          <a:p>
            <a:endParaRPr lang="en-US"/>
          </a:p>
        </p:txBody>
      </p:sp>
      <p:sp>
        <p:nvSpPr>
          <p:cNvPr id="59" name="Text Box 15"/>
          <p:cNvSpPr txBox="1">
            <a:spLocks noChangeArrowheads="1"/>
          </p:cNvSpPr>
          <p:nvPr/>
        </p:nvSpPr>
        <p:spPr bwMode="auto">
          <a:xfrm>
            <a:off x="1157951" y="4085656"/>
            <a:ext cx="1870364" cy="288516"/>
          </a:xfrm>
          <a:prstGeom prst="rect">
            <a:avLst/>
          </a:prstGeom>
          <a:noFill/>
          <a:ln w="9525">
            <a:noFill/>
            <a:miter lim="800000"/>
            <a:headEnd/>
            <a:tailEnd/>
          </a:ln>
          <a:effectLst/>
        </p:spPr>
        <p:txBody>
          <a:bodyPr lIns="84190" tIns="42096" rIns="84190" bIns="42096">
            <a:spAutoFit/>
          </a:bodyPr>
          <a:lstStyle/>
          <a:p>
            <a:pPr algn="ctr" latinLnBrk="0">
              <a:spcBef>
                <a:spcPct val="50000"/>
              </a:spcBef>
            </a:pPr>
            <a:r>
              <a:rPr kumimoji="0" lang="en-US" sz="1300" i="1" dirty="0">
                <a:latin typeface="Arial Narrow" pitchFamily="34" charset="0"/>
                <a:cs typeface="Arial" pitchFamily="34" charset="0"/>
              </a:rPr>
              <a:t>3.8 mm</a:t>
            </a:r>
          </a:p>
        </p:txBody>
      </p:sp>
      <p:sp>
        <p:nvSpPr>
          <p:cNvPr id="60" name="Text Box 16"/>
          <p:cNvSpPr txBox="1">
            <a:spLocks noChangeArrowheads="1"/>
          </p:cNvSpPr>
          <p:nvPr/>
        </p:nvSpPr>
        <p:spPr bwMode="auto">
          <a:xfrm>
            <a:off x="3703700" y="2281093"/>
            <a:ext cx="850035" cy="288516"/>
          </a:xfrm>
          <a:prstGeom prst="rect">
            <a:avLst/>
          </a:prstGeom>
          <a:noFill/>
          <a:ln w="9525">
            <a:noFill/>
            <a:miter lim="800000"/>
            <a:headEnd/>
            <a:tailEnd/>
          </a:ln>
          <a:effectLst/>
        </p:spPr>
        <p:txBody>
          <a:bodyPr lIns="84190" tIns="42096" rIns="84190" bIns="42096">
            <a:spAutoFit/>
          </a:bodyPr>
          <a:lstStyle/>
          <a:p>
            <a:pPr latinLnBrk="0">
              <a:spcBef>
                <a:spcPct val="50000"/>
              </a:spcBef>
            </a:pPr>
            <a:r>
              <a:rPr kumimoji="0" lang="en-US" sz="1300" i="1" dirty="0">
                <a:latin typeface="Arial Narrow" pitchFamily="34" charset="0"/>
                <a:cs typeface="Arial" pitchFamily="34" charset="0"/>
              </a:rPr>
              <a:t>3.5 mm</a:t>
            </a:r>
          </a:p>
        </p:txBody>
      </p:sp>
      <p:sp>
        <p:nvSpPr>
          <p:cNvPr id="61" name="Text Box 18"/>
          <p:cNvSpPr txBox="1">
            <a:spLocks noChangeArrowheads="1"/>
          </p:cNvSpPr>
          <p:nvPr/>
        </p:nvSpPr>
        <p:spPr bwMode="auto">
          <a:xfrm>
            <a:off x="841649" y="1606389"/>
            <a:ext cx="850035" cy="317370"/>
          </a:xfrm>
          <a:prstGeom prst="rect">
            <a:avLst/>
          </a:prstGeom>
          <a:noFill/>
          <a:ln w="9525">
            <a:noFill/>
            <a:miter lim="800000"/>
            <a:headEnd/>
            <a:tailEnd/>
          </a:ln>
          <a:effectLst/>
        </p:spPr>
        <p:txBody>
          <a:bodyPr lIns="84190" tIns="42096" rIns="84190" bIns="42096">
            <a:spAutoFit/>
          </a:bodyPr>
          <a:lstStyle/>
          <a:p>
            <a:pPr algn="ctr" latinLnBrk="0">
              <a:spcBef>
                <a:spcPct val="50000"/>
              </a:spcBef>
            </a:pPr>
            <a:r>
              <a:rPr kumimoji="0" lang="en-US" sz="1500" cap="small" dirty="0">
                <a:solidFill>
                  <a:srgbClr val="FFFF00"/>
                </a:solidFill>
                <a:latin typeface="Arial Narrow" pitchFamily="34" charset="0"/>
                <a:cs typeface="Arial" pitchFamily="34" charset="0"/>
              </a:rPr>
              <a:t>LNA</a:t>
            </a:r>
            <a:endParaRPr kumimoji="0" lang="en-US" sz="1700" cap="small" dirty="0">
              <a:solidFill>
                <a:srgbClr val="FFFF00"/>
              </a:solidFill>
              <a:latin typeface="Arial Narrow" pitchFamily="34" charset="0"/>
              <a:cs typeface="Arial" pitchFamily="34" charset="0"/>
            </a:endParaRPr>
          </a:p>
        </p:txBody>
      </p:sp>
      <p:sp>
        <p:nvSpPr>
          <p:cNvPr id="62" name="Text Box 19"/>
          <p:cNvSpPr txBox="1">
            <a:spLocks noChangeArrowheads="1"/>
          </p:cNvSpPr>
          <p:nvPr/>
        </p:nvSpPr>
        <p:spPr bwMode="auto">
          <a:xfrm>
            <a:off x="2111899" y="3631349"/>
            <a:ext cx="1701512" cy="317370"/>
          </a:xfrm>
          <a:prstGeom prst="rect">
            <a:avLst/>
          </a:prstGeom>
          <a:noFill/>
          <a:ln w="9525">
            <a:noFill/>
            <a:miter lim="800000"/>
            <a:headEnd/>
            <a:tailEnd/>
          </a:ln>
          <a:effectLst/>
        </p:spPr>
        <p:txBody>
          <a:bodyPr lIns="84190" tIns="42096" rIns="84190" bIns="42096">
            <a:spAutoFit/>
          </a:bodyPr>
          <a:lstStyle/>
          <a:p>
            <a:pPr algn="ctr" latinLnBrk="0">
              <a:spcBef>
                <a:spcPct val="50000"/>
              </a:spcBef>
            </a:pPr>
            <a:r>
              <a:rPr kumimoji="0" lang="en-US" sz="1500" cap="small" dirty="0">
                <a:solidFill>
                  <a:srgbClr val="FFFF00"/>
                </a:solidFill>
                <a:latin typeface="Arial Narrow" pitchFamily="34" charset="0"/>
                <a:cs typeface="Arial" pitchFamily="34" charset="0"/>
              </a:rPr>
              <a:t>Phase shifter</a:t>
            </a:r>
          </a:p>
        </p:txBody>
      </p:sp>
      <p:sp>
        <p:nvSpPr>
          <p:cNvPr id="63" name="Rectangle 62"/>
          <p:cNvSpPr/>
          <p:nvPr/>
        </p:nvSpPr>
        <p:spPr bwMode="auto">
          <a:xfrm>
            <a:off x="775214" y="1133839"/>
            <a:ext cx="851004" cy="1012613"/>
          </a:xfrm>
          <a:prstGeom prst="rect">
            <a:avLst/>
          </a:prstGeom>
          <a:noFill/>
          <a:ln w="19050" cap="flat" cmpd="sng" algn="ctr">
            <a:solidFill>
              <a:srgbClr val="FFFF00"/>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64" name="Rectangle 63"/>
          <p:cNvSpPr/>
          <p:nvPr/>
        </p:nvSpPr>
        <p:spPr>
          <a:xfrm>
            <a:off x="251520" y="4306692"/>
            <a:ext cx="4189556" cy="432787"/>
          </a:xfrm>
          <a:prstGeom prst="rect">
            <a:avLst/>
          </a:prstGeom>
        </p:spPr>
        <p:txBody>
          <a:bodyPr wrap="square" lIns="84190" tIns="42096" rIns="84190" bIns="42096">
            <a:spAutoFit/>
          </a:bodyPr>
          <a:lstStyle/>
          <a:p>
            <a:pPr defTabSz="938376">
              <a:spcBef>
                <a:spcPct val="50000"/>
              </a:spcBef>
            </a:pPr>
            <a:r>
              <a:rPr lang="en-US" sz="1100" dirty="0">
                <a:latin typeface="Arial Narrow" pitchFamily="34" charset="0"/>
              </a:rPr>
              <a:t>Ref: </a:t>
            </a:r>
            <a:r>
              <a:rPr lang="en-US" sz="1100" dirty="0" err="1">
                <a:latin typeface="Arial Narrow" pitchFamily="34" charset="0"/>
              </a:rPr>
              <a:t>Comeau</a:t>
            </a:r>
            <a:r>
              <a:rPr lang="en-US" sz="1100" dirty="0">
                <a:latin typeface="Arial Narrow" pitchFamily="34" charset="0"/>
              </a:rPr>
              <a:t> </a:t>
            </a:r>
            <a:r>
              <a:rPr lang="en-US" sz="1100" dirty="0" err="1">
                <a:latin typeface="Arial Narrow" pitchFamily="34" charset="0"/>
              </a:rPr>
              <a:t>etal</a:t>
            </a:r>
            <a:r>
              <a:rPr lang="en-US" sz="1100" dirty="0">
                <a:latin typeface="Arial Narrow" pitchFamily="34" charset="0"/>
              </a:rPr>
              <a:t> (Georgia Tech), “A </a:t>
            </a:r>
            <a:r>
              <a:rPr lang="en-US" sz="1100" dirty="0" err="1">
                <a:latin typeface="Arial Narrow" pitchFamily="34" charset="0"/>
              </a:rPr>
              <a:t>SiGe</a:t>
            </a:r>
            <a:r>
              <a:rPr lang="en-US" sz="1100" dirty="0">
                <a:latin typeface="Arial Narrow" pitchFamily="34" charset="0"/>
              </a:rPr>
              <a:t> Receiver for X-Band T/R Radar Modules”,  IEEE JSSC, Sept. 2008</a:t>
            </a:r>
          </a:p>
        </p:txBody>
      </p:sp>
      <p:sp>
        <p:nvSpPr>
          <p:cNvPr id="3" name="Rectangle 2"/>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algn="ctr" defTabSz="913529"/>
            <a:r>
              <a:rPr lang="en-US" sz="2600" b="1" cap="small" dirty="0">
                <a:solidFill>
                  <a:srgbClr val="6C0000"/>
                </a:solidFill>
                <a:latin typeface="Arial Narrow" pitchFamily="34" charset="0"/>
              </a:rPr>
              <a:t>Area comparison: Single </a:t>
            </a:r>
            <a:r>
              <a:rPr lang="en-US" sz="2600" b="1" cap="small" dirty="0" err="1">
                <a:solidFill>
                  <a:srgbClr val="6C0000"/>
                </a:solidFill>
                <a:latin typeface="Arial Narrow" pitchFamily="34" charset="0"/>
              </a:rPr>
              <a:t>vs</a:t>
            </a:r>
            <a:r>
              <a:rPr lang="en-US" sz="2600" b="1" cap="small" dirty="0">
                <a:solidFill>
                  <a:srgbClr val="6C0000"/>
                </a:solidFill>
                <a:latin typeface="Arial Narrow" pitchFamily="34" charset="0"/>
              </a:rPr>
              <a:t> 8-array</a:t>
            </a:r>
          </a:p>
        </p:txBody>
      </p:sp>
      <p:pic>
        <p:nvPicPr>
          <p:cNvPr id="797698" name="Picture 2"/>
          <p:cNvPicPr>
            <a:picLocks noChangeAspect="1" noChangeArrowheads="1"/>
          </p:cNvPicPr>
          <p:nvPr/>
        </p:nvPicPr>
        <p:blipFill>
          <a:blip r:embed="rId4" cstate="print"/>
          <a:srcRect/>
          <a:stretch>
            <a:fillRect/>
          </a:stretch>
        </p:blipFill>
        <p:spPr bwMode="auto">
          <a:xfrm>
            <a:off x="5031741" y="1017572"/>
            <a:ext cx="3344646" cy="3121973"/>
          </a:xfrm>
          <a:prstGeom prst="rect">
            <a:avLst/>
          </a:prstGeom>
          <a:noFill/>
          <a:ln w="9525">
            <a:noFill/>
            <a:miter lim="800000"/>
            <a:headEnd/>
            <a:tailEnd/>
          </a:ln>
          <a:effectLst/>
        </p:spPr>
      </p:pic>
      <p:sp>
        <p:nvSpPr>
          <p:cNvPr id="40" name="Line 13"/>
          <p:cNvSpPr>
            <a:spLocks noChangeShapeType="1"/>
          </p:cNvSpPr>
          <p:nvPr/>
        </p:nvSpPr>
        <p:spPr bwMode="auto">
          <a:xfrm>
            <a:off x="5030235" y="4171746"/>
            <a:ext cx="3325091" cy="0"/>
          </a:xfrm>
          <a:prstGeom prst="line">
            <a:avLst/>
          </a:prstGeom>
          <a:noFill/>
          <a:ln w="28575">
            <a:solidFill>
              <a:schemeClr val="tx1"/>
            </a:solidFill>
            <a:round/>
            <a:headEnd type="triangle" w="med" len="med"/>
            <a:tailEnd type="triangle" w="med" len="med"/>
          </a:ln>
          <a:effectLst/>
        </p:spPr>
        <p:txBody>
          <a:bodyPr lIns="84190" tIns="42096" rIns="84190" bIns="42096"/>
          <a:lstStyle/>
          <a:p>
            <a:endParaRPr lang="en-US"/>
          </a:p>
        </p:txBody>
      </p:sp>
      <p:sp>
        <p:nvSpPr>
          <p:cNvPr id="41" name="Line 14"/>
          <p:cNvSpPr>
            <a:spLocks noChangeShapeType="1"/>
          </p:cNvSpPr>
          <p:nvPr/>
        </p:nvSpPr>
        <p:spPr bwMode="auto">
          <a:xfrm>
            <a:off x="8407278" y="998732"/>
            <a:ext cx="0" cy="3173016"/>
          </a:xfrm>
          <a:prstGeom prst="line">
            <a:avLst/>
          </a:prstGeom>
          <a:noFill/>
          <a:ln w="28575">
            <a:solidFill>
              <a:schemeClr val="tx1"/>
            </a:solidFill>
            <a:round/>
            <a:headEnd type="triangle" w="med" len="med"/>
            <a:tailEnd type="triangle" w="med" len="med"/>
          </a:ln>
          <a:effectLst/>
        </p:spPr>
        <p:txBody>
          <a:bodyPr lIns="84190" tIns="42096" rIns="84190" bIns="42096"/>
          <a:lstStyle/>
          <a:p>
            <a:endParaRPr lang="en-US"/>
          </a:p>
        </p:txBody>
      </p:sp>
      <p:sp>
        <p:nvSpPr>
          <p:cNvPr id="42" name="Text Box 15"/>
          <p:cNvSpPr txBox="1">
            <a:spLocks noChangeArrowheads="1"/>
          </p:cNvSpPr>
          <p:nvPr/>
        </p:nvSpPr>
        <p:spPr bwMode="auto">
          <a:xfrm>
            <a:off x="5758531" y="4153164"/>
            <a:ext cx="1870364" cy="288516"/>
          </a:xfrm>
          <a:prstGeom prst="rect">
            <a:avLst/>
          </a:prstGeom>
          <a:noFill/>
          <a:ln w="9525">
            <a:noFill/>
            <a:miter lim="800000"/>
            <a:headEnd/>
            <a:tailEnd/>
          </a:ln>
          <a:effectLst/>
        </p:spPr>
        <p:txBody>
          <a:bodyPr lIns="84190" tIns="42096" rIns="84190" bIns="42096">
            <a:spAutoFit/>
          </a:bodyPr>
          <a:lstStyle/>
          <a:p>
            <a:pPr algn="ctr" latinLnBrk="0">
              <a:spcBef>
                <a:spcPct val="50000"/>
              </a:spcBef>
            </a:pPr>
            <a:r>
              <a:rPr kumimoji="0" lang="en-US" sz="1300" i="1" dirty="0">
                <a:latin typeface="Arial Narrow" pitchFamily="34" charset="0"/>
                <a:cs typeface="Arial" pitchFamily="34" charset="0"/>
              </a:rPr>
              <a:t>2.2 mm</a:t>
            </a:r>
          </a:p>
        </p:txBody>
      </p:sp>
      <p:sp>
        <p:nvSpPr>
          <p:cNvPr id="43" name="Text Box 16"/>
          <p:cNvSpPr txBox="1">
            <a:spLocks noChangeArrowheads="1"/>
          </p:cNvSpPr>
          <p:nvPr/>
        </p:nvSpPr>
        <p:spPr bwMode="auto">
          <a:xfrm>
            <a:off x="8372454" y="2348602"/>
            <a:ext cx="699649" cy="288516"/>
          </a:xfrm>
          <a:prstGeom prst="rect">
            <a:avLst/>
          </a:prstGeom>
          <a:noFill/>
          <a:ln w="9525">
            <a:noFill/>
            <a:miter lim="800000"/>
            <a:headEnd/>
            <a:tailEnd/>
          </a:ln>
          <a:effectLst/>
        </p:spPr>
        <p:txBody>
          <a:bodyPr wrap="square" lIns="84190" tIns="42096" rIns="84190" bIns="42096">
            <a:spAutoFit/>
          </a:bodyPr>
          <a:lstStyle/>
          <a:p>
            <a:pPr algn="l" latinLnBrk="0">
              <a:spcBef>
                <a:spcPct val="50000"/>
              </a:spcBef>
            </a:pPr>
            <a:r>
              <a:rPr kumimoji="0" lang="en-US" sz="1300" i="1" dirty="0">
                <a:latin typeface="Arial Narrow" pitchFamily="34" charset="0"/>
                <a:cs typeface="Arial" pitchFamily="34" charset="0"/>
              </a:rPr>
              <a:t>2.4 mm</a:t>
            </a:r>
          </a:p>
        </p:txBody>
      </p:sp>
      <p:sp>
        <p:nvSpPr>
          <p:cNvPr id="44" name="Rectangle 43"/>
          <p:cNvSpPr/>
          <p:nvPr/>
        </p:nvSpPr>
        <p:spPr>
          <a:xfrm>
            <a:off x="4878244" y="4374201"/>
            <a:ext cx="4189556" cy="432787"/>
          </a:xfrm>
          <a:prstGeom prst="rect">
            <a:avLst/>
          </a:prstGeom>
        </p:spPr>
        <p:txBody>
          <a:bodyPr wrap="square" lIns="84190" tIns="42096" rIns="84190" bIns="42096">
            <a:spAutoFit/>
          </a:bodyPr>
          <a:lstStyle/>
          <a:p>
            <a:pPr defTabSz="938376">
              <a:spcBef>
                <a:spcPct val="50000"/>
              </a:spcBef>
            </a:pPr>
            <a:r>
              <a:rPr lang="en-US" sz="1100" dirty="0">
                <a:latin typeface="Arial Narrow" pitchFamily="34" charset="0"/>
              </a:rPr>
              <a:t>Ref: K.-J. </a:t>
            </a:r>
            <a:r>
              <a:rPr lang="en-US" sz="1100" dirty="0" err="1">
                <a:latin typeface="Arial Narrow" pitchFamily="34" charset="0"/>
              </a:rPr>
              <a:t>Koh</a:t>
            </a:r>
            <a:r>
              <a:rPr lang="en-US" sz="1100" dirty="0">
                <a:latin typeface="Arial Narrow" pitchFamily="34" charset="0"/>
              </a:rPr>
              <a:t> </a:t>
            </a:r>
            <a:r>
              <a:rPr lang="en-US" sz="1100" dirty="0" err="1">
                <a:latin typeface="Arial Narrow" pitchFamily="34" charset="0"/>
              </a:rPr>
              <a:t>etal</a:t>
            </a:r>
            <a:r>
              <a:rPr lang="en-US" sz="1100" dirty="0">
                <a:latin typeface="Arial Narrow" pitchFamily="34" charset="0"/>
              </a:rPr>
              <a:t>, “An X- and Ku-Band 8-Element Phased-Array Receiver  in 0.18-</a:t>
            </a:r>
            <a:r>
              <a:rPr lang="en-US" sz="1100" dirty="0">
                <a:latin typeface="Symbol" pitchFamily="18" charset="2"/>
              </a:rPr>
              <a:t>m</a:t>
            </a:r>
            <a:r>
              <a:rPr lang="en-US" sz="1100" dirty="0">
                <a:latin typeface="Arial Narrow" pitchFamily="34" charset="0"/>
              </a:rPr>
              <a:t>m </a:t>
            </a:r>
            <a:r>
              <a:rPr lang="en-US" sz="1100" dirty="0" err="1">
                <a:latin typeface="Arial Narrow" pitchFamily="34" charset="0"/>
              </a:rPr>
              <a:t>SiGe</a:t>
            </a:r>
            <a:r>
              <a:rPr lang="en-US" sz="1100" dirty="0">
                <a:latin typeface="Arial Narrow" pitchFamily="34" charset="0"/>
              </a:rPr>
              <a:t> </a:t>
            </a:r>
            <a:r>
              <a:rPr lang="en-US" sz="1100" dirty="0" err="1">
                <a:latin typeface="Arial Narrow" pitchFamily="34" charset="0"/>
              </a:rPr>
              <a:t>BiCMOS</a:t>
            </a:r>
            <a:r>
              <a:rPr lang="en-US" sz="1100" dirty="0">
                <a:latin typeface="Arial Narrow" pitchFamily="34" charset="0"/>
              </a:rPr>
              <a:t> Technology”,  IEEE JSSC, June 2008</a:t>
            </a:r>
          </a:p>
        </p:txBody>
      </p:sp>
      <p:sp>
        <p:nvSpPr>
          <p:cNvPr id="46" name="TextBox 45"/>
          <p:cNvSpPr txBox="1"/>
          <p:nvPr/>
        </p:nvSpPr>
        <p:spPr>
          <a:xfrm>
            <a:off x="709756" y="5179989"/>
            <a:ext cx="3142167" cy="916011"/>
          </a:xfrm>
          <a:prstGeom prst="rect">
            <a:avLst/>
          </a:prstGeom>
          <a:noFill/>
          <a:ln w="19050">
            <a:noFill/>
          </a:ln>
        </p:spPr>
        <p:txBody>
          <a:bodyPr wrap="square" lIns="84190" tIns="42096" rIns="84190" bIns="42096" rtlCol="0">
            <a:spAutoFit/>
          </a:bodyPr>
          <a:lstStyle/>
          <a:p>
            <a:r>
              <a:rPr lang="en-US" sz="1800" dirty="0">
                <a:solidFill>
                  <a:srgbClr val="6C0000"/>
                </a:solidFill>
                <a:latin typeface="Arial Narrow" pitchFamily="34" charset="0"/>
              </a:rPr>
              <a:t>Integration (A=13.3 mm</a:t>
            </a:r>
            <a:r>
              <a:rPr lang="en-US" sz="1800" baseline="30000" dirty="0">
                <a:solidFill>
                  <a:srgbClr val="6C0000"/>
                </a:solidFill>
                <a:latin typeface="Arial Narrow" pitchFamily="34" charset="0"/>
              </a:rPr>
              <a:t>2</a:t>
            </a:r>
            <a:r>
              <a:rPr lang="en-US" sz="1800" dirty="0">
                <a:solidFill>
                  <a:srgbClr val="6C0000"/>
                </a:solidFill>
                <a:latin typeface="Arial Narrow" pitchFamily="34" charset="0"/>
              </a:rPr>
              <a:t>):</a:t>
            </a:r>
          </a:p>
          <a:p>
            <a:r>
              <a:rPr lang="en-US" sz="1800" dirty="0">
                <a:solidFill>
                  <a:srgbClr val="6C0000"/>
                </a:solidFill>
                <a:latin typeface="Arial Narrow" pitchFamily="34" charset="0"/>
              </a:rPr>
              <a:t>LNA + Phase shifter + bias </a:t>
            </a:r>
            <a:r>
              <a:rPr lang="en-US" sz="1800" dirty="0" err="1">
                <a:solidFill>
                  <a:srgbClr val="6C0000"/>
                </a:solidFill>
                <a:latin typeface="Arial Narrow" pitchFamily="34" charset="0"/>
              </a:rPr>
              <a:t>c.k.t</a:t>
            </a:r>
            <a:r>
              <a:rPr lang="en-US" sz="1800" dirty="0">
                <a:solidFill>
                  <a:srgbClr val="6C0000"/>
                </a:solidFill>
                <a:latin typeface="Arial Narrow" pitchFamily="34" charset="0"/>
              </a:rPr>
              <a:t>. </a:t>
            </a:r>
          </a:p>
          <a:p>
            <a:r>
              <a:rPr lang="en-US" sz="1800" dirty="0">
                <a:solidFill>
                  <a:srgbClr val="6C0000"/>
                </a:solidFill>
                <a:latin typeface="Arial Narrow" pitchFamily="34" charset="0"/>
              </a:rPr>
              <a:t>(single element: analog)</a:t>
            </a:r>
          </a:p>
        </p:txBody>
      </p:sp>
      <p:sp>
        <p:nvSpPr>
          <p:cNvPr id="47" name="TextBox 46"/>
          <p:cNvSpPr txBox="1"/>
          <p:nvPr/>
        </p:nvSpPr>
        <p:spPr>
          <a:xfrm>
            <a:off x="5282785" y="4888601"/>
            <a:ext cx="3404015" cy="1470009"/>
          </a:xfrm>
          <a:prstGeom prst="rect">
            <a:avLst/>
          </a:prstGeom>
          <a:noFill/>
          <a:ln w="19050">
            <a:noFill/>
          </a:ln>
        </p:spPr>
        <p:txBody>
          <a:bodyPr wrap="square" lIns="84190" tIns="42096" rIns="84190" bIns="42096" rtlCol="0">
            <a:spAutoFit/>
          </a:bodyPr>
          <a:lstStyle/>
          <a:p>
            <a:r>
              <a:rPr lang="en-US" sz="1800" dirty="0">
                <a:solidFill>
                  <a:srgbClr val="6C0000"/>
                </a:solidFill>
                <a:latin typeface="Arial Narrow" pitchFamily="34" charset="0"/>
              </a:rPr>
              <a:t>Integration (A=5.3 mm</a:t>
            </a:r>
            <a:r>
              <a:rPr lang="en-US" sz="1800" baseline="30000" dirty="0">
                <a:solidFill>
                  <a:srgbClr val="6C0000"/>
                </a:solidFill>
                <a:latin typeface="Arial Narrow" pitchFamily="34" charset="0"/>
              </a:rPr>
              <a:t>2</a:t>
            </a:r>
            <a:r>
              <a:rPr lang="en-US" sz="1800" dirty="0">
                <a:solidFill>
                  <a:srgbClr val="6C0000"/>
                </a:solidFill>
                <a:latin typeface="Arial Narrow" pitchFamily="34" charset="0"/>
              </a:rPr>
              <a:t>):</a:t>
            </a:r>
          </a:p>
          <a:p>
            <a:r>
              <a:rPr lang="en-US" sz="1800" dirty="0">
                <a:solidFill>
                  <a:srgbClr val="6C0000"/>
                </a:solidFill>
                <a:latin typeface="Arial Narrow" pitchFamily="34" charset="0"/>
              </a:rPr>
              <a:t>8 LNAs + 8 Phase shifters + </a:t>
            </a:r>
            <a:r>
              <a:rPr lang="en-US" sz="1800" dirty="0" err="1">
                <a:solidFill>
                  <a:srgbClr val="6C0000"/>
                </a:solidFill>
                <a:latin typeface="Arial Narrow" pitchFamily="34" charset="0"/>
              </a:rPr>
              <a:t>bandgap</a:t>
            </a:r>
            <a:r>
              <a:rPr lang="en-US" sz="1800" dirty="0">
                <a:solidFill>
                  <a:srgbClr val="6C0000"/>
                </a:solidFill>
                <a:latin typeface="Arial Narrow" pitchFamily="34" charset="0"/>
              </a:rPr>
              <a:t> </a:t>
            </a:r>
          </a:p>
          <a:p>
            <a:r>
              <a:rPr lang="en-US" sz="1800" dirty="0">
                <a:solidFill>
                  <a:srgbClr val="6C0000"/>
                </a:solidFill>
                <a:latin typeface="Arial Narrow" pitchFamily="34" charset="0"/>
              </a:rPr>
              <a:t>(8 elements: analog)</a:t>
            </a:r>
          </a:p>
          <a:p>
            <a:r>
              <a:rPr lang="en-US" sz="1800" dirty="0">
                <a:solidFill>
                  <a:srgbClr val="6C0000"/>
                </a:solidFill>
                <a:latin typeface="Arial Narrow" pitchFamily="34" charset="0"/>
              </a:rPr>
              <a:t>+</a:t>
            </a:r>
          </a:p>
          <a:p>
            <a:r>
              <a:rPr lang="en-US" sz="1800" dirty="0">
                <a:solidFill>
                  <a:srgbClr val="6C0000"/>
                </a:solidFill>
                <a:latin typeface="Arial Narrow" pitchFamily="34" charset="0"/>
              </a:rPr>
              <a:t>Array decoder (digital </a:t>
            </a:r>
            <a:r>
              <a:rPr lang="en-US" sz="1800" dirty="0" smtClean="0">
                <a:solidFill>
                  <a:srgbClr val="6C0000"/>
                </a:solidFill>
                <a:latin typeface="Arial Narrow" pitchFamily="34" charset="0"/>
              </a:rPr>
              <a:t>control)</a:t>
            </a:r>
            <a:endParaRPr lang="en-US" sz="1800" dirty="0">
              <a:solidFill>
                <a:srgbClr val="6C0000"/>
              </a:solidFill>
              <a:latin typeface="Arial Narrow" pitchFamily="34" charset="0"/>
            </a:endParaRPr>
          </a:p>
        </p:txBody>
      </p:sp>
      <p:sp>
        <p:nvSpPr>
          <p:cNvPr id="48" name="TextBox 47"/>
          <p:cNvSpPr txBox="1"/>
          <p:nvPr/>
        </p:nvSpPr>
        <p:spPr>
          <a:xfrm>
            <a:off x="5654370" y="2475186"/>
            <a:ext cx="2214152" cy="346224"/>
          </a:xfrm>
          <a:prstGeom prst="rect">
            <a:avLst/>
          </a:prstGeom>
          <a:noFill/>
          <a:ln w="28575">
            <a:noFill/>
          </a:ln>
        </p:spPr>
        <p:txBody>
          <a:bodyPr wrap="square" lIns="84190" tIns="42096" rIns="84190" bIns="42096" rtlCol="0">
            <a:spAutoFit/>
          </a:bodyPr>
          <a:lstStyle/>
          <a:p>
            <a:r>
              <a:rPr lang="en-US" sz="1700" dirty="0">
                <a:solidFill>
                  <a:srgbClr val="FFFF00"/>
                </a:solidFill>
                <a:latin typeface="Arial Narrow" pitchFamily="34" charset="0"/>
              </a:rPr>
              <a:t>8 ELEMENTS + DIGITAL</a:t>
            </a:r>
          </a:p>
        </p:txBody>
      </p:sp>
      <p:sp>
        <p:nvSpPr>
          <p:cNvPr id="50" name="Left-Right Arrow 49"/>
          <p:cNvSpPr/>
          <p:nvPr/>
        </p:nvSpPr>
        <p:spPr bwMode="auto">
          <a:xfrm>
            <a:off x="4114800" y="5767155"/>
            <a:ext cx="851004" cy="405045"/>
          </a:xfrm>
          <a:prstGeom prst="leftRightArrow">
            <a:avLst/>
          </a:prstGeom>
          <a:solidFill>
            <a:srgbClr val="6C0000"/>
          </a:solidFill>
          <a:ln w="9525" cap="flat" cmpd="sng" algn="ctr">
            <a:solidFill>
              <a:srgbClr val="6C0000"/>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51" name="TextBox 50"/>
          <p:cNvSpPr txBox="1"/>
          <p:nvPr/>
        </p:nvSpPr>
        <p:spPr>
          <a:xfrm>
            <a:off x="3938740" y="4637062"/>
            <a:ext cx="1471460" cy="1154138"/>
          </a:xfrm>
          <a:prstGeom prst="rect">
            <a:avLst/>
          </a:prstGeom>
          <a:noFill/>
        </p:spPr>
        <p:txBody>
          <a:bodyPr wrap="square" lIns="84190" tIns="42096" rIns="84190" bIns="42096" rtlCol="0">
            <a:spAutoFit/>
          </a:bodyPr>
          <a:lstStyle/>
          <a:p>
            <a:pPr algn="just"/>
            <a:r>
              <a:rPr lang="en-US" sz="1700" cap="small" dirty="0">
                <a:solidFill>
                  <a:srgbClr val="FF00FF"/>
                </a:solidFill>
                <a:latin typeface="Arial Narrow" pitchFamily="34" charset="0"/>
              </a:rPr>
              <a:t>Compare</a:t>
            </a:r>
            <a:r>
              <a:rPr lang="en-US" sz="1700" dirty="0">
                <a:solidFill>
                  <a:srgbClr val="FF00FF"/>
                </a:solidFill>
                <a:latin typeface="Arial Narrow" pitchFamily="34" charset="0"/>
              </a:rPr>
              <a:t> </a:t>
            </a:r>
          </a:p>
          <a:p>
            <a:pPr algn="just"/>
            <a:r>
              <a:rPr lang="en-US" sz="1300" dirty="0">
                <a:solidFill>
                  <a:srgbClr val="FF00FF"/>
                </a:solidFill>
                <a:latin typeface="Arial Narrow" pitchFamily="34" charset="0"/>
              </a:rPr>
              <a:t>(8-element array </a:t>
            </a:r>
          </a:p>
          <a:p>
            <a:pPr algn="just"/>
            <a:r>
              <a:rPr lang="en-US" sz="1300" dirty="0">
                <a:solidFill>
                  <a:srgbClr val="FF00FF"/>
                </a:solidFill>
                <a:latin typeface="Arial Narrow" pitchFamily="34" charset="0"/>
              </a:rPr>
              <a:t>is 40% size </a:t>
            </a:r>
          </a:p>
          <a:p>
            <a:pPr algn="just"/>
            <a:r>
              <a:rPr lang="en-US" sz="1300" dirty="0">
                <a:solidFill>
                  <a:srgbClr val="FF00FF"/>
                </a:solidFill>
                <a:latin typeface="Arial Narrow" pitchFamily="34" charset="0"/>
              </a:rPr>
              <a:t>of the passive </a:t>
            </a:r>
          </a:p>
          <a:p>
            <a:pPr algn="just"/>
            <a:r>
              <a:rPr lang="en-US" sz="1300" dirty="0">
                <a:solidFill>
                  <a:srgbClr val="FF00FF"/>
                </a:solidFill>
                <a:latin typeface="Arial Narrow" pitchFamily="34" charset="0"/>
              </a:rPr>
              <a:t>single-element)</a:t>
            </a:r>
          </a:p>
        </p:txBody>
      </p:sp>
      <p:sp>
        <p:nvSpPr>
          <p:cNvPr id="65" name="TextBox 64"/>
          <p:cNvSpPr txBox="1"/>
          <p:nvPr/>
        </p:nvSpPr>
        <p:spPr>
          <a:xfrm>
            <a:off x="1114074" y="2475208"/>
            <a:ext cx="2214152" cy="346224"/>
          </a:xfrm>
          <a:prstGeom prst="rect">
            <a:avLst/>
          </a:prstGeom>
          <a:noFill/>
          <a:ln w="28575">
            <a:noFill/>
          </a:ln>
        </p:spPr>
        <p:txBody>
          <a:bodyPr wrap="square" lIns="84190" tIns="42096" rIns="84190" bIns="42096" rtlCol="0">
            <a:spAutoFit/>
          </a:bodyPr>
          <a:lstStyle/>
          <a:p>
            <a:r>
              <a:rPr lang="en-US" sz="1700" dirty="0">
                <a:solidFill>
                  <a:srgbClr val="FFFF00"/>
                </a:solidFill>
                <a:latin typeface="Arial Narrow" pitchFamily="34" charset="0"/>
              </a:rPr>
              <a:t>SINGLE ELEMENT</a:t>
            </a:r>
          </a:p>
        </p:txBody>
      </p:sp>
      <p:sp>
        <p:nvSpPr>
          <p:cNvPr id="4" name="Slide Number Placeholder 3"/>
          <p:cNvSpPr>
            <a:spLocks noGrp="1"/>
          </p:cNvSpPr>
          <p:nvPr>
            <p:ph type="sldNum" sz="quarter" idx="12"/>
          </p:nvPr>
        </p:nvSpPr>
        <p:spPr/>
        <p:txBody>
          <a:bodyPr/>
          <a:lstStyle/>
          <a:p>
            <a:fld id="{F6B0E1E6-BBDF-4CD7-A72C-4AECEAC288E1}" type="slidenum">
              <a:rPr lang="en-US" smtClean="0"/>
              <a:t>34</a:t>
            </a:fld>
            <a:endParaRPr lang="en-US"/>
          </a:p>
        </p:txBody>
      </p:sp>
    </p:spTree>
    <p:extLst>
      <p:ext uri="{BB962C8B-B14F-4D97-AF65-F5344CB8AC3E}">
        <p14:creationId xmlns:p14="http://schemas.microsoft.com/office/powerpoint/2010/main" val="343710543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81000" y="1103652"/>
            <a:ext cx="6349796" cy="3239748"/>
          </a:xfrm>
          <a:prstGeom prst="rect">
            <a:avLst/>
          </a:prstGeom>
          <a:noFill/>
        </p:spPr>
        <p:txBody>
          <a:bodyPr wrap="square" lIns="84216" tIns="42108" rIns="84216" bIns="42108" rtlCol="0">
            <a:spAutoFit/>
          </a:bodyPr>
          <a:lstStyle/>
          <a:p>
            <a:pPr algn="l">
              <a:lnSpc>
                <a:spcPct val="150000"/>
              </a:lnSpc>
              <a:buFont typeface="Arial" pitchFamily="34" charset="0"/>
              <a:buChar char="•"/>
            </a:pPr>
            <a:r>
              <a:rPr lang="en-US" sz="2600" cap="small" dirty="0" smtClean="0">
                <a:solidFill>
                  <a:schemeClr val="tx1">
                    <a:lumMod val="75000"/>
                  </a:schemeClr>
                </a:solidFill>
                <a:latin typeface="+mn-lt"/>
              </a:rPr>
              <a:t>Phased </a:t>
            </a:r>
            <a:r>
              <a:rPr lang="en-US" sz="2600" cap="small" dirty="0">
                <a:solidFill>
                  <a:schemeClr val="tx1">
                    <a:lumMod val="75000"/>
                  </a:schemeClr>
                </a:solidFill>
                <a:latin typeface="+mn-lt"/>
              </a:rPr>
              <a:t>array receiver @ 6-18 GHz</a:t>
            </a:r>
          </a:p>
          <a:p>
            <a:pPr lvl="1" algn="l">
              <a:buFont typeface="Wingdings" pitchFamily="2" charset="2"/>
              <a:buChar char="Ø"/>
            </a:pPr>
            <a:r>
              <a:rPr lang="en-US" sz="2200" dirty="0">
                <a:solidFill>
                  <a:schemeClr val="tx1">
                    <a:lumMod val="75000"/>
                  </a:schemeClr>
                </a:solidFill>
                <a:latin typeface="+mn-lt"/>
              </a:rPr>
              <a:t> IC-design, chip &amp; board level </a:t>
            </a:r>
            <a:r>
              <a:rPr lang="en-US" sz="2200" dirty="0" smtClean="0">
                <a:solidFill>
                  <a:schemeClr val="tx1">
                    <a:lumMod val="75000"/>
                  </a:schemeClr>
                </a:solidFill>
                <a:latin typeface="+mn-lt"/>
              </a:rPr>
              <a:t>verification</a:t>
            </a:r>
          </a:p>
          <a:p>
            <a:pPr lvl="1" algn="l"/>
            <a:endParaRPr lang="en-US" sz="2200" dirty="0">
              <a:solidFill>
                <a:schemeClr val="bg1">
                  <a:lumMod val="95000"/>
                </a:schemeClr>
              </a:solidFill>
              <a:latin typeface="+mn-lt"/>
            </a:endParaRPr>
          </a:p>
          <a:p>
            <a:pPr algn="l">
              <a:lnSpc>
                <a:spcPct val="150000"/>
              </a:lnSpc>
              <a:buFont typeface="Arial" pitchFamily="34" charset="0"/>
              <a:buChar char="•"/>
            </a:pPr>
            <a:r>
              <a:rPr lang="en-US" sz="2600" cap="small" dirty="0">
                <a:solidFill>
                  <a:srgbClr val="6C0000"/>
                </a:solidFill>
                <a:latin typeface="+mn-lt"/>
              </a:rPr>
              <a:t> Phased array transmitter @ 44 GHz</a:t>
            </a:r>
          </a:p>
          <a:p>
            <a:pPr lvl="1" algn="l">
              <a:buFont typeface="Wingdings" pitchFamily="2" charset="2"/>
              <a:buChar char="Ø"/>
            </a:pPr>
            <a:r>
              <a:rPr lang="en-US" sz="2200" dirty="0">
                <a:solidFill>
                  <a:srgbClr val="6C0000"/>
                </a:solidFill>
                <a:latin typeface="+mn-lt"/>
              </a:rPr>
              <a:t> IC-design &amp; chip level </a:t>
            </a:r>
            <a:r>
              <a:rPr lang="en-US" sz="2200" dirty="0" smtClean="0">
                <a:solidFill>
                  <a:srgbClr val="6C0000"/>
                </a:solidFill>
                <a:latin typeface="+mn-lt"/>
              </a:rPr>
              <a:t>verification</a:t>
            </a:r>
          </a:p>
          <a:p>
            <a:pPr lvl="1" algn="l"/>
            <a:endParaRPr lang="en-US" sz="2200" dirty="0">
              <a:solidFill>
                <a:srgbClr val="6C0000"/>
              </a:solidFill>
              <a:latin typeface="+mn-lt"/>
            </a:endParaRPr>
          </a:p>
          <a:p>
            <a:pPr algn="l">
              <a:lnSpc>
                <a:spcPct val="150000"/>
              </a:lnSpc>
              <a:buFont typeface="Arial" pitchFamily="34" charset="0"/>
              <a:buChar char="•"/>
            </a:pPr>
            <a:r>
              <a:rPr lang="en-US" sz="2600" cap="small" dirty="0">
                <a:solidFill>
                  <a:schemeClr val="tx1">
                    <a:lumMod val="75000"/>
                  </a:schemeClr>
                </a:solidFill>
                <a:latin typeface="+mn-lt"/>
              </a:rPr>
              <a:t> Conclusion</a:t>
            </a:r>
          </a:p>
        </p:txBody>
      </p:sp>
      <p:grpSp>
        <p:nvGrpSpPr>
          <p:cNvPr id="2" name="Group 24"/>
          <p:cNvGrpSpPr/>
          <p:nvPr/>
        </p:nvGrpSpPr>
        <p:grpSpPr>
          <a:xfrm>
            <a:off x="6777669" y="1144211"/>
            <a:ext cx="1832931" cy="5485189"/>
            <a:chOff x="7261448" y="921296"/>
            <a:chExt cx="2016224" cy="5850868"/>
          </a:xfrm>
        </p:grpSpPr>
        <p:grpSp>
          <p:nvGrpSpPr>
            <p:cNvPr id="3" name="Group 18"/>
            <p:cNvGrpSpPr/>
            <p:nvPr/>
          </p:nvGrpSpPr>
          <p:grpSpPr>
            <a:xfrm>
              <a:off x="7261448" y="921296"/>
              <a:ext cx="2016224" cy="3558339"/>
              <a:chOff x="7333456" y="1237942"/>
              <a:chExt cx="2016224" cy="3558339"/>
            </a:xfrm>
          </p:grpSpPr>
          <p:sp>
            <p:nvSpPr>
              <p:cNvPr id="8" name="Oval 7"/>
              <p:cNvSpPr/>
              <p:nvPr/>
            </p:nvSpPr>
            <p:spPr>
              <a:xfrm>
                <a:off x="7333456" y="1237942"/>
                <a:ext cx="2016224" cy="3558339"/>
              </a:xfrm>
              <a:prstGeom prst="ellipse">
                <a:avLst/>
              </a:prstGeom>
              <a:solidFill>
                <a:srgbClr val="0099C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7648381" y="2390070"/>
                <a:ext cx="1368153" cy="2320757"/>
              </a:xfrm>
              <a:prstGeom prst="ellipse">
                <a:avLst/>
              </a:prstGeom>
              <a:solidFill>
                <a:srgbClr val="0066C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Oval 5"/>
              <p:cNvSpPr/>
              <p:nvPr/>
            </p:nvSpPr>
            <p:spPr>
              <a:xfrm>
                <a:off x="8053536" y="3729608"/>
                <a:ext cx="576064" cy="909211"/>
              </a:xfrm>
              <a:prstGeom prst="ellipse">
                <a:avLst/>
              </a:prstGeom>
              <a:solidFill>
                <a:srgbClr val="0033C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Rectangle 9"/>
              <p:cNvSpPr>
                <a:spLocks noChangeArrowheads="1"/>
              </p:cNvSpPr>
              <p:nvPr/>
            </p:nvSpPr>
            <p:spPr bwMode="auto">
              <a:xfrm>
                <a:off x="7932240" y="4134763"/>
                <a:ext cx="1057400" cy="417240"/>
              </a:xfrm>
              <a:prstGeom prst="rect">
                <a:avLst/>
              </a:prstGeom>
              <a:noFill/>
              <a:ln w="9525">
                <a:noFill/>
                <a:miter lim="800000"/>
                <a:headEnd/>
                <a:tailEnd/>
              </a:ln>
              <a:effectLst/>
            </p:spPr>
            <p:txBody>
              <a:bodyPr lIns="102545" tIns="51272" rIns="102545" bIns="51272" anchor="b"/>
              <a:lstStyle/>
              <a:p>
                <a:pPr defTabSz="938376"/>
                <a:r>
                  <a:rPr lang="en-US" sz="1700" cap="small" dirty="0">
                    <a:solidFill>
                      <a:schemeClr val="bg1"/>
                    </a:solidFill>
                    <a:latin typeface="Arial Narrow" pitchFamily="34" charset="0"/>
                  </a:rPr>
                  <a:t>Phase </a:t>
                </a:r>
              </a:p>
              <a:p>
                <a:pPr defTabSz="938376"/>
                <a:r>
                  <a:rPr lang="en-US" sz="1700" cap="small" dirty="0">
                    <a:solidFill>
                      <a:schemeClr val="bg1"/>
                    </a:solidFill>
                    <a:latin typeface="Arial Narrow" pitchFamily="34" charset="0"/>
                  </a:rPr>
                  <a:t>shifter</a:t>
                </a:r>
              </a:p>
            </p:txBody>
          </p:sp>
          <p:sp>
            <p:nvSpPr>
              <p:cNvPr id="10" name="Rectangle 9"/>
              <p:cNvSpPr>
                <a:spLocks noChangeArrowheads="1"/>
              </p:cNvSpPr>
              <p:nvPr/>
            </p:nvSpPr>
            <p:spPr bwMode="auto">
              <a:xfrm>
                <a:off x="7716216" y="3297560"/>
                <a:ext cx="1440160" cy="417240"/>
              </a:xfrm>
              <a:prstGeom prst="rect">
                <a:avLst/>
              </a:prstGeom>
              <a:noFill/>
              <a:ln w="9525">
                <a:noFill/>
                <a:miter lim="800000"/>
                <a:headEnd/>
                <a:tailEnd/>
              </a:ln>
              <a:effectLst/>
            </p:spPr>
            <p:txBody>
              <a:bodyPr lIns="102545" tIns="51272" rIns="102545" bIns="51272" anchor="b"/>
              <a:lstStyle/>
              <a:p>
                <a:pPr defTabSz="938376"/>
                <a:r>
                  <a:rPr lang="en-US" sz="1700" cap="small" dirty="0">
                    <a:solidFill>
                      <a:srgbClr val="FFFF00"/>
                    </a:solidFill>
                    <a:latin typeface="Arial Narrow" pitchFamily="34" charset="0"/>
                  </a:rPr>
                  <a:t>Microwave</a:t>
                </a:r>
              </a:p>
              <a:p>
                <a:pPr defTabSz="938376"/>
                <a:r>
                  <a:rPr lang="en-US" sz="1700" cap="small" dirty="0">
                    <a:solidFill>
                      <a:srgbClr val="FFFF00"/>
                    </a:solidFill>
                    <a:latin typeface="Arial Narrow" pitchFamily="34" charset="0"/>
                  </a:rPr>
                  <a:t>phased array </a:t>
                </a:r>
              </a:p>
              <a:p>
                <a:pPr defTabSz="938376"/>
                <a:r>
                  <a:rPr lang="en-US" sz="1700" cap="small" dirty="0">
                    <a:solidFill>
                      <a:srgbClr val="FFFF00"/>
                    </a:solidFill>
                    <a:latin typeface="Arial Narrow" pitchFamily="34" charset="0"/>
                  </a:rPr>
                  <a:t>receiver</a:t>
                </a:r>
              </a:p>
            </p:txBody>
          </p:sp>
          <p:sp>
            <p:nvSpPr>
              <p:cNvPr id="11" name="Rectangle 10"/>
              <p:cNvSpPr>
                <a:spLocks noChangeArrowheads="1"/>
              </p:cNvSpPr>
              <p:nvPr/>
            </p:nvSpPr>
            <p:spPr bwMode="auto">
              <a:xfrm>
                <a:off x="7743110" y="1958022"/>
                <a:ext cx="1440160" cy="417240"/>
              </a:xfrm>
              <a:prstGeom prst="rect">
                <a:avLst/>
              </a:prstGeom>
              <a:noFill/>
              <a:ln w="9525">
                <a:noFill/>
                <a:miter lim="800000"/>
                <a:headEnd/>
                <a:tailEnd/>
              </a:ln>
              <a:effectLst/>
            </p:spPr>
            <p:txBody>
              <a:bodyPr lIns="102545" tIns="51272" rIns="102545" bIns="51272" anchor="b"/>
              <a:lstStyle/>
              <a:p>
                <a:pPr defTabSz="938376"/>
                <a:r>
                  <a:rPr lang="en-US" sz="1700" dirty="0">
                    <a:solidFill>
                      <a:srgbClr val="FF00FF"/>
                    </a:solidFill>
                    <a:latin typeface="Arial Narrow" pitchFamily="34" charset="0"/>
                  </a:rPr>
                  <a:t>mm</a:t>
                </a:r>
                <a:r>
                  <a:rPr lang="en-US" sz="1700" cap="small" dirty="0">
                    <a:solidFill>
                      <a:srgbClr val="FF00FF"/>
                    </a:solidFill>
                    <a:latin typeface="Arial Narrow" pitchFamily="34" charset="0"/>
                  </a:rPr>
                  <a:t>-wave</a:t>
                </a:r>
              </a:p>
              <a:p>
                <a:pPr defTabSz="938376"/>
                <a:r>
                  <a:rPr lang="en-US" sz="1700" cap="small" dirty="0">
                    <a:solidFill>
                      <a:srgbClr val="FF00FF"/>
                    </a:solidFill>
                    <a:latin typeface="Arial Narrow" pitchFamily="34" charset="0"/>
                  </a:rPr>
                  <a:t>phased array</a:t>
                </a:r>
              </a:p>
              <a:p>
                <a:pPr defTabSz="938376"/>
                <a:r>
                  <a:rPr lang="en-US" sz="1700" cap="small" dirty="0">
                    <a:solidFill>
                      <a:srgbClr val="FF00FF"/>
                    </a:solidFill>
                    <a:latin typeface="Arial Narrow" pitchFamily="34" charset="0"/>
                  </a:rPr>
                  <a:t>transmitter</a:t>
                </a:r>
              </a:p>
            </p:txBody>
          </p:sp>
        </p:grpSp>
        <p:grpSp>
          <p:nvGrpSpPr>
            <p:cNvPr id="12" name="Group 22"/>
            <p:cNvGrpSpPr/>
            <p:nvPr/>
          </p:nvGrpSpPr>
          <p:grpSpPr>
            <a:xfrm>
              <a:off x="7549480" y="4472372"/>
              <a:ext cx="1584176" cy="2299792"/>
              <a:chOff x="7549480" y="4521697"/>
              <a:chExt cx="1584176" cy="2299792"/>
            </a:xfrm>
          </p:grpSpPr>
          <p:graphicFrame>
            <p:nvGraphicFramePr>
              <p:cNvPr id="867335" name="Object 7"/>
              <p:cNvGraphicFramePr>
                <a:graphicFrameLocks noChangeAspect="1"/>
              </p:cNvGraphicFramePr>
              <p:nvPr/>
            </p:nvGraphicFramePr>
            <p:xfrm>
              <a:off x="7549480" y="4521697"/>
              <a:ext cx="1584176" cy="2299792"/>
            </p:xfrm>
            <a:graphic>
              <a:graphicData uri="http://schemas.openxmlformats.org/presentationml/2006/ole">
                <mc:AlternateContent xmlns:mc="http://schemas.openxmlformats.org/markup-compatibility/2006">
                  <mc:Choice xmlns:v="urn:schemas-microsoft-com:vml" Requires="v">
                    <p:oleObj spid="_x0000_s24620" name="Visio" r:id="rId4" imgW="1906172" imgH="2641187" progId="Visio.Drawing.11">
                      <p:embed/>
                    </p:oleObj>
                  </mc:Choice>
                  <mc:Fallback>
                    <p:oleObj name="Visio" r:id="rId4" imgW="1906172" imgH="2641187"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49480" y="4521697"/>
                            <a:ext cx="1584176" cy="2299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 name="TextBox 21"/>
              <p:cNvSpPr txBox="1"/>
              <p:nvPr/>
            </p:nvSpPr>
            <p:spPr>
              <a:xfrm>
                <a:off x="7855732" y="5111207"/>
                <a:ext cx="864096" cy="377539"/>
              </a:xfrm>
              <a:prstGeom prst="rect">
                <a:avLst/>
              </a:prstGeom>
              <a:noFill/>
            </p:spPr>
            <p:txBody>
              <a:bodyPr wrap="square" rtlCol="0">
                <a:spAutoFit/>
              </a:bodyPr>
              <a:lstStyle/>
              <a:p>
                <a:r>
                  <a:rPr lang="en-US" sz="1700" dirty="0">
                    <a:latin typeface="Symbol" pitchFamily="18" charset="2"/>
                  </a:rPr>
                  <a:t>S</a:t>
                </a:r>
              </a:p>
            </p:txBody>
          </p:sp>
        </p:grpSp>
      </p:grpSp>
      <p:sp>
        <p:nvSpPr>
          <p:cNvPr id="13" name="Slide Number Placeholder 12"/>
          <p:cNvSpPr>
            <a:spLocks noGrp="1"/>
          </p:cNvSpPr>
          <p:nvPr>
            <p:ph type="sldNum" sz="quarter" idx="4"/>
          </p:nvPr>
        </p:nvSpPr>
        <p:spPr>
          <a:xfrm>
            <a:off x="6782377" y="6466840"/>
            <a:ext cx="2133023" cy="254241"/>
          </a:xfrm>
        </p:spPr>
        <p:txBody>
          <a:bodyPr/>
          <a:lstStyle/>
          <a:p>
            <a:fld id="{2B6308D2-8FBE-475B-9211-B18DC80818EF}" type="slidenum">
              <a:rPr lang="en-US" smtClean="0">
                <a:solidFill>
                  <a:schemeClr val="bg1"/>
                </a:solidFill>
              </a:rPr>
              <a:pPr/>
              <a:t>35</a:t>
            </a:fld>
            <a:endParaRPr lang="en-US" dirty="0">
              <a:solidFill>
                <a:schemeClr val="bg1"/>
              </a:solidFill>
            </a:endParaRPr>
          </a:p>
        </p:txBody>
      </p:sp>
      <p:sp>
        <p:nvSpPr>
          <p:cNvPr id="16" name="Rectangle 9"/>
          <p:cNvSpPr>
            <a:spLocks noChangeArrowheads="1"/>
          </p:cNvSpPr>
          <p:nvPr/>
        </p:nvSpPr>
        <p:spPr bwMode="auto">
          <a:xfrm>
            <a:off x="0" y="-76200"/>
            <a:ext cx="9144000" cy="661193"/>
          </a:xfrm>
          <a:prstGeom prst="rect">
            <a:avLst/>
          </a:prstGeom>
          <a:noFill/>
          <a:ln w="9525">
            <a:noFill/>
            <a:miter lim="800000"/>
            <a:headEnd/>
            <a:tailEnd/>
          </a:ln>
          <a:effectLst/>
        </p:spPr>
        <p:txBody>
          <a:bodyPr lIns="94444" tIns="47222" rIns="94444" bIns="47222" anchor="b"/>
          <a:lstStyle/>
          <a:p>
            <a:pPr algn="ctr" defTabSz="938376"/>
            <a:r>
              <a:rPr lang="en-US" sz="2900" cap="small" dirty="0" smtClean="0">
                <a:solidFill>
                  <a:srgbClr val="6C0000"/>
                </a:solidFill>
                <a:latin typeface="+mj-lt"/>
              </a:rPr>
              <a:t>Phase Array IC Design</a:t>
            </a:r>
            <a:endParaRPr lang="en-US" sz="2900" cap="small" dirty="0">
              <a:solidFill>
                <a:srgbClr val="6C0000"/>
              </a:solidFill>
              <a:latin typeface="+mj-lt"/>
            </a:endParaRPr>
          </a:p>
        </p:txBody>
      </p:sp>
    </p:spTree>
    <p:extLst>
      <p:ext uri="{BB962C8B-B14F-4D97-AF65-F5344CB8AC3E}">
        <p14:creationId xmlns:p14="http://schemas.microsoft.com/office/powerpoint/2010/main" val="54816677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152400" y="-152400"/>
            <a:ext cx="9144000" cy="661193"/>
          </a:xfrm>
          <a:prstGeom prst="rect">
            <a:avLst/>
          </a:prstGeom>
          <a:noFill/>
          <a:ln w="9525">
            <a:noFill/>
            <a:miter lim="800000"/>
            <a:headEnd/>
            <a:tailEnd/>
          </a:ln>
          <a:effectLst/>
        </p:spPr>
        <p:txBody>
          <a:bodyPr lIns="92041" tIns="46020" rIns="92041" bIns="46020" anchor="b"/>
          <a:lstStyle/>
          <a:p>
            <a:pPr defTabSz="913529"/>
            <a:r>
              <a:rPr lang="en-US" sz="2600" b="1" cap="small" dirty="0">
                <a:solidFill>
                  <a:srgbClr val="6C0000"/>
                </a:solidFill>
                <a:latin typeface="Arial Narrow" pitchFamily="34" charset="0"/>
              </a:rPr>
              <a:t>16-Element </a:t>
            </a:r>
            <a:r>
              <a:rPr lang="en-US" sz="2600" b="1" dirty="0">
                <a:solidFill>
                  <a:srgbClr val="6C0000"/>
                </a:solidFill>
                <a:latin typeface="Arial Narrow" pitchFamily="34" charset="0"/>
              </a:rPr>
              <a:t>mm</a:t>
            </a:r>
            <a:r>
              <a:rPr lang="en-US" sz="2600" b="1" cap="small" dirty="0">
                <a:solidFill>
                  <a:srgbClr val="6C0000"/>
                </a:solidFill>
                <a:latin typeface="Arial Narrow" pitchFamily="34" charset="0"/>
              </a:rPr>
              <a:t>-wave phased-array </a:t>
            </a:r>
            <a:r>
              <a:rPr lang="en-US" sz="2400" b="1" cap="small" dirty="0" err="1">
                <a:solidFill>
                  <a:srgbClr val="6C0000"/>
                </a:solidFill>
                <a:latin typeface="Arial Narrow" pitchFamily="34" charset="0"/>
              </a:rPr>
              <a:t>T</a:t>
            </a:r>
            <a:r>
              <a:rPr lang="en-US" sz="2600" b="1" cap="small" dirty="0" err="1">
                <a:solidFill>
                  <a:srgbClr val="6C0000"/>
                </a:solidFill>
                <a:latin typeface="Arial Narrow" pitchFamily="34" charset="0"/>
              </a:rPr>
              <a:t>x</a:t>
            </a:r>
            <a:r>
              <a:rPr lang="en-US" sz="2600" b="1" cap="small" dirty="0">
                <a:solidFill>
                  <a:srgbClr val="6C0000"/>
                </a:solidFill>
                <a:latin typeface="Arial Narrow" pitchFamily="34" charset="0"/>
              </a:rPr>
              <a:t> (large array, </a:t>
            </a:r>
            <a:r>
              <a:rPr lang="en-US" sz="2200" b="1" cap="small" dirty="0">
                <a:solidFill>
                  <a:srgbClr val="6C0000"/>
                </a:solidFill>
                <a:latin typeface="Arial Narrow" pitchFamily="34" charset="0"/>
              </a:rPr>
              <a:t>3</a:t>
            </a:r>
            <a:r>
              <a:rPr lang="en-US" sz="2600" b="1" cap="small" dirty="0">
                <a:solidFill>
                  <a:srgbClr val="6C0000"/>
                </a:solidFill>
                <a:latin typeface="Arial Narrow" pitchFamily="34" charset="0"/>
              </a:rPr>
              <a:t>-d integration)</a:t>
            </a:r>
          </a:p>
        </p:txBody>
      </p:sp>
      <p:sp>
        <p:nvSpPr>
          <p:cNvPr id="6" name="Rounded Rectangle 5"/>
          <p:cNvSpPr/>
          <p:nvPr/>
        </p:nvSpPr>
        <p:spPr>
          <a:xfrm>
            <a:off x="251520" y="1066237"/>
            <a:ext cx="6218873" cy="46580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graphicFrame>
        <p:nvGraphicFramePr>
          <p:cNvPr id="8" name="Object 16"/>
          <p:cNvGraphicFramePr>
            <a:graphicFrameLocks noChangeAspect="1"/>
          </p:cNvGraphicFramePr>
          <p:nvPr/>
        </p:nvGraphicFramePr>
        <p:xfrm>
          <a:off x="1162055" y="1271329"/>
          <a:ext cx="4742540" cy="4295492"/>
        </p:xfrm>
        <a:graphic>
          <a:graphicData uri="http://schemas.openxmlformats.org/presentationml/2006/ole">
            <mc:AlternateContent xmlns:mc="http://schemas.openxmlformats.org/markup-compatibility/2006">
              <mc:Choice xmlns:v="urn:schemas-microsoft-com:vml" Requires="v">
                <p:oleObj spid="_x0000_s25643" name="Visio" r:id="rId3" imgW="3999644" imgH="3418713" progId="Visio.Drawing.11">
                  <p:embed/>
                </p:oleObj>
              </mc:Choice>
              <mc:Fallback>
                <p:oleObj name="Visio" r:id="rId3" imgW="3999644" imgH="3418713"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055" y="1271329"/>
                        <a:ext cx="4742540" cy="4295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Curved Down Arrow 8"/>
          <p:cNvSpPr/>
          <p:nvPr/>
        </p:nvSpPr>
        <p:spPr>
          <a:xfrm>
            <a:off x="1710082" y="3663725"/>
            <a:ext cx="428012" cy="271871"/>
          </a:xfrm>
          <a:prstGeom prst="curvedDownArrow">
            <a:avLst/>
          </a:prstGeom>
          <a:solidFill>
            <a:srgbClr val="00FF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chemeClr val="tx1"/>
              </a:solidFill>
            </a:endParaRPr>
          </a:p>
        </p:txBody>
      </p:sp>
      <p:cxnSp>
        <p:nvCxnSpPr>
          <p:cNvPr id="10" name="Straight Connector 9"/>
          <p:cNvCxnSpPr/>
          <p:nvPr/>
        </p:nvCxnSpPr>
        <p:spPr>
          <a:xfrm rot="10800000">
            <a:off x="2994119" y="2485617"/>
            <a:ext cx="541924" cy="23978"/>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6200000" flipH="1">
            <a:off x="3615432" y="2704026"/>
            <a:ext cx="338517" cy="13090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16200000" flipH="1">
            <a:off x="5000751" y="2442816"/>
            <a:ext cx="181248" cy="85603"/>
          </a:xfrm>
          <a:prstGeom prst="straightConnector1">
            <a:avLst/>
          </a:prstGeom>
          <a:ln w="19050">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09600" y="2564340"/>
            <a:ext cx="1911607" cy="331260"/>
          </a:xfrm>
          <a:prstGeom prst="rect">
            <a:avLst/>
          </a:prstGeom>
          <a:noFill/>
        </p:spPr>
        <p:txBody>
          <a:bodyPr wrap="square" lIns="84216" tIns="42108" rIns="84216" bIns="42108" rtlCol="0">
            <a:spAutoFit/>
          </a:bodyPr>
          <a:lstStyle/>
          <a:p>
            <a:pPr algn="r"/>
            <a:r>
              <a:rPr lang="en-US" cap="small" dirty="0">
                <a:solidFill>
                  <a:srgbClr val="FFFF00"/>
                </a:solidFill>
                <a:latin typeface="Arial Narrow" pitchFamily="34" charset="0"/>
              </a:rPr>
              <a:t>16 x patch antennas </a:t>
            </a:r>
          </a:p>
        </p:txBody>
      </p:sp>
      <p:sp>
        <p:nvSpPr>
          <p:cNvPr id="14" name="TextBox 13"/>
          <p:cNvSpPr txBox="1"/>
          <p:nvPr/>
        </p:nvSpPr>
        <p:spPr>
          <a:xfrm>
            <a:off x="163466" y="3173940"/>
            <a:ext cx="2122534" cy="331260"/>
          </a:xfrm>
          <a:prstGeom prst="rect">
            <a:avLst/>
          </a:prstGeom>
          <a:noFill/>
        </p:spPr>
        <p:txBody>
          <a:bodyPr wrap="square" lIns="84216" tIns="42108" rIns="84216" bIns="42108" rtlCol="0">
            <a:spAutoFit/>
          </a:bodyPr>
          <a:lstStyle/>
          <a:p>
            <a:pPr algn="r"/>
            <a:r>
              <a:rPr lang="en-US" cap="small" dirty="0">
                <a:solidFill>
                  <a:srgbClr val="FFFF00"/>
                </a:solidFill>
                <a:latin typeface="Arial Narrow" pitchFamily="34" charset="0"/>
              </a:rPr>
              <a:t>Antenna feeds &amp; Filters</a:t>
            </a:r>
          </a:p>
        </p:txBody>
      </p:sp>
      <p:sp>
        <p:nvSpPr>
          <p:cNvPr id="15" name="TextBox 14"/>
          <p:cNvSpPr txBox="1"/>
          <p:nvPr/>
        </p:nvSpPr>
        <p:spPr>
          <a:xfrm>
            <a:off x="485029" y="3752339"/>
            <a:ext cx="1362806" cy="331260"/>
          </a:xfrm>
          <a:prstGeom prst="rect">
            <a:avLst/>
          </a:prstGeom>
          <a:noFill/>
        </p:spPr>
        <p:txBody>
          <a:bodyPr wrap="square" lIns="84216" tIns="42108" rIns="84216" bIns="42108" rtlCol="0">
            <a:spAutoFit/>
          </a:bodyPr>
          <a:lstStyle/>
          <a:p>
            <a:r>
              <a:rPr lang="en-US" cap="small" dirty="0">
                <a:solidFill>
                  <a:schemeClr val="tx1"/>
                </a:solidFill>
                <a:latin typeface="Arial Narrow" pitchFamily="34" charset="0"/>
              </a:rPr>
              <a:t>4x PA</a:t>
            </a:r>
          </a:p>
        </p:txBody>
      </p:sp>
      <p:sp>
        <p:nvSpPr>
          <p:cNvPr id="16" name="TextBox 15"/>
          <p:cNvSpPr txBox="1"/>
          <p:nvPr/>
        </p:nvSpPr>
        <p:spPr>
          <a:xfrm>
            <a:off x="3561492" y="3587827"/>
            <a:ext cx="3067907" cy="546703"/>
          </a:xfrm>
          <a:prstGeom prst="rect">
            <a:avLst/>
          </a:prstGeom>
          <a:noFill/>
        </p:spPr>
        <p:txBody>
          <a:bodyPr wrap="square" lIns="84216" tIns="42108" rIns="84216" bIns="42108" rtlCol="0">
            <a:spAutoFit/>
          </a:bodyPr>
          <a:lstStyle/>
          <a:p>
            <a:pPr algn="l"/>
            <a:r>
              <a:rPr lang="en-US" sz="1500" cap="small" dirty="0">
                <a:solidFill>
                  <a:srgbClr val="FFFF00"/>
                </a:solidFill>
                <a:latin typeface="Arial Narrow" pitchFamily="34" charset="0"/>
              </a:rPr>
              <a:t>Power Amplifiers (16 x </a:t>
            </a:r>
            <a:r>
              <a:rPr lang="en-US" sz="1500" cap="small" dirty="0" err="1">
                <a:solidFill>
                  <a:srgbClr val="FFFF00"/>
                </a:solidFill>
                <a:latin typeface="Arial Narrow" pitchFamily="34" charset="0"/>
              </a:rPr>
              <a:t>I</a:t>
            </a:r>
            <a:r>
              <a:rPr lang="en-US" sz="1500" dirty="0" err="1">
                <a:solidFill>
                  <a:srgbClr val="FFFF00"/>
                </a:solidFill>
                <a:latin typeface="Arial Narrow" pitchFamily="34" charset="0"/>
              </a:rPr>
              <a:t>n</a:t>
            </a:r>
            <a:r>
              <a:rPr lang="en-US" sz="1500" cap="small" dirty="0" err="1">
                <a:solidFill>
                  <a:srgbClr val="FFFF00"/>
                </a:solidFill>
                <a:latin typeface="Arial Narrow" pitchFamily="34" charset="0"/>
              </a:rPr>
              <a:t>P</a:t>
            </a:r>
            <a:r>
              <a:rPr lang="en-US" sz="1500" cap="small" dirty="0">
                <a:solidFill>
                  <a:srgbClr val="FFFF00"/>
                </a:solidFill>
                <a:latin typeface="Arial Narrow" pitchFamily="34" charset="0"/>
              </a:rPr>
              <a:t> HBT)</a:t>
            </a:r>
          </a:p>
          <a:p>
            <a:pPr algn="l"/>
            <a:r>
              <a:rPr lang="en-US" sz="1500" b="1" dirty="0">
                <a:solidFill>
                  <a:srgbClr val="FFFFFF"/>
                </a:solidFill>
                <a:latin typeface="Arial Narrow" pitchFamily="34" charset="0"/>
              </a:rPr>
              <a:t>w/ heat spreading chamber (MEMS)</a:t>
            </a:r>
          </a:p>
        </p:txBody>
      </p:sp>
      <p:sp>
        <p:nvSpPr>
          <p:cNvPr id="18" name="TextBox 17"/>
          <p:cNvSpPr txBox="1"/>
          <p:nvPr/>
        </p:nvSpPr>
        <p:spPr>
          <a:xfrm>
            <a:off x="3478658" y="4115022"/>
            <a:ext cx="2860812" cy="548227"/>
          </a:xfrm>
          <a:prstGeom prst="rect">
            <a:avLst/>
          </a:prstGeom>
          <a:noFill/>
        </p:spPr>
        <p:txBody>
          <a:bodyPr wrap="square" lIns="84216" tIns="42108" rIns="84216" bIns="42108" rtlCol="0">
            <a:spAutoFit/>
          </a:bodyPr>
          <a:lstStyle/>
          <a:p>
            <a:pPr algn="l"/>
            <a:r>
              <a:rPr lang="en-US" sz="1500" cap="small" dirty="0">
                <a:solidFill>
                  <a:srgbClr val="FFFF00"/>
                </a:solidFill>
                <a:latin typeface="Arial Narrow" pitchFamily="34" charset="0"/>
              </a:rPr>
              <a:t>RF distribution layer</a:t>
            </a:r>
          </a:p>
          <a:p>
            <a:pPr algn="l"/>
            <a:r>
              <a:rPr lang="en-US" sz="1500" b="1" dirty="0">
                <a:solidFill>
                  <a:srgbClr val="FFFFFF"/>
                </a:solidFill>
                <a:latin typeface="Arial Narrow" pitchFamily="34" charset="0"/>
              </a:rPr>
              <a:t>(</a:t>
            </a:r>
            <a:r>
              <a:rPr lang="en-US" sz="1500" b="1" dirty="0" err="1">
                <a:solidFill>
                  <a:srgbClr val="FFFFFF"/>
                </a:solidFill>
                <a:latin typeface="Arial Narrow" pitchFamily="34" charset="0"/>
              </a:rPr>
              <a:t>microstrip</a:t>
            </a:r>
            <a:r>
              <a:rPr lang="en-US" sz="1500" b="1" dirty="0">
                <a:solidFill>
                  <a:srgbClr val="FFFFFF"/>
                </a:solidFill>
                <a:latin typeface="Arial Narrow" pitchFamily="34" charset="0"/>
              </a:rPr>
              <a:t> T-lines)</a:t>
            </a:r>
          </a:p>
        </p:txBody>
      </p:sp>
      <p:sp>
        <p:nvSpPr>
          <p:cNvPr id="19" name="TextBox 18"/>
          <p:cNvSpPr txBox="1"/>
          <p:nvPr/>
        </p:nvSpPr>
        <p:spPr>
          <a:xfrm>
            <a:off x="3685621" y="4664161"/>
            <a:ext cx="2943779" cy="823702"/>
          </a:xfrm>
          <a:prstGeom prst="rect">
            <a:avLst/>
          </a:prstGeom>
          <a:noFill/>
        </p:spPr>
        <p:txBody>
          <a:bodyPr wrap="square" lIns="84216" tIns="42108" rIns="84216" bIns="42108" rtlCol="0">
            <a:spAutoFit/>
          </a:bodyPr>
          <a:lstStyle/>
          <a:p>
            <a:pPr algn="l"/>
            <a:r>
              <a:rPr lang="en-US" b="1" cap="small" dirty="0" err="1">
                <a:solidFill>
                  <a:srgbClr val="FFFFFF"/>
                </a:solidFill>
                <a:latin typeface="Arial Narrow" pitchFamily="34" charset="0"/>
              </a:rPr>
              <a:t>SiGe</a:t>
            </a:r>
            <a:r>
              <a:rPr lang="en-US" b="1" cap="small" dirty="0">
                <a:solidFill>
                  <a:srgbClr val="FFFFFF"/>
                </a:solidFill>
                <a:latin typeface="Arial Narrow" pitchFamily="34" charset="0"/>
              </a:rPr>
              <a:t> </a:t>
            </a:r>
            <a:r>
              <a:rPr lang="en-US" b="1" cap="small" dirty="0" err="1">
                <a:solidFill>
                  <a:srgbClr val="FFFFFF"/>
                </a:solidFill>
                <a:latin typeface="Arial Narrow" pitchFamily="34" charset="0"/>
              </a:rPr>
              <a:t>BiCMOS</a:t>
            </a:r>
            <a:r>
              <a:rPr lang="en-US" b="1" cap="small" dirty="0">
                <a:solidFill>
                  <a:srgbClr val="FFFFFF"/>
                </a:solidFill>
                <a:latin typeface="Arial Narrow" pitchFamily="34" charset="0"/>
              </a:rPr>
              <a:t> 16-element </a:t>
            </a:r>
            <a:r>
              <a:rPr lang="en-US" b="1" cap="small" dirty="0" err="1">
                <a:solidFill>
                  <a:srgbClr val="FFFFFF"/>
                </a:solidFill>
                <a:latin typeface="Arial Narrow" pitchFamily="34" charset="0"/>
              </a:rPr>
              <a:t>Beamformer</a:t>
            </a:r>
            <a:r>
              <a:rPr lang="en-US" b="1" cap="small" dirty="0">
                <a:solidFill>
                  <a:srgbClr val="FFFFFF"/>
                </a:solidFill>
                <a:latin typeface="Arial Narrow" pitchFamily="34" charset="0"/>
              </a:rPr>
              <a:t> </a:t>
            </a:r>
          </a:p>
          <a:p>
            <a:pPr algn="l"/>
            <a:r>
              <a:rPr lang="en-US" b="1" cap="small" dirty="0">
                <a:solidFill>
                  <a:srgbClr val="FFFFFF"/>
                </a:solidFill>
                <a:latin typeface="Arial Narrow" pitchFamily="34" charset="0"/>
              </a:rPr>
              <a:t>(this work)</a:t>
            </a:r>
          </a:p>
        </p:txBody>
      </p:sp>
      <p:sp>
        <p:nvSpPr>
          <p:cNvPr id="20" name="TextBox 19"/>
          <p:cNvSpPr txBox="1"/>
          <p:nvPr/>
        </p:nvSpPr>
        <p:spPr>
          <a:xfrm>
            <a:off x="1166432" y="1841758"/>
            <a:ext cx="1899947" cy="577481"/>
          </a:xfrm>
          <a:prstGeom prst="rect">
            <a:avLst/>
          </a:prstGeom>
          <a:noFill/>
        </p:spPr>
        <p:txBody>
          <a:bodyPr wrap="square" lIns="84216" tIns="42108" rIns="84216" bIns="42108" rtlCol="0">
            <a:spAutoFit/>
          </a:bodyPr>
          <a:lstStyle/>
          <a:p>
            <a:r>
              <a:rPr lang="en-US" cap="small" dirty="0">
                <a:solidFill>
                  <a:srgbClr val="FFFF00"/>
                </a:solidFill>
                <a:latin typeface="Arial Narrow" pitchFamily="34" charset="0"/>
              </a:rPr>
              <a:t>One tile (sub-array)</a:t>
            </a:r>
          </a:p>
          <a:p>
            <a:pPr algn="ctr"/>
            <a:r>
              <a:rPr lang="en-US" b="1" dirty="0">
                <a:solidFill>
                  <a:srgbClr val="FFFFFF"/>
                </a:solidFill>
                <a:latin typeface="Arial Narrow" pitchFamily="34" charset="0"/>
              </a:rPr>
              <a:t>(4x4 elements)</a:t>
            </a:r>
          </a:p>
        </p:txBody>
      </p:sp>
      <p:sp>
        <p:nvSpPr>
          <p:cNvPr id="22" name="TextBox 21"/>
          <p:cNvSpPr txBox="1"/>
          <p:nvPr/>
        </p:nvSpPr>
        <p:spPr>
          <a:xfrm>
            <a:off x="1812276" y="1087979"/>
            <a:ext cx="2039646" cy="577481"/>
          </a:xfrm>
          <a:prstGeom prst="rect">
            <a:avLst/>
          </a:prstGeom>
          <a:noFill/>
        </p:spPr>
        <p:txBody>
          <a:bodyPr wrap="square" lIns="84216" tIns="42108" rIns="84216" bIns="42108" rtlCol="0">
            <a:spAutoFit/>
          </a:bodyPr>
          <a:lstStyle/>
          <a:p>
            <a:pPr algn="ctr"/>
            <a:r>
              <a:rPr lang="en-US" cap="small" dirty="0">
                <a:solidFill>
                  <a:srgbClr val="FFFF00"/>
                </a:solidFill>
                <a:latin typeface="Arial Narrow" pitchFamily="34" charset="0"/>
              </a:rPr>
              <a:t>Super-tile</a:t>
            </a:r>
          </a:p>
          <a:p>
            <a:pPr algn="r"/>
            <a:r>
              <a:rPr lang="en-US" b="1" dirty="0">
                <a:solidFill>
                  <a:srgbClr val="FFFFFF"/>
                </a:solidFill>
                <a:latin typeface="Arial Narrow" pitchFamily="34" charset="0"/>
              </a:rPr>
              <a:t>(20x20=400 elements)</a:t>
            </a:r>
          </a:p>
        </p:txBody>
      </p:sp>
      <p:sp>
        <p:nvSpPr>
          <p:cNvPr id="25" name="TextBox 24"/>
          <p:cNvSpPr txBox="1"/>
          <p:nvPr/>
        </p:nvSpPr>
        <p:spPr>
          <a:xfrm>
            <a:off x="2839168" y="5266435"/>
            <a:ext cx="920035" cy="296165"/>
          </a:xfrm>
          <a:prstGeom prst="rect">
            <a:avLst/>
          </a:prstGeom>
          <a:noFill/>
        </p:spPr>
        <p:txBody>
          <a:bodyPr wrap="square" lIns="84216" tIns="42108" rIns="84216" bIns="42108" rtlCol="0">
            <a:spAutoFit/>
          </a:bodyPr>
          <a:lstStyle/>
          <a:p>
            <a:pPr algn="l"/>
            <a:r>
              <a:rPr lang="en-US" sz="1300" dirty="0">
                <a:solidFill>
                  <a:srgbClr val="FFFFFF"/>
                </a:solidFill>
                <a:latin typeface="Arial Narrow" pitchFamily="34" charset="0"/>
              </a:rPr>
              <a:t> Heat sink</a:t>
            </a:r>
          </a:p>
        </p:txBody>
      </p:sp>
      <p:sp>
        <p:nvSpPr>
          <p:cNvPr id="26" name="TextBox 25"/>
          <p:cNvSpPr txBox="1"/>
          <p:nvPr/>
        </p:nvSpPr>
        <p:spPr>
          <a:xfrm>
            <a:off x="4979483" y="2190313"/>
            <a:ext cx="1497517" cy="317394"/>
          </a:xfrm>
          <a:prstGeom prst="rect">
            <a:avLst/>
          </a:prstGeom>
          <a:noFill/>
        </p:spPr>
        <p:txBody>
          <a:bodyPr wrap="square" lIns="84216" tIns="42108" rIns="84216" bIns="42108" rtlCol="0">
            <a:spAutoFit/>
          </a:bodyPr>
          <a:lstStyle/>
          <a:p>
            <a:pPr algn="r"/>
            <a:r>
              <a:rPr lang="en-US" sz="1500" b="1" dirty="0">
                <a:solidFill>
                  <a:srgbClr val="6C0000"/>
                </a:solidFill>
                <a:latin typeface="Arial Narrow" pitchFamily="34" charset="0"/>
              </a:rPr>
              <a:t>Q-Band satellite</a:t>
            </a:r>
          </a:p>
        </p:txBody>
      </p:sp>
      <p:sp>
        <p:nvSpPr>
          <p:cNvPr id="28" name="TextBox 27"/>
          <p:cNvSpPr txBox="1"/>
          <p:nvPr/>
        </p:nvSpPr>
        <p:spPr>
          <a:xfrm>
            <a:off x="6535854" y="1538791"/>
            <a:ext cx="2477222" cy="605935"/>
          </a:xfrm>
          <a:prstGeom prst="rect">
            <a:avLst/>
          </a:prstGeom>
          <a:noFill/>
        </p:spPr>
        <p:txBody>
          <a:bodyPr wrap="square" lIns="84216" tIns="42108" rIns="84216" bIns="42108" rtlCol="0">
            <a:spAutoFit/>
          </a:bodyPr>
          <a:lstStyle/>
          <a:p>
            <a:pPr algn="l">
              <a:buFont typeface="Arial" pitchFamily="34" charset="0"/>
              <a:buChar char="•"/>
            </a:pPr>
            <a:r>
              <a:rPr lang="en-US" sz="1700" dirty="0">
                <a:solidFill>
                  <a:srgbClr val="6C0000"/>
                </a:solidFill>
                <a:latin typeface="Arial Narrow" pitchFamily="34" charset="0"/>
              </a:rPr>
              <a:t> Q-band satellite comm.</a:t>
            </a:r>
          </a:p>
          <a:p>
            <a:pPr algn="l"/>
            <a:r>
              <a:rPr lang="en-US" sz="1700" dirty="0">
                <a:solidFill>
                  <a:srgbClr val="6C0000"/>
                </a:solidFill>
                <a:latin typeface="Arial Narrow" pitchFamily="34" charset="0"/>
              </a:rPr>
              <a:t>   (43-45 GHz, </a:t>
            </a:r>
            <a:r>
              <a:rPr lang="en-US" sz="1700" dirty="0">
                <a:solidFill>
                  <a:srgbClr val="6C0000"/>
                </a:solidFill>
                <a:latin typeface="Symbol" pitchFamily="18" charset="2"/>
              </a:rPr>
              <a:t>l</a:t>
            </a:r>
            <a:r>
              <a:rPr lang="en-US" sz="1700" dirty="0">
                <a:solidFill>
                  <a:srgbClr val="6C0000"/>
                </a:solidFill>
                <a:latin typeface="Arial Narrow" pitchFamily="34" charset="0"/>
              </a:rPr>
              <a:t>/2=3.4 mm)</a:t>
            </a:r>
          </a:p>
        </p:txBody>
      </p:sp>
      <p:sp>
        <p:nvSpPr>
          <p:cNvPr id="29" name="TextBox 28"/>
          <p:cNvSpPr txBox="1"/>
          <p:nvPr/>
        </p:nvSpPr>
        <p:spPr>
          <a:xfrm>
            <a:off x="6535854" y="2594410"/>
            <a:ext cx="2477222" cy="605935"/>
          </a:xfrm>
          <a:prstGeom prst="rect">
            <a:avLst/>
          </a:prstGeom>
          <a:noFill/>
        </p:spPr>
        <p:txBody>
          <a:bodyPr wrap="square" lIns="84216" tIns="42108" rIns="84216" bIns="42108" rtlCol="0">
            <a:spAutoFit/>
          </a:bodyPr>
          <a:lstStyle/>
          <a:p>
            <a:pPr algn="l">
              <a:buFont typeface="Arial" pitchFamily="34" charset="0"/>
              <a:buChar char="•"/>
            </a:pPr>
            <a:r>
              <a:rPr lang="en-US" sz="1700" dirty="0">
                <a:solidFill>
                  <a:srgbClr val="6C0000"/>
                </a:solidFill>
                <a:latin typeface="Arial Narrow" pitchFamily="34" charset="0"/>
              </a:rPr>
              <a:t> </a:t>
            </a:r>
            <a:r>
              <a:rPr lang="en-US" sz="1700" dirty="0" err="1">
                <a:solidFill>
                  <a:srgbClr val="6C0000"/>
                </a:solidFill>
                <a:latin typeface="Arial Narrow" pitchFamily="34" charset="0"/>
              </a:rPr>
              <a:t>Microstrip</a:t>
            </a:r>
            <a:r>
              <a:rPr lang="en-US" sz="1700" dirty="0">
                <a:solidFill>
                  <a:srgbClr val="6C0000"/>
                </a:solidFill>
                <a:latin typeface="Arial Narrow" pitchFamily="34" charset="0"/>
              </a:rPr>
              <a:t> antenna size</a:t>
            </a:r>
          </a:p>
          <a:p>
            <a:pPr algn="l"/>
            <a:r>
              <a:rPr lang="en-US" sz="1700" dirty="0">
                <a:solidFill>
                  <a:srgbClr val="6C0000"/>
                </a:solidFill>
                <a:latin typeface="Arial Narrow" pitchFamily="34" charset="0"/>
              </a:rPr>
              <a:t>   = 3.4x3.4 mm</a:t>
            </a:r>
            <a:r>
              <a:rPr lang="en-US" sz="1700" baseline="30000" dirty="0">
                <a:solidFill>
                  <a:srgbClr val="6C0000"/>
                </a:solidFill>
                <a:latin typeface="Arial Narrow" pitchFamily="34" charset="0"/>
              </a:rPr>
              <a:t>2</a:t>
            </a:r>
          </a:p>
        </p:txBody>
      </p:sp>
      <p:sp>
        <p:nvSpPr>
          <p:cNvPr id="30" name="TextBox 29"/>
          <p:cNvSpPr txBox="1"/>
          <p:nvPr/>
        </p:nvSpPr>
        <p:spPr>
          <a:xfrm>
            <a:off x="6535854" y="3269484"/>
            <a:ext cx="2477222" cy="2177919"/>
          </a:xfrm>
          <a:prstGeom prst="rect">
            <a:avLst/>
          </a:prstGeom>
          <a:noFill/>
        </p:spPr>
        <p:txBody>
          <a:bodyPr wrap="square" lIns="84216" tIns="42108" rIns="84216" bIns="42108" rtlCol="0">
            <a:spAutoFit/>
          </a:bodyPr>
          <a:lstStyle/>
          <a:p>
            <a:pPr algn="l">
              <a:buFont typeface="Arial" pitchFamily="34" charset="0"/>
              <a:buChar char="•"/>
            </a:pPr>
            <a:r>
              <a:rPr lang="en-US" sz="1700" dirty="0">
                <a:solidFill>
                  <a:srgbClr val="6C0000"/>
                </a:solidFill>
                <a:latin typeface="Arial Narrow" pitchFamily="34" charset="0"/>
              </a:rPr>
              <a:t> Integrate 1 sub-array (4x4) </a:t>
            </a:r>
          </a:p>
          <a:p>
            <a:pPr algn="l"/>
            <a:r>
              <a:rPr lang="en-US" sz="1700" dirty="0">
                <a:solidFill>
                  <a:srgbClr val="6C0000"/>
                </a:solidFill>
                <a:latin typeface="Arial Narrow" pitchFamily="34" charset="0"/>
              </a:rPr>
              <a:t>   in a single package </a:t>
            </a:r>
          </a:p>
          <a:p>
            <a:pPr algn="l"/>
            <a:r>
              <a:rPr lang="en-US" sz="1700" dirty="0">
                <a:solidFill>
                  <a:srgbClr val="6C0000"/>
                </a:solidFill>
                <a:latin typeface="Arial Narrow" pitchFamily="34" charset="0"/>
              </a:rPr>
              <a:t>   (Area  &lt;  3x3 cm</a:t>
            </a:r>
            <a:r>
              <a:rPr lang="en-US" sz="1700" baseline="30000" dirty="0">
                <a:solidFill>
                  <a:srgbClr val="6C0000"/>
                </a:solidFill>
                <a:latin typeface="Arial Narrow" pitchFamily="34" charset="0"/>
              </a:rPr>
              <a:t>2</a:t>
            </a:r>
            <a:r>
              <a:rPr lang="en-US" sz="1700" dirty="0">
                <a:solidFill>
                  <a:srgbClr val="6C0000"/>
                </a:solidFill>
                <a:latin typeface="Arial Narrow" pitchFamily="34" charset="0"/>
              </a:rPr>
              <a:t>)</a:t>
            </a:r>
          </a:p>
          <a:p>
            <a:pPr algn="l"/>
            <a:endParaRPr lang="en-US" sz="1700" dirty="0">
              <a:solidFill>
                <a:srgbClr val="6C0000"/>
              </a:solidFill>
              <a:latin typeface="Arial Narrow" pitchFamily="34" charset="0"/>
            </a:endParaRPr>
          </a:p>
          <a:p>
            <a:pPr algn="l"/>
            <a:r>
              <a:rPr lang="en-US" sz="1700" dirty="0">
                <a:solidFill>
                  <a:srgbClr val="6C0000"/>
                </a:solidFill>
                <a:latin typeface="Arial Narrow" pitchFamily="34" charset="0"/>
              </a:rPr>
              <a:t>   </a:t>
            </a:r>
            <a:endParaRPr lang="en-US" sz="1700" dirty="0" smtClean="0">
              <a:solidFill>
                <a:srgbClr val="6C0000"/>
              </a:solidFill>
              <a:latin typeface="Arial Narrow" pitchFamily="34" charset="0"/>
            </a:endParaRPr>
          </a:p>
          <a:p>
            <a:pPr algn="l"/>
            <a:r>
              <a:rPr lang="en-US" sz="1700" dirty="0">
                <a:solidFill>
                  <a:srgbClr val="6C0000"/>
                </a:solidFill>
                <a:latin typeface="Arial Narrow" pitchFamily="34" charset="0"/>
              </a:rPr>
              <a:t> </a:t>
            </a:r>
            <a:r>
              <a:rPr lang="en-US" sz="1700" dirty="0" smtClean="0">
                <a:solidFill>
                  <a:srgbClr val="6C0000"/>
                </a:solidFill>
                <a:latin typeface="Arial Narrow" pitchFamily="34" charset="0"/>
              </a:rPr>
              <a:t> </a:t>
            </a:r>
          </a:p>
          <a:p>
            <a:pPr algn="ctr"/>
            <a:r>
              <a:rPr lang="en-US" sz="1700" dirty="0" smtClean="0">
                <a:solidFill>
                  <a:srgbClr val="6C0000"/>
                </a:solidFill>
                <a:latin typeface="Arial Narrow" pitchFamily="34" charset="0"/>
              </a:rPr>
              <a:t>Multi-layered </a:t>
            </a:r>
            <a:r>
              <a:rPr lang="en-US" sz="1700" dirty="0">
                <a:solidFill>
                  <a:srgbClr val="6C0000"/>
                </a:solidFill>
                <a:latin typeface="Arial Narrow" pitchFamily="34" charset="0"/>
              </a:rPr>
              <a:t>integration</a:t>
            </a:r>
          </a:p>
          <a:p>
            <a:pPr algn="ctr"/>
            <a:r>
              <a:rPr lang="en-US" sz="1700" dirty="0">
                <a:solidFill>
                  <a:srgbClr val="6C0000"/>
                </a:solidFill>
                <a:latin typeface="Arial Narrow" pitchFamily="34" charset="0"/>
              </a:rPr>
              <a:t>   in a single package</a:t>
            </a:r>
          </a:p>
        </p:txBody>
      </p:sp>
      <p:sp>
        <p:nvSpPr>
          <p:cNvPr id="31" name="TextBox 30"/>
          <p:cNvSpPr txBox="1"/>
          <p:nvPr/>
        </p:nvSpPr>
        <p:spPr>
          <a:xfrm>
            <a:off x="6535855" y="2168677"/>
            <a:ext cx="2608145" cy="346249"/>
          </a:xfrm>
          <a:prstGeom prst="rect">
            <a:avLst/>
          </a:prstGeom>
          <a:noFill/>
        </p:spPr>
        <p:txBody>
          <a:bodyPr wrap="square" lIns="84216" tIns="42108" rIns="84216" bIns="42108" rtlCol="0">
            <a:spAutoFit/>
          </a:bodyPr>
          <a:lstStyle/>
          <a:p>
            <a:pPr algn="l">
              <a:buFont typeface="Arial" pitchFamily="34" charset="0"/>
              <a:buChar char="•"/>
            </a:pPr>
            <a:r>
              <a:rPr lang="en-US" sz="1700" dirty="0">
                <a:solidFill>
                  <a:srgbClr val="6C0000"/>
                </a:solidFill>
                <a:latin typeface="Arial Narrow" pitchFamily="34" charset="0"/>
              </a:rPr>
              <a:t> Large array: 20x20 elements </a:t>
            </a:r>
            <a:endParaRPr lang="en-US" sz="1700" baseline="30000" dirty="0">
              <a:solidFill>
                <a:srgbClr val="6C0000"/>
              </a:solidFill>
              <a:latin typeface="Arial Narrow" pitchFamily="34" charset="0"/>
            </a:endParaRPr>
          </a:p>
        </p:txBody>
      </p:sp>
      <p:sp>
        <p:nvSpPr>
          <p:cNvPr id="32" name="AutoShape 11"/>
          <p:cNvSpPr>
            <a:spLocks noChangeArrowheads="1"/>
          </p:cNvSpPr>
          <p:nvPr/>
        </p:nvSpPr>
        <p:spPr bwMode="auto">
          <a:xfrm rot="5400000">
            <a:off x="7345762" y="4373963"/>
            <a:ext cx="457198" cy="243676"/>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C0000"/>
          </a:solidFill>
          <a:ln w="9525">
            <a:solidFill>
              <a:srgbClr val="6C0000"/>
            </a:solidFill>
            <a:miter lim="800000"/>
            <a:headEnd/>
            <a:tailEnd/>
          </a:ln>
          <a:effectLst/>
        </p:spPr>
        <p:txBody>
          <a:bodyPr wrap="none" lIns="84216" tIns="42108" rIns="84216" bIns="42108" anchor="ctr"/>
          <a:lstStyle/>
          <a:p>
            <a:pPr algn="l"/>
            <a:endParaRPr lang="en-US"/>
          </a:p>
        </p:txBody>
      </p:sp>
      <p:sp>
        <p:nvSpPr>
          <p:cNvPr id="33" name="TextBox 32"/>
          <p:cNvSpPr txBox="1"/>
          <p:nvPr/>
        </p:nvSpPr>
        <p:spPr>
          <a:xfrm>
            <a:off x="152400" y="4328573"/>
            <a:ext cx="1888065" cy="548227"/>
          </a:xfrm>
          <a:prstGeom prst="rect">
            <a:avLst/>
          </a:prstGeom>
          <a:noFill/>
        </p:spPr>
        <p:txBody>
          <a:bodyPr wrap="square" lIns="84216" tIns="42108" rIns="84216" bIns="42108" rtlCol="0">
            <a:spAutoFit/>
          </a:bodyPr>
          <a:lstStyle/>
          <a:p>
            <a:pPr algn="ctr"/>
            <a:r>
              <a:rPr lang="en-US" sz="1500" dirty="0" err="1">
                <a:solidFill>
                  <a:srgbClr val="FFFFFF"/>
                </a:solidFill>
                <a:latin typeface="Arial Narrow" pitchFamily="34" charset="0"/>
              </a:rPr>
              <a:t>InP</a:t>
            </a:r>
            <a:r>
              <a:rPr lang="en-US" sz="1500" dirty="0">
                <a:solidFill>
                  <a:srgbClr val="FFFFFF"/>
                </a:solidFill>
                <a:latin typeface="Arial Narrow" pitchFamily="34" charset="0"/>
              </a:rPr>
              <a:t> Power amplifier:                  1.5W, 30% PAE </a:t>
            </a:r>
            <a:endParaRPr lang="en-US" sz="1500" baseline="30000" dirty="0">
              <a:solidFill>
                <a:srgbClr val="FFFFFF"/>
              </a:solidFill>
              <a:latin typeface="Arial Narrow" pitchFamily="34" charset="0"/>
            </a:endParaRPr>
          </a:p>
        </p:txBody>
      </p:sp>
      <p:sp>
        <p:nvSpPr>
          <p:cNvPr id="35" name="TextBox 34"/>
          <p:cNvSpPr txBox="1"/>
          <p:nvPr/>
        </p:nvSpPr>
        <p:spPr>
          <a:xfrm>
            <a:off x="316982" y="5703637"/>
            <a:ext cx="6153411" cy="346249"/>
          </a:xfrm>
          <a:prstGeom prst="rect">
            <a:avLst/>
          </a:prstGeom>
          <a:noFill/>
        </p:spPr>
        <p:txBody>
          <a:bodyPr wrap="square" lIns="84216" tIns="42108" rIns="84216" bIns="42108" rtlCol="0">
            <a:spAutoFit/>
          </a:bodyPr>
          <a:lstStyle/>
          <a:p>
            <a:r>
              <a:rPr lang="en-US" sz="1700" cap="small" dirty="0">
                <a:solidFill>
                  <a:srgbClr val="6C0000"/>
                </a:solidFill>
                <a:latin typeface="Arial Narrow" pitchFamily="34" charset="0"/>
              </a:rPr>
              <a:t>Tile-based 2-D large array (20x20) construction</a:t>
            </a:r>
          </a:p>
        </p:txBody>
      </p:sp>
      <p:sp>
        <p:nvSpPr>
          <p:cNvPr id="36" name="TextBox 35"/>
          <p:cNvSpPr txBox="1"/>
          <p:nvPr/>
        </p:nvSpPr>
        <p:spPr>
          <a:xfrm>
            <a:off x="316982" y="5949855"/>
            <a:ext cx="6153411" cy="317394"/>
          </a:xfrm>
          <a:prstGeom prst="rect">
            <a:avLst/>
          </a:prstGeom>
          <a:noFill/>
        </p:spPr>
        <p:txBody>
          <a:bodyPr wrap="square" lIns="84216" tIns="42108" rIns="84216" bIns="42108" rtlCol="0">
            <a:spAutoFit/>
          </a:bodyPr>
          <a:lstStyle/>
          <a:p>
            <a:r>
              <a:rPr lang="en-US" sz="1500" cap="small" dirty="0">
                <a:solidFill>
                  <a:srgbClr val="6C0000"/>
                </a:solidFill>
                <a:latin typeface="Arial Narrow" pitchFamily="34" charset="0"/>
              </a:rPr>
              <a:t>One tile (sub-array): 4x4 element, One super-tile: 5x5 tiles  </a:t>
            </a:r>
          </a:p>
        </p:txBody>
      </p:sp>
      <p:sp>
        <p:nvSpPr>
          <p:cNvPr id="39" name="TextBox 38"/>
          <p:cNvSpPr txBox="1"/>
          <p:nvPr/>
        </p:nvSpPr>
        <p:spPr>
          <a:xfrm>
            <a:off x="316982" y="787497"/>
            <a:ext cx="6153411" cy="300482"/>
          </a:xfrm>
          <a:prstGeom prst="rect">
            <a:avLst/>
          </a:prstGeom>
          <a:noFill/>
        </p:spPr>
        <p:txBody>
          <a:bodyPr wrap="square" lIns="84216" tIns="42108" rIns="84216" bIns="42108" rtlCol="0">
            <a:spAutoFit/>
          </a:bodyPr>
          <a:lstStyle/>
          <a:p>
            <a:r>
              <a:rPr lang="en-US" sz="1400" cap="small" dirty="0">
                <a:solidFill>
                  <a:srgbClr val="6C0000"/>
                </a:solidFill>
                <a:latin typeface="Arial Narrow" pitchFamily="34" charset="0"/>
              </a:rPr>
              <a:t>Project: DARPA Scalable Millimeter-wave Array Technology (SMART, 2006-2008)</a:t>
            </a:r>
          </a:p>
        </p:txBody>
      </p:sp>
      <p:sp>
        <p:nvSpPr>
          <p:cNvPr id="2" name="Slide Number Placeholder 1"/>
          <p:cNvSpPr>
            <a:spLocks noGrp="1"/>
          </p:cNvSpPr>
          <p:nvPr>
            <p:ph type="sldNum" sz="quarter" idx="4"/>
          </p:nvPr>
        </p:nvSpPr>
        <p:spPr/>
        <p:txBody>
          <a:bodyPr/>
          <a:lstStyle/>
          <a:p>
            <a:fld id="{90BE237A-3C10-CB42-9E82-6FFF293908C0}" type="slidenum">
              <a:rPr lang="en-US" smtClean="0"/>
              <a:pPr/>
              <a:t>36</a:t>
            </a:fld>
            <a:endParaRPr lang="en-US"/>
          </a:p>
        </p:txBody>
      </p:sp>
    </p:spTree>
    <p:extLst>
      <p:ext uri="{BB962C8B-B14F-4D97-AF65-F5344CB8AC3E}">
        <p14:creationId xmlns:p14="http://schemas.microsoft.com/office/powerpoint/2010/main" val="275555713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lowchart: Process 8"/>
          <p:cNvSpPr/>
          <p:nvPr/>
        </p:nvSpPr>
        <p:spPr>
          <a:xfrm>
            <a:off x="155650" y="873877"/>
            <a:ext cx="5564255" cy="5603123"/>
          </a:xfrm>
          <a:prstGeom prst="flowChartProcess">
            <a:avLst/>
          </a:prstGeom>
          <a:solidFill>
            <a:srgbClr val="6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4190" tIns="42096" rIns="84190" bIns="42096" rtlCol="0" anchor="ctr"/>
          <a:lstStyle/>
          <a:p>
            <a:pPr algn="ctr"/>
            <a:endParaRPr lang="en-US"/>
          </a:p>
        </p:txBody>
      </p:sp>
      <p:sp>
        <p:nvSpPr>
          <p:cNvPr id="6" name="Flowchart: Process 5"/>
          <p:cNvSpPr/>
          <p:nvPr/>
        </p:nvSpPr>
        <p:spPr>
          <a:xfrm>
            <a:off x="906141" y="875253"/>
            <a:ext cx="4058633" cy="5296947"/>
          </a:xfrm>
          <a:prstGeom prst="flowChartProcess">
            <a:avLst/>
          </a:prstGeom>
          <a:solidFill>
            <a:srgbClr val="FFEED5"/>
          </a:solidFill>
          <a:ln>
            <a:noFill/>
          </a:ln>
        </p:spPr>
        <p:style>
          <a:lnRef idx="2">
            <a:schemeClr val="accent1">
              <a:shade val="50000"/>
            </a:schemeClr>
          </a:lnRef>
          <a:fillRef idx="1">
            <a:schemeClr val="accent1"/>
          </a:fillRef>
          <a:effectRef idx="0">
            <a:schemeClr val="accent1"/>
          </a:effectRef>
          <a:fontRef idx="minor">
            <a:schemeClr val="lt1"/>
          </a:fontRef>
        </p:style>
        <p:txBody>
          <a:bodyPr lIns="84190" tIns="42096" rIns="84190" bIns="42096" rtlCol="0" anchor="ctr"/>
          <a:lstStyle/>
          <a:p>
            <a:pPr algn="ctr"/>
            <a:endParaRPr lang="en-US"/>
          </a:p>
        </p:txBody>
      </p:sp>
      <p:sp>
        <p:nvSpPr>
          <p:cNvPr id="5" name="Rectangle 4"/>
          <p:cNvSpPr>
            <a:spLocks noChangeArrowheads="1"/>
          </p:cNvSpPr>
          <p:nvPr/>
        </p:nvSpPr>
        <p:spPr bwMode="auto">
          <a:xfrm>
            <a:off x="76200" y="-76200"/>
            <a:ext cx="9144000" cy="661193"/>
          </a:xfrm>
          <a:prstGeom prst="rect">
            <a:avLst/>
          </a:prstGeom>
          <a:noFill/>
          <a:ln w="9525">
            <a:noFill/>
            <a:miter lim="800000"/>
            <a:headEnd/>
            <a:tailEnd/>
          </a:ln>
          <a:effectLst/>
        </p:spPr>
        <p:txBody>
          <a:bodyPr lIns="92041" tIns="46020" rIns="92041" bIns="46020" anchor="b"/>
          <a:lstStyle/>
          <a:p>
            <a:pPr defTabSz="913529"/>
            <a:r>
              <a:rPr lang="en-US" sz="2400" b="1" cap="small" dirty="0">
                <a:solidFill>
                  <a:srgbClr val="6C0000"/>
                </a:solidFill>
                <a:latin typeface="+mn-lt"/>
              </a:rPr>
              <a:t>16-Element </a:t>
            </a:r>
            <a:r>
              <a:rPr lang="en-US" sz="2400" b="1" dirty="0">
                <a:solidFill>
                  <a:srgbClr val="6C0000"/>
                </a:solidFill>
                <a:latin typeface="+mn-lt"/>
              </a:rPr>
              <a:t>mm</a:t>
            </a:r>
            <a:r>
              <a:rPr lang="en-US" sz="2400" b="1" cap="small" dirty="0">
                <a:solidFill>
                  <a:srgbClr val="6C0000"/>
                </a:solidFill>
                <a:latin typeface="+mn-lt"/>
              </a:rPr>
              <a:t>-wave phased-array </a:t>
            </a:r>
            <a:r>
              <a:rPr lang="en-US" sz="2200" b="1" cap="small" dirty="0" err="1">
                <a:solidFill>
                  <a:srgbClr val="6C0000"/>
                </a:solidFill>
                <a:latin typeface="+mn-lt"/>
              </a:rPr>
              <a:t>Tx</a:t>
            </a:r>
            <a:r>
              <a:rPr lang="en-US" sz="2400" b="1" cap="small" dirty="0">
                <a:solidFill>
                  <a:srgbClr val="6C0000"/>
                </a:solidFill>
                <a:latin typeface="+mn-lt"/>
              </a:rPr>
              <a:t> (</a:t>
            </a:r>
            <a:r>
              <a:rPr lang="en-US" sz="2200" b="1" cap="small" dirty="0">
                <a:solidFill>
                  <a:srgbClr val="6C0000"/>
                </a:solidFill>
                <a:latin typeface="+mn-lt"/>
              </a:rPr>
              <a:t>44</a:t>
            </a:r>
            <a:r>
              <a:rPr lang="en-US" sz="2400" b="1" cap="small" dirty="0">
                <a:solidFill>
                  <a:srgbClr val="6C0000"/>
                </a:solidFill>
                <a:latin typeface="+mn-lt"/>
              </a:rPr>
              <a:t> </a:t>
            </a:r>
            <a:r>
              <a:rPr lang="en-US" sz="2400" b="1" cap="small" dirty="0" err="1">
                <a:solidFill>
                  <a:srgbClr val="6C0000"/>
                </a:solidFill>
                <a:latin typeface="+mn-lt"/>
              </a:rPr>
              <a:t>gh</a:t>
            </a:r>
            <a:r>
              <a:rPr lang="en-US" b="1" cap="small" dirty="0" err="1">
                <a:solidFill>
                  <a:srgbClr val="6C0000"/>
                </a:solidFill>
                <a:latin typeface="+mn-lt"/>
              </a:rPr>
              <a:t>z</a:t>
            </a:r>
            <a:r>
              <a:rPr lang="en-US" sz="2400" b="1" cap="small" dirty="0">
                <a:solidFill>
                  <a:srgbClr val="6C0000"/>
                </a:solidFill>
                <a:latin typeface="+mn-lt"/>
              </a:rPr>
              <a:t>, architecture)</a:t>
            </a:r>
          </a:p>
        </p:txBody>
      </p:sp>
      <p:graphicFrame>
        <p:nvGraphicFramePr>
          <p:cNvPr id="851971" name="Object 3"/>
          <p:cNvGraphicFramePr>
            <a:graphicFrameLocks noChangeAspect="1"/>
          </p:cNvGraphicFramePr>
          <p:nvPr>
            <p:extLst>
              <p:ext uri="{D42A27DB-BD31-4B8C-83A1-F6EECF244321}">
                <p14:modId xmlns:p14="http://schemas.microsoft.com/office/powerpoint/2010/main" val="910706746"/>
              </p:ext>
            </p:extLst>
          </p:nvPr>
        </p:nvGraphicFramePr>
        <p:xfrm>
          <a:off x="152400" y="915307"/>
          <a:ext cx="5597259" cy="5333093"/>
        </p:xfrm>
        <a:graphic>
          <a:graphicData uri="http://schemas.openxmlformats.org/presentationml/2006/ole">
            <mc:AlternateContent xmlns:mc="http://schemas.openxmlformats.org/markup-compatibility/2006">
              <mc:Choice xmlns:v="urn:schemas-microsoft-com:vml" Requires="v">
                <p:oleObj spid="_x0000_s49194" name="Visio" r:id="rId3" imgW="5581830" imgH="5176933" progId="Visio.Drawing.11">
                  <p:embed/>
                </p:oleObj>
              </mc:Choice>
              <mc:Fallback>
                <p:oleObj name="Visio" r:id="rId3" imgW="5581830" imgH="5176933"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915307"/>
                        <a:ext cx="5597259" cy="5333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 name="TextBox 7"/>
          <p:cNvSpPr txBox="1"/>
          <p:nvPr/>
        </p:nvSpPr>
        <p:spPr>
          <a:xfrm>
            <a:off x="1447800" y="6159630"/>
            <a:ext cx="3927709" cy="317370"/>
          </a:xfrm>
          <a:prstGeom prst="rect">
            <a:avLst/>
          </a:prstGeom>
          <a:noFill/>
        </p:spPr>
        <p:txBody>
          <a:bodyPr wrap="square" lIns="84190" tIns="42096" rIns="84190" bIns="42096" rtlCol="0">
            <a:spAutoFit/>
          </a:bodyPr>
          <a:lstStyle/>
          <a:p>
            <a:r>
              <a:rPr lang="en-US" sz="1500" cap="small" dirty="0" err="1">
                <a:solidFill>
                  <a:schemeClr val="tx1"/>
                </a:solidFill>
                <a:latin typeface="Arial Narrow" pitchFamily="34" charset="0"/>
              </a:rPr>
              <a:t>SiGe</a:t>
            </a:r>
            <a:r>
              <a:rPr lang="en-US" sz="1500" cap="small" dirty="0">
                <a:solidFill>
                  <a:schemeClr val="tx1"/>
                </a:solidFill>
                <a:latin typeface="Arial Narrow" pitchFamily="34" charset="0"/>
              </a:rPr>
              <a:t> Q-Band Transmit </a:t>
            </a:r>
            <a:r>
              <a:rPr lang="en-US" sz="1500" cap="small" dirty="0" err="1">
                <a:solidFill>
                  <a:schemeClr val="tx1"/>
                </a:solidFill>
                <a:latin typeface="Arial Narrow" pitchFamily="34" charset="0"/>
              </a:rPr>
              <a:t>Beamformer</a:t>
            </a:r>
            <a:r>
              <a:rPr lang="en-US" sz="1500" cap="small" dirty="0">
                <a:solidFill>
                  <a:schemeClr val="tx1"/>
                </a:solidFill>
                <a:latin typeface="Arial Narrow" pitchFamily="34" charset="0"/>
              </a:rPr>
              <a:t> </a:t>
            </a:r>
          </a:p>
        </p:txBody>
      </p:sp>
      <p:sp>
        <p:nvSpPr>
          <p:cNvPr id="10" name="TextBox 9"/>
          <p:cNvSpPr txBox="1"/>
          <p:nvPr/>
        </p:nvSpPr>
        <p:spPr>
          <a:xfrm>
            <a:off x="5727849" y="914400"/>
            <a:ext cx="3393687" cy="3981834"/>
          </a:xfrm>
          <a:prstGeom prst="rect">
            <a:avLst/>
          </a:prstGeom>
          <a:noFill/>
        </p:spPr>
        <p:txBody>
          <a:bodyPr wrap="square" lIns="84190" tIns="42096" rIns="84190" bIns="42096" rtlCol="0">
            <a:spAutoFit/>
          </a:bodyPr>
          <a:lstStyle/>
          <a:p>
            <a:pPr algn="l">
              <a:lnSpc>
                <a:spcPct val="200000"/>
              </a:lnSpc>
              <a:buFont typeface="Arial" pitchFamily="34" charset="0"/>
              <a:buChar char="•"/>
            </a:pPr>
            <a:r>
              <a:rPr lang="en-US" sz="1700" dirty="0">
                <a:solidFill>
                  <a:schemeClr val="bg1"/>
                </a:solidFill>
                <a:latin typeface="Arial Narrow" pitchFamily="34" charset="0"/>
              </a:rPr>
              <a:t> 44 GHz satellite comm. application</a:t>
            </a:r>
          </a:p>
          <a:p>
            <a:pPr algn="l">
              <a:lnSpc>
                <a:spcPct val="200000"/>
              </a:lnSpc>
              <a:buFont typeface="Arial" pitchFamily="34" charset="0"/>
              <a:buChar char="•"/>
            </a:pPr>
            <a:r>
              <a:rPr lang="en-US" sz="1700" dirty="0">
                <a:solidFill>
                  <a:schemeClr val="bg1"/>
                </a:solidFill>
                <a:latin typeface="Arial Narrow" pitchFamily="34" charset="0"/>
              </a:rPr>
              <a:t> Integrate 16 elements (4x4)</a:t>
            </a:r>
          </a:p>
          <a:p>
            <a:pPr algn="l">
              <a:lnSpc>
                <a:spcPct val="200000"/>
              </a:lnSpc>
              <a:buFont typeface="Arial" pitchFamily="34" charset="0"/>
              <a:buChar char="•"/>
            </a:pPr>
            <a:r>
              <a:rPr lang="en-US" sz="1700" dirty="0">
                <a:solidFill>
                  <a:schemeClr val="bg1"/>
                </a:solidFill>
                <a:latin typeface="Arial Narrow" pitchFamily="34" charset="0"/>
              </a:rPr>
              <a:t> Corporate feed architecture </a:t>
            </a:r>
          </a:p>
          <a:p>
            <a:pPr algn="l"/>
            <a:r>
              <a:rPr lang="en-US" sz="1700" dirty="0">
                <a:solidFill>
                  <a:schemeClr val="bg1"/>
                </a:solidFill>
                <a:latin typeface="Arial Narrow" pitchFamily="34" charset="0"/>
              </a:rPr>
              <a:t>    - Active </a:t>
            </a:r>
            <a:r>
              <a:rPr lang="en-US" sz="1700" dirty="0" err="1">
                <a:solidFill>
                  <a:schemeClr val="bg1"/>
                </a:solidFill>
                <a:latin typeface="Arial Narrow" pitchFamily="34" charset="0"/>
              </a:rPr>
              <a:t>balun</a:t>
            </a:r>
            <a:r>
              <a:rPr lang="en-US" sz="1700" dirty="0">
                <a:solidFill>
                  <a:schemeClr val="bg1"/>
                </a:solidFill>
                <a:latin typeface="Arial Narrow" pitchFamily="34" charset="0"/>
              </a:rPr>
              <a:t>, 1:2 active, 1:8 passive</a:t>
            </a:r>
          </a:p>
          <a:p>
            <a:pPr algn="l">
              <a:lnSpc>
                <a:spcPct val="200000"/>
              </a:lnSpc>
              <a:buFont typeface="Arial" pitchFamily="34" charset="0"/>
              <a:buChar char="•"/>
            </a:pPr>
            <a:r>
              <a:rPr lang="en-US" sz="1700" dirty="0">
                <a:solidFill>
                  <a:schemeClr val="bg1"/>
                </a:solidFill>
                <a:latin typeface="Arial Narrow" pitchFamily="34" charset="0"/>
              </a:rPr>
              <a:t> Single channel elements</a:t>
            </a:r>
          </a:p>
          <a:p>
            <a:pPr algn="l"/>
            <a:r>
              <a:rPr lang="en-US" sz="1700" dirty="0">
                <a:solidFill>
                  <a:schemeClr val="bg1"/>
                </a:solidFill>
                <a:latin typeface="Arial Narrow" pitchFamily="34" charset="0"/>
              </a:rPr>
              <a:t>    - LCA: compensate 1:8 division loss</a:t>
            </a:r>
          </a:p>
          <a:p>
            <a:pPr algn="l"/>
            <a:r>
              <a:rPr lang="en-US" sz="1700" dirty="0">
                <a:solidFill>
                  <a:schemeClr val="bg1"/>
                </a:solidFill>
                <a:latin typeface="Arial Narrow" pitchFamily="34" charset="0"/>
              </a:rPr>
              <a:t>    - 4-bit active phase shifter </a:t>
            </a:r>
          </a:p>
          <a:p>
            <a:pPr algn="l"/>
            <a:r>
              <a:rPr lang="en-US" sz="1700" dirty="0">
                <a:solidFill>
                  <a:schemeClr val="bg1"/>
                </a:solidFill>
                <a:latin typeface="Arial Narrow" pitchFamily="34" charset="0"/>
              </a:rPr>
              <a:t>    - 50-</a:t>
            </a:r>
            <a:r>
              <a:rPr lang="en-US" sz="1700" dirty="0">
                <a:solidFill>
                  <a:schemeClr val="bg1"/>
                </a:solidFill>
                <a:latin typeface="Symbol" pitchFamily="18" charset="2"/>
              </a:rPr>
              <a:t>W</a:t>
            </a:r>
            <a:r>
              <a:rPr lang="en-US" sz="1700" dirty="0">
                <a:solidFill>
                  <a:schemeClr val="bg1"/>
                </a:solidFill>
                <a:latin typeface="Arial Narrow" pitchFamily="34" charset="0"/>
              </a:rPr>
              <a:t> driver drives external PA</a:t>
            </a:r>
          </a:p>
          <a:p>
            <a:pPr algn="l">
              <a:lnSpc>
                <a:spcPct val="200000"/>
              </a:lnSpc>
              <a:buFont typeface="Arial" pitchFamily="34" charset="0"/>
              <a:buChar char="•"/>
            </a:pPr>
            <a:r>
              <a:rPr lang="en-US" sz="1700" dirty="0">
                <a:solidFill>
                  <a:schemeClr val="bg1"/>
                </a:solidFill>
                <a:latin typeface="Arial Narrow" pitchFamily="34" charset="0"/>
              </a:rPr>
              <a:t> Array decoder </a:t>
            </a:r>
          </a:p>
          <a:p>
            <a:pPr algn="l"/>
            <a:r>
              <a:rPr lang="en-US" sz="1700" dirty="0">
                <a:solidFill>
                  <a:schemeClr val="bg1"/>
                </a:solidFill>
                <a:latin typeface="Arial Narrow" pitchFamily="34" charset="0"/>
              </a:rPr>
              <a:t>    - control each channel independently </a:t>
            </a:r>
          </a:p>
        </p:txBody>
      </p:sp>
      <p:sp>
        <p:nvSpPr>
          <p:cNvPr id="13" name="Rectangle 12"/>
          <p:cNvSpPr/>
          <p:nvPr/>
        </p:nvSpPr>
        <p:spPr>
          <a:xfrm>
            <a:off x="5750313" y="5590897"/>
            <a:ext cx="3338553" cy="605911"/>
          </a:xfrm>
          <a:prstGeom prst="rect">
            <a:avLst/>
          </a:prstGeom>
        </p:spPr>
        <p:txBody>
          <a:bodyPr wrap="square" lIns="84190" tIns="42096" rIns="84190" bIns="42096">
            <a:spAutoFit/>
          </a:bodyPr>
          <a:lstStyle/>
          <a:p>
            <a:pPr defTabSz="938376">
              <a:spcBef>
                <a:spcPct val="50000"/>
              </a:spcBef>
            </a:pPr>
            <a:r>
              <a:rPr lang="en-US" sz="1100" dirty="0">
                <a:latin typeface="Arial Narrow" pitchFamily="34" charset="0"/>
              </a:rPr>
              <a:t>Ref: K.-J. </a:t>
            </a:r>
            <a:r>
              <a:rPr lang="en-US" sz="1100" dirty="0" err="1">
                <a:latin typeface="Arial Narrow" pitchFamily="34" charset="0"/>
              </a:rPr>
              <a:t>Koh</a:t>
            </a:r>
            <a:r>
              <a:rPr lang="en-US" sz="1100" dirty="0">
                <a:latin typeface="Arial Narrow" pitchFamily="34" charset="0"/>
              </a:rPr>
              <a:t> </a:t>
            </a:r>
            <a:r>
              <a:rPr lang="en-US" sz="1100" i="1" dirty="0" err="1">
                <a:latin typeface="Arial Narrow" pitchFamily="34" charset="0"/>
              </a:rPr>
              <a:t>etal</a:t>
            </a:r>
            <a:r>
              <a:rPr lang="en-US" sz="1100" i="1" dirty="0">
                <a:latin typeface="Arial Narrow" pitchFamily="34" charset="0"/>
              </a:rPr>
              <a:t>,</a:t>
            </a:r>
            <a:r>
              <a:rPr lang="en-US" sz="1100" dirty="0">
                <a:latin typeface="Arial Narrow" pitchFamily="34" charset="0"/>
              </a:rPr>
              <a:t> “A Millimeter-wave (40-45 GHz) 16-Element Phased-Array Transmitter in 0.18-</a:t>
            </a:r>
            <a:r>
              <a:rPr lang="en-US" sz="1100" dirty="0">
                <a:latin typeface="Symbol" pitchFamily="18" charset="2"/>
              </a:rPr>
              <a:t>m</a:t>
            </a:r>
            <a:r>
              <a:rPr lang="en-US" sz="1100" dirty="0">
                <a:latin typeface="Arial Narrow" pitchFamily="34" charset="0"/>
              </a:rPr>
              <a:t>m </a:t>
            </a:r>
            <a:r>
              <a:rPr lang="en-US" sz="1100" dirty="0" err="1">
                <a:latin typeface="Arial Narrow" pitchFamily="34" charset="0"/>
              </a:rPr>
              <a:t>SiGe</a:t>
            </a:r>
            <a:r>
              <a:rPr lang="en-US" sz="1100" dirty="0">
                <a:latin typeface="Arial Narrow" pitchFamily="34" charset="0"/>
              </a:rPr>
              <a:t> </a:t>
            </a:r>
            <a:r>
              <a:rPr lang="en-US" sz="1100" dirty="0" err="1">
                <a:latin typeface="Arial Narrow" pitchFamily="34" charset="0"/>
              </a:rPr>
              <a:t>BiCMOS</a:t>
            </a:r>
            <a:r>
              <a:rPr lang="en-US" sz="1100" dirty="0">
                <a:latin typeface="Arial Narrow" pitchFamily="34" charset="0"/>
              </a:rPr>
              <a:t> Technology”,  IEEE JSSC, May 2009</a:t>
            </a:r>
          </a:p>
        </p:txBody>
      </p:sp>
      <p:sp>
        <p:nvSpPr>
          <p:cNvPr id="2" name="Slide Number Placeholder 1"/>
          <p:cNvSpPr>
            <a:spLocks noGrp="1"/>
          </p:cNvSpPr>
          <p:nvPr>
            <p:ph type="sldNum" sz="quarter" idx="4"/>
          </p:nvPr>
        </p:nvSpPr>
        <p:spPr/>
        <p:txBody>
          <a:bodyPr/>
          <a:lstStyle/>
          <a:p>
            <a:fld id="{90BE237A-3C10-CB42-9E82-6FFF293908C0}" type="slidenum">
              <a:rPr lang="en-US" smtClean="0"/>
              <a:pPr/>
              <a:t>37</a:t>
            </a:fld>
            <a:endParaRPr lang="en-US"/>
          </a:p>
        </p:txBody>
      </p:sp>
    </p:spTree>
    <p:extLst>
      <p:ext uri="{BB962C8B-B14F-4D97-AF65-F5344CB8AC3E}">
        <p14:creationId xmlns:p14="http://schemas.microsoft.com/office/powerpoint/2010/main" val="168013948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76200" y="-152400"/>
            <a:ext cx="9144000" cy="661193"/>
          </a:xfrm>
          <a:prstGeom prst="rect">
            <a:avLst/>
          </a:prstGeom>
          <a:noFill/>
          <a:ln w="9525">
            <a:noFill/>
            <a:miter lim="800000"/>
            <a:headEnd/>
            <a:tailEnd/>
          </a:ln>
          <a:effectLst/>
        </p:spPr>
        <p:txBody>
          <a:bodyPr lIns="92041" tIns="46020" rIns="92041" bIns="46020" anchor="b"/>
          <a:lstStyle/>
          <a:p>
            <a:pPr algn="ctr" defTabSz="913529"/>
            <a:r>
              <a:rPr lang="en-US" sz="2400" cap="small" dirty="0">
                <a:solidFill>
                  <a:srgbClr val="6C0000"/>
                </a:solidFill>
                <a:latin typeface="+mn-lt"/>
              </a:rPr>
              <a:t>16-Element </a:t>
            </a:r>
            <a:r>
              <a:rPr lang="en-US" sz="2400" dirty="0">
                <a:solidFill>
                  <a:srgbClr val="6C0000"/>
                </a:solidFill>
                <a:latin typeface="+mn-lt"/>
              </a:rPr>
              <a:t>mm</a:t>
            </a:r>
            <a:r>
              <a:rPr lang="en-US" sz="2400" cap="small" dirty="0">
                <a:solidFill>
                  <a:srgbClr val="6C0000"/>
                </a:solidFill>
                <a:latin typeface="+mn-lt"/>
              </a:rPr>
              <a:t>-wave phased-array </a:t>
            </a:r>
            <a:r>
              <a:rPr lang="en-US" sz="2400" cap="small" dirty="0" err="1">
                <a:solidFill>
                  <a:srgbClr val="6C0000"/>
                </a:solidFill>
                <a:latin typeface="+mn-lt"/>
              </a:rPr>
              <a:t>Tx</a:t>
            </a:r>
            <a:r>
              <a:rPr lang="en-US" sz="2400" cap="small" dirty="0">
                <a:solidFill>
                  <a:srgbClr val="6C0000"/>
                </a:solidFill>
                <a:latin typeface="+mn-lt"/>
              </a:rPr>
              <a:t> (44 </a:t>
            </a:r>
            <a:r>
              <a:rPr lang="en-US" sz="2400" cap="small" dirty="0" err="1">
                <a:solidFill>
                  <a:srgbClr val="6C0000"/>
                </a:solidFill>
                <a:latin typeface="+mn-lt"/>
              </a:rPr>
              <a:t>gh</a:t>
            </a:r>
            <a:r>
              <a:rPr lang="en-US" cap="small" dirty="0" err="1">
                <a:solidFill>
                  <a:srgbClr val="6C0000"/>
                </a:solidFill>
                <a:latin typeface="+mn-lt"/>
              </a:rPr>
              <a:t>z</a:t>
            </a:r>
            <a:r>
              <a:rPr lang="en-US" sz="2400" cap="small" dirty="0">
                <a:solidFill>
                  <a:srgbClr val="6C0000"/>
                </a:solidFill>
                <a:latin typeface="+mn-lt"/>
              </a:rPr>
              <a:t>, chip photo)</a:t>
            </a:r>
          </a:p>
        </p:txBody>
      </p:sp>
      <p:pic>
        <p:nvPicPr>
          <p:cNvPr id="852995" name="Picture 3"/>
          <p:cNvPicPr>
            <a:picLocks noChangeAspect="1" noChangeArrowheads="1"/>
          </p:cNvPicPr>
          <p:nvPr/>
        </p:nvPicPr>
        <p:blipFill>
          <a:blip r:embed="rId2" cstate="print"/>
          <a:srcRect/>
          <a:stretch>
            <a:fillRect/>
          </a:stretch>
        </p:blipFill>
        <p:spPr bwMode="auto">
          <a:xfrm>
            <a:off x="110462" y="728701"/>
            <a:ext cx="4827353" cy="5670630"/>
          </a:xfrm>
          <a:prstGeom prst="rect">
            <a:avLst/>
          </a:prstGeom>
          <a:noFill/>
          <a:ln w="9525">
            <a:noFill/>
            <a:miter lim="800000"/>
            <a:headEnd/>
            <a:tailEnd/>
          </a:ln>
          <a:effectLst/>
        </p:spPr>
      </p:pic>
      <p:sp>
        <p:nvSpPr>
          <p:cNvPr id="38" name="Flowchart: Process 37"/>
          <p:cNvSpPr/>
          <p:nvPr/>
        </p:nvSpPr>
        <p:spPr>
          <a:xfrm>
            <a:off x="1560759" y="3667668"/>
            <a:ext cx="327309" cy="472553"/>
          </a:xfrm>
          <a:prstGeom prst="flowChartProcess">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41" name="Flowchart: Process 40"/>
          <p:cNvSpPr/>
          <p:nvPr/>
        </p:nvSpPr>
        <p:spPr>
          <a:xfrm>
            <a:off x="2290976" y="3667668"/>
            <a:ext cx="448095" cy="472553"/>
          </a:xfrm>
          <a:prstGeom prst="flowChartProcess">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42" name="Flowchart: Process 41"/>
          <p:cNvSpPr/>
          <p:nvPr/>
        </p:nvSpPr>
        <p:spPr>
          <a:xfrm>
            <a:off x="3197305" y="3667668"/>
            <a:ext cx="327309" cy="472553"/>
          </a:xfrm>
          <a:prstGeom prst="flowChartProcess">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43" name="Flowchart: Process 42"/>
          <p:cNvSpPr/>
          <p:nvPr/>
        </p:nvSpPr>
        <p:spPr>
          <a:xfrm>
            <a:off x="2401626" y="1595844"/>
            <a:ext cx="216660" cy="1776103"/>
          </a:xfrm>
          <a:prstGeom prst="flowChartProcess">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44" name="Flowchart: Process 43"/>
          <p:cNvSpPr/>
          <p:nvPr/>
        </p:nvSpPr>
        <p:spPr>
          <a:xfrm>
            <a:off x="2411763" y="4420704"/>
            <a:ext cx="216660" cy="1776103"/>
          </a:xfrm>
          <a:prstGeom prst="flowChartProcess">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45" name="Flowchart: Process 44"/>
          <p:cNvSpPr/>
          <p:nvPr/>
        </p:nvSpPr>
        <p:spPr>
          <a:xfrm>
            <a:off x="1646495" y="2110212"/>
            <a:ext cx="720080" cy="472553"/>
          </a:xfrm>
          <a:prstGeom prst="flowChartProcess">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46" name="Flowchart: Process 45"/>
          <p:cNvSpPr/>
          <p:nvPr/>
        </p:nvSpPr>
        <p:spPr>
          <a:xfrm>
            <a:off x="881228" y="2110212"/>
            <a:ext cx="720080" cy="472553"/>
          </a:xfrm>
          <a:prstGeom prst="flowChartProcess">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47" name="Flowchart: Process 46"/>
          <p:cNvSpPr/>
          <p:nvPr/>
        </p:nvSpPr>
        <p:spPr>
          <a:xfrm>
            <a:off x="578832" y="2110212"/>
            <a:ext cx="261847" cy="472553"/>
          </a:xfrm>
          <a:prstGeom prst="flowChartProcess">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48" name="Flowchart: Process 47"/>
          <p:cNvSpPr/>
          <p:nvPr/>
        </p:nvSpPr>
        <p:spPr>
          <a:xfrm>
            <a:off x="558557" y="1045329"/>
            <a:ext cx="3862247" cy="405045"/>
          </a:xfrm>
          <a:prstGeom prst="flowChartProcess">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49" name="TextBox 48"/>
          <p:cNvSpPr txBox="1"/>
          <p:nvPr/>
        </p:nvSpPr>
        <p:spPr>
          <a:xfrm>
            <a:off x="513370" y="3381636"/>
            <a:ext cx="2291164"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Active </a:t>
            </a:r>
            <a:r>
              <a:rPr lang="en-US" sz="1500" cap="small" dirty="0" err="1">
                <a:solidFill>
                  <a:srgbClr val="0000FF"/>
                </a:solidFill>
                <a:latin typeface="Arial Narrow" pitchFamily="34" charset="0"/>
              </a:rPr>
              <a:t>balun</a:t>
            </a:r>
            <a:endParaRPr lang="en-US" sz="1500" cap="small" dirty="0">
              <a:solidFill>
                <a:srgbClr val="0000FF"/>
              </a:solidFill>
              <a:latin typeface="Arial Narrow" pitchFamily="34" charset="0"/>
            </a:endParaRPr>
          </a:p>
        </p:txBody>
      </p:sp>
      <p:sp>
        <p:nvSpPr>
          <p:cNvPr id="50" name="TextBox 49"/>
          <p:cNvSpPr txBox="1"/>
          <p:nvPr/>
        </p:nvSpPr>
        <p:spPr>
          <a:xfrm>
            <a:off x="2018992" y="3381636"/>
            <a:ext cx="1112851"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1:2 active</a:t>
            </a:r>
          </a:p>
        </p:txBody>
      </p:sp>
      <p:sp>
        <p:nvSpPr>
          <p:cNvPr id="51" name="TextBox 50"/>
          <p:cNvSpPr txBox="1"/>
          <p:nvPr/>
        </p:nvSpPr>
        <p:spPr>
          <a:xfrm>
            <a:off x="2804534" y="3381636"/>
            <a:ext cx="1112851"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PTAT</a:t>
            </a:r>
          </a:p>
        </p:txBody>
      </p:sp>
      <p:sp>
        <p:nvSpPr>
          <p:cNvPr id="52" name="TextBox 51"/>
          <p:cNvSpPr txBox="1"/>
          <p:nvPr/>
        </p:nvSpPr>
        <p:spPr>
          <a:xfrm>
            <a:off x="1167987" y="1066238"/>
            <a:ext cx="2814858"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Array decoder</a:t>
            </a:r>
          </a:p>
        </p:txBody>
      </p:sp>
      <p:sp>
        <p:nvSpPr>
          <p:cNvPr id="53" name="TextBox 52"/>
          <p:cNvSpPr txBox="1"/>
          <p:nvPr/>
        </p:nvSpPr>
        <p:spPr>
          <a:xfrm>
            <a:off x="1429835" y="1808820"/>
            <a:ext cx="1112851"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LCA</a:t>
            </a:r>
          </a:p>
        </p:txBody>
      </p:sp>
      <p:sp>
        <p:nvSpPr>
          <p:cNvPr id="54" name="TextBox 53"/>
          <p:cNvSpPr txBox="1"/>
          <p:nvPr/>
        </p:nvSpPr>
        <p:spPr>
          <a:xfrm>
            <a:off x="644294" y="1808820"/>
            <a:ext cx="1178313" cy="546703"/>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Phase shifter</a:t>
            </a:r>
          </a:p>
        </p:txBody>
      </p:sp>
      <p:sp>
        <p:nvSpPr>
          <p:cNvPr id="55" name="TextBox 54"/>
          <p:cNvSpPr txBox="1"/>
          <p:nvPr/>
        </p:nvSpPr>
        <p:spPr>
          <a:xfrm>
            <a:off x="316985" y="2551403"/>
            <a:ext cx="1112851"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50</a:t>
            </a:r>
            <a:r>
              <a:rPr lang="en-US" sz="1500" cap="small" dirty="0">
                <a:solidFill>
                  <a:srgbClr val="0000FF"/>
                </a:solidFill>
                <a:latin typeface="Symbol" pitchFamily="18" charset="2"/>
              </a:rPr>
              <a:t>W</a:t>
            </a:r>
            <a:r>
              <a:rPr lang="en-US" sz="1500" cap="small" dirty="0">
                <a:solidFill>
                  <a:srgbClr val="0000FF"/>
                </a:solidFill>
                <a:latin typeface="Arial Narrow" pitchFamily="34" charset="0"/>
              </a:rPr>
              <a:t> driver</a:t>
            </a:r>
          </a:p>
        </p:txBody>
      </p:sp>
      <p:sp>
        <p:nvSpPr>
          <p:cNvPr id="58" name="TextBox 57"/>
          <p:cNvSpPr txBox="1"/>
          <p:nvPr/>
        </p:nvSpPr>
        <p:spPr>
          <a:xfrm>
            <a:off x="3" y="5848816"/>
            <a:ext cx="644291"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ch-1</a:t>
            </a:r>
          </a:p>
        </p:txBody>
      </p:sp>
      <p:sp>
        <p:nvSpPr>
          <p:cNvPr id="59" name="TextBox 58"/>
          <p:cNvSpPr txBox="1"/>
          <p:nvPr/>
        </p:nvSpPr>
        <p:spPr>
          <a:xfrm>
            <a:off x="3" y="5319210"/>
            <a:ext cx="644291"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ch-2</a:t>
            </a:r>
          </a:p>
        </p:txBody>
      </p:sp>
      <p:sp>
        <p:nvSpPr>
          <p:cNvPr id="60" name="TextBox 59"/>
          <p:cNvSpPr txBox="1"/>
          <p:nvPr/>
        </p:nvSpPr>
        <p:spPr>
          <a:xfrm>
            <a:off x="3" y="4799293"/>
            <a:ext cx="644291"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ch-3</a:t>
            </a:r>
          </a:p>
        </p:txBody>
      </p:sp>
      <p:sp>
        <p:nvSpPr>
          <p:cNvPr id="61" name="TextBox 60"/>
          <p:cNvSpPr txBox="1"/>
          <p:nvPr/>
        </p:nvSpPr>
        <p:spPr>
          <a:xfrm>
            <a:off x="3" y="4269687"/>
            <a:ext cx="644291"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ch-4</a:t>
            </a:r>
          </a:p>
        </p:txBody>
      </p:sp>
      <p:sp>
        <p:nvSpPr>
          <p:cNvPr id="62" name="TextBox 61"/>
          <p:cNvSpPr txBox="1"/>
          <p:nvPr/>
        </p:nvSpPr>
        <p:spPr>
          <a:xfrm>
            <a:off x="3" y="3246621"/>
            <a:ext cx="644291"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ch-5</a:t>
            </a:r>
          </a:p>
        </p:txBody>
      </p:sp>
      <p:sp>
        <p:nvSpPr>
          <p:cNvPr id="63" name="TextBox 62"/>
          <p:cNvSpPr txBox="1"/>
          <p:nvPr/>
        </p:nvSpPr>
        <p:spPr>
          <a:xfrm>
            <a:off x="3" y="2717015"/>
            <a:ext cx="644291"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ch-6</a:t>
            </a:r>
          </a:p>
        </p:txBody>
      </p:sp>
      <p:sp>
        <p:nvSpPr>
          <p:cNvPr id="64" name="TextBox 63"/>
          <p:cNvSpPr txBox="1"/>
          <p:nvPr/>
        </p:nvSpPr>
        <p:spPr>
          <a:xfrm>
            <a:off x="3" y="2197098"/>
            <a:ext cx="644291"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ch-7</a:t>
            </a:r>
          </a:p>
        </p:txBody>
      </p:sp>
      <p:sp>
        <p:nvSpPr>
          <p:cNvPr id="65" name="TextBox 64"/>
          <p:cNvSpPr txBox="1"/>
          <p:nvPr/>
        </p:nvSpPr>
        <p:spPr>
          <a:xfrm>
            <a:off x="3" y="1667492"/>
            <a:ext cx="644291"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ch-8</a:t>
            </a:r>
          </a:p>
        </p:txBody>
      </p:sp>
      <p:sp>
        <p:nvSpPr>
          <p:cNvPr id="66" name="TextBox 65"/>
          <p:cNvSpPr txBox="1"/>
          <p:nvPr/>
        </p:nvSpPr>
        <p:spPr>
          <a:xfrm>
            <a:off x="4320483" y="5855129"/>
            <a:ext cx="644291"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ch-16</a:t>
            </a:r>
          </a:p>
        </p:txBody>
      </p:sp>
      <p:sp>
        <p:nvSpPr>
          <p:cNvPr id="67" name="TextBox 66"/>
          <p:cNvSpPr txBox="1"/>
          <p:nvPr/>
        </p:nvSpPr>
        <p:spPr>
          <a:xfrm>
            <a:off x="4320483" y="5325523"/>
            <a:ext cx="644291"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ch-15</a:t>
            </a:r>
          </a:p>
        </p:txBody>
      </p:sp>
      <p:sp>
        <p:nvSpPr>
          <p:cNvPr id="68" name="TextBox 67"/>
          <p:cNvSpPr txBox="1"/>
          <p:nvPr/>
        </p:nvSpPr>
        <p:spPr>
          <a:xfrm>
            <a:off x="4320483" y="4805606"/>
            <a:ext cx="644291"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ch-14</a:t>
            </a:r>
          </a:p>
        </p:txBody>
      </p:sp>
      <p:sp>
        <p:nvSpPr>
          <p:cNvPr id="69" name="TextBox 68"/>
          <p:cNvSpPr txBox="1"/>
          <p:nvPr/>
        </p:nvSpPr>
        <p:spPr>
          <a:xfrm>
            <a:off x="4320483" y="4276001"/>
            <a:ext cx="644291"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ch-13</a:t>
            </a:r>
          </a:p>
        </p:txBody>
      </p:sp>
      <p:sp>
        <p:nvSpPr>
          <p:cNvPr id="70" name="TextBox 69"/>
          <p:cNvSpPr txBox="1"/>
          <p:nvPr/>
        </p:nvSpPr>
        <p:spPr>
          <a:xfrm>
            <a:off x="4320483" y="3252934"/>
            <a:ext cx="644291"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ch-12</a:t>
            </a:r>
          </a:p>
        </p:txBody>
      </p:sp>
      <p:sp>
        <p:nvSpPr>
          <p:cNvPr id="71" name="TextBox 70"/>
          <p:cNvSpPr txBox="1"/>
          <p:nvPr/>
        </p:nvSpPr>
        <p:spPr>
          <a:xfrm>
            <a:off x="4320483" y="2723328"/>
            <a:ext cx="644291"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ch-11</a:t>
            </a:r>
          </a:p>
        </p:txBody>
      </p:sp>
      <p:sp>
        <p:nvSpPr>
          <p:cNvPr id="72" name="TextBox 71"/>
          <p:cNvSpPr txBox="1"/>
          <p:nvPr/>
        </p:nvSpPr>
        <p:spPr>
          <a:xfrm>
            <a:off x="4320483" y="2203411"/>
            <a:ext cx="644291"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ch-10</a:t>
            </a:r>
          </a:p>
        </p:txBody>
      </p:sp>
      <p:sp>
        <p:nvSpPr>
          <p:cNvPr id="73" name="TextBox 72"/>
          <p:cNvSpPr txBox="1"/>
          <p:nvPr/>
        </p:nvSpPr>
        <p:spPr>
          <a:xfrm>
            <a:off x="4320483" y="1673805"/>
            <a:ext cx="644291"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ch-9</a:t>
            </a:r>
          </a:p>
        </p:txBody>
      </p:sp>
      <p:sp>
        <p:nvSpPr>
          <p:cNvPr id="74" name="TextBox 73"/>
          <p:cNvSpPr txBox="1"/>
          <p:nvPr/>
        </p:nvSpPr>
        <p:spPr>
          <a:xfrm>
            <a:off x="55137" y="3719173"/>
            <a:ext cx="785542" cy="317394"/>
          </a:xfrm>
          <a:prstGeom prst="rect">
            <a:avLst/>
          </a:prstGeom>
          <a:noFill/>
          <a:ln>
            <a:noFill/>
          </a:ln>
        </p:spPr>
        <p:txBody>
          <a:bodyPr wrap="square" lIns="84216" tIns="42108" rIns="84216" bIns="42108" rtlCol="0">
            <a:spAutoFit/>
          </a:bodyPr>
          <a:lstStyle/>
          <a:p>
            <a:r>
              <a:rPr lang="en-US" sz="1500" cap="small" dirty="0" err="1">
                <a:solidFill>
                  <a:srgbClr val="0000FF"/>
                </a:solidFill>
                <a:latin typeface="Arial Narrow" pitchFamily="34" charset="0"/>
              </a:rPr>
              <a:t>rf</a:t>
            </a:r>
            <a:r>
              <a:rPr lang="en-US" sz="1500" cap="small" dirty="0">
                <a:solidFill>
                  <a:srgbClr val="0000FF"/>
                </a:solidFill>
                <a:latin typeface="Arial Narrow" pitchFamily="34" charset="0"/>
              </a:rPr>
              <a:t> input</a:t>
            </a:r>
          </a:p>
        </p:txBody>
      </p:sp>
      <p:sp>
        <p:nvSpPr>
          <p:cNvPr id="79" name="TextBox 78"/>
          <p:cNvSpPr txBox="1"/>
          <p:nvPr/>
        </p:nvSpPr>
        <p:spPr>
          <a:xfrm>
            <a:off x="5181600" y="864896"/>
            <a:ext cx="3928120" cy="2716504"/>
          </a:xfrm>
          <a:prstGeom prst="rect">
            <a:avLst/>
          </a:prstGeom>
          <a:noFill/>
        </p:spPr>
        <p:txBody>
          <a:bodyPr wrap="square" lIns="84190" tIns="42096" rIns="84190" bIns="42096" rtlCol="0">
            <a:spAutoFit/>
          </a:bodyPr>
          <a:lstStyle/>
          <a:p>
            <a:pPr algn="l">
              <a:buFont typeface="Arial" pitchFamily="34" charset="0"/>
              <a:buChar char="•"/>
            </a:pPr>
            <a:r>
              <a:rPr lang="en-US" sz="1800" dirty="0">
                <a:solidFill>
                  <a:srgbClr val="6C0000"/>
                </a:solidFill>
                <a:latin typeface="Arial Narrow" pitchFamily="34" charset="0"/>
              </a:rPr>
              <a:t> 0.18-</a:t>
            </a:r>
            <a:r>
              <a:rPr lang="en-US" sz="1800" dirty="0">
                <a:solidFill>
                  <a:srgbClr val="6C0000"/>
                </a:solidFill>
                <a:latin typeface="Symbol" pitchFamily="18" charset="2"/>
              </a:rPr>
              <a:t>m</a:t>
            </a:r>
            <a:r>
              <a:rPr lang="en-US" sz="1800" dirty="0">
                <a:solidFill>
                  <a:srgbClr val="6C0000"/>
                </a:solidFill>
                <a:latin typeface="Arial Narrow" pitchFamily="34" charset="0"/>
              </a:rPr>
              <a:t>m </a:t>
            </a:r>
            <a:r>
              <a:rPr lang="en-US" sz="1800" dirty="0" err="1">
                <a:solidFill>
                  <a:srgbClr val="6C0000"/>
                </a:solidFill>
                <a:latin typeface="Arial Narrow" pitchFamily="34" charset="0"/>
              </a:rPr>
              <a:t>SiGe</a:t>
            </a:r>
            <a:r>
              <a:rPr lang="en-US" sz="1800" dirty="0">
                <a:solidFill>
                  <a:srgbClr val="6C0000"/>
                </a:solidFill>
                <a:latin typeface="Arial Narrow" pitchFamily="34" charset="0"/>
              </a:rPr>
              <a:t> </a:t>
            </a:r>
            <a:r>
              <a:rPr lang="en-US" sz="1800" dirty="0" err="1">
                <a:solidFill>
                  <a:srgbClr val="6C0000"/>
                </a:solidFill>
                <a:latin typeface="Arial Narrow" pitchFamily="34" charset="0"/>
              </a:rPr>
              <a:t>BiCMOS</a:t>
            </a:r>
            <a:r>
              <a:rPr lang="en-US" sz="1800" dirty="0">
                <a:solidFill>
                  <a:srgbClr val="6C0000"/>
                </a:solidFill>
                <a:latin typeface="Arial Narrow" pitchFamily="34" charset="0"/>
              </a:rPr>
              <a:t> technology </a:t>
            </a:r>
          </a:p>
          <a:p>
            <a:pPr algn="l"/>
            <a:r>
              <a:rPr lang="en-US" sz="1800" dirty="0">
                <a:solidFill>
                  <a:srgbClr val="6C0000"/>
                </a:solidFill>
                <a:latin typeface="Arial Narrow" pitchFamily="34" charset="0"/>
              </a:rPr>
              <a:t>    - 1P6M, </a:t>
            </a:r>
            <a:r>
              <a:rPr lang="en-US" sz="1800" dirty="0" err="1">
                <a:solidFill>
                  <a:srgbClr val="6C0000"/>
                </a:solidFill>
                <a:latin typeface="Arial Narrow" pitchFamily="34" charset="0"/>
              </a:rPr>
              <a:t>f</a:t>
            </a:r>
            <a:r>
              <a:rPr lang="en-US" sz="1800" baseline="-25000" dirty="0" err="1">
                <a:solidFill>
                  <a:srgbClr val="6C0000"/>
                </a:solidFill>
                <a:latin typeface="Arial Narrow" pitchFamily="34" charset="0"/>
              </a:rPr>
              <a:t>T</a:t>
            </a:r>
            <a:r>
              <a:rPr lang="en-US" sz="1800" dirty="0">
                <a:solidFill>
                  <a:srgbClr val="6C0000"/>
                </a:solidFill>
                <a:latin typeface="Arial Narrow" pitchFamily="34" charset="0"/>
              </a:rPr>
              <a:t>=150 GHz</a:t>
            </a:r>
          </a:p>
          <a:p>
            <a:pPr algn="l">
              <a:buFont typeface="Arial" pitchFamily="34" charset="0"/>
              <a:buChar char="•"/>
            </a:pPr>
            <a:r>
              <a:rPr lang="en-US" sz="1800" dirty="0">
                <a:solidFill>
                  <a:srgbClr val="6C0000"/>
                </a:solidFill>
                <a:latin typeface="Arial Narrow" pitchFamily="34" charset="0"/>
              </a:rPr>
              <a:t> Size: 2.6 x 3.2 mm</a:t>
            </a:r>
            <a:r>
              <a:rPr lang="en-US" sz="1800" baseline="30000" dirty="0">
                <a:solidFill>
                  <a:srgbClr val="6C0000"/>
                </a:solidFill>
                <a:latin typeface="Arial Narrow" pitchFamily="34" charset="0"/>
              </a:rPr>
              <a:t>2</a:t>
            </a:r>
            <a:r>
              <a:rPr lang="en-US" sz="1800" dirty="0">
                <a:solidFill>
                  <a:srgbClr val="6C0000"/>
                </a:solidFill>
                <a:latin typeface="Arial Narrow" pitchFamily="34" charset="0"/>
              </a:rPr>
              <a:t> (overall)</a:t>
            </a:r>
          </a:p>
          <a:p>
            <a:pPr algn="l">
              <a:buFont typeface="Arial" pitchFamily="34" charset="0"/>
              <a:buChar char="•"/>
            </a:pPr>
            <a:r>
              <a:rPr lang="en-US" sz="1800" dirty="0">
                <a:solidFill>
                  <a:srgbClr val="6C0000"/>
                </a:solidFill>
                <a:latin typeface="Arial Narrow" pitchFamily="34" charset="0"/>
              </a:rPr>
              <a:t> Near perfect corporate-feed layout</a:t>
            </a:r>
          </a:p>
          <a:p>
            <a:pPr algn="l"/>
            <a:r>
              <a:rPr lang="en-US" sz="1800" dirty="0">
                <a:solidFill>
                  <a:srgbClr val="6C0000"/>
                </a:solidFill>
                <a:latin typeface="Arial Narrow" pitchFamily="34" charset="0"/>
              </a:rPr>
              <a:t>    - E-length is identical  for all channels</a:t>
            </a:r>
          </a:p>
          <a:p>
            <a:pPr algn="l">
              <a:buFont typeface="Arial" pitchFamily="34" charset="0"/>
              <a:buChar char="•"/>
            </a:pPr>
            <a:r>
              <a:rPr lang="en-US" sz="1800" dirty="0">
                <a:solidFill>
                  <a:srgbClr val="6C0000"/>
                </a:solidFill>
                <a:latin typeface="Arial Narrow" pitchFamily="34" charset="0"/>
              </a:rPr>
              <a:t> Metallic barrier</a:t>
            </a:r>
          </a:p>
          <a:p>
            <a:pPr algn="l"/>
            <a:r>
              <a:rPr lang="en-US" sz="1800" dirty="0">
                <a:solidFill>
                  <a:srgbClr val="6C0000"/>
                </a:solidFill>
                <a:latin typeface="Arial Narrow" pitchFamily="34" charset="0"/>
              </a:rPr>
              <a:t>    - Grounded via stacks from M1-M6 </a:t>
            </a:r>
          </a:p>
          <a:p>
            <a:pPr algn="l"/>
            <a:r>
              <a:rPr lang="en-US" sz="1800" dirty="0">
                <a:solidFill>
                  <a:srgbClr val="6C0000"/>
                </a:solidFill>
                <a:latin typeface="Arial Narrow" pitchFamily="34" charset="0"/>
              </a:rPr>
              <a:t>    - Decrease </a:t>
            </a:r>
            <a:r>
              <a:rPr lang="en-US" sz="1800" dirty="0" err="1">
                <a:solidFill>
                  <a:srgbClr val="6C0000"/>
                </a:solidFill>
                <a:latin typeface="Arial Narrow" pitchFamily="34" charset="0"/>
              </a:rPr>
              <a:t>ch</a:t>
            </a:r>
            <a:r>
              <a:rPr lang="en-US" sz="1800" dirty="0">
                <a:solidFill>
                  <a:srgbClr val="6C0000"/>
                </a:solidFill>
                <a:latin typeface="Arial Narrow" pitchFamily="34" charset="0"/>
              </a:rPr>
              <a:t>-to-</a:t>
            </a:r>
            <a:r>
              <a:rPr lang="en-US" sz="1800" dirty="0" err="1">
                <a:solidFill>
                  <a:srgbClr val="6C0000"/>
                </a:solidFill>
                <a:latin typeface="Arial Narrow" pitchFamily="34" charset="0"/>
              </a:rPr>
              <a:t>ch</a:t>
            </a:r>
            <a:r>
              <a:rPr lang="en-US" sz="1800" dirty="0">
                <a:solidFill>
                  <a:srgbClr val="6C0000"/>
                </a:solidFill>
                <a:latin typeface="Arial Narrow" pitchFamily="34" charset="0"/>
              </a:rPr>
              <a:t> coupling </a:t>
            </a:r>
          </a:p>
          <a:p>
            <a:pPr algn="l">
              <a:lnSpc>
                <a:spcPct val="150000"/>
              </a:lnSpc>
              <a:buFont typeface="Arial" pitchFamily="34" charset="0"/>
              <a:buChar char="•"/>
            </a:pPr>
            <a:r>
              <a:rPr lang="en-US" sz="1800" dirty="0">
                <a:solidFill>
                  <a:srgbClr val="6C0000"/>
                </a:solidFill>
                <a:latin typeface="Arial Narrow" pitchFamily="34" charset="0"/>
              </a:rPr>
              <a:t> Current consumption: 724 </a:t>
            </a:r>
            <a:r>
              <a:rPr lang="en-US" sz="1800" dirty="0" err="1">
                <a:solidFill>
                  <a:srgbClr val="6C0000"/>
                </a:solidFill>
                <a:latin typeface="Arial Narrow" pitchFamily="34" charset="0"/>
              </a:rPr>
              <a:t>mA</a:t>
            </a:r>
            <a:r>
              <a:rPr lang="en-US" sz="1800" dirty="0">
                <a:solidFill>
                  <a:srgbClr val="6C0000"/>
                </a:solidFill>
                <a:latin typeface="Arial Narrow" pitchFamily="34" charset="0"/>
              </a:rPr>
              <a:t> (5 V, 3.6 W)</a:t>
            </a:r>
          </a:p>
        </p:txBody>
      </p:sp>
      <p:pic>
        <p:nvPicPr>
          <p:cNvPr id="877571" name="Picture 3"/>
          <p:cNvPicPr>
            <a:picLocks noChangeAspect="1" noChangeArrowheads="1"/>
          </p:cNvPicPr>
          <p:nvPr/>
        </p:nvPicPr>
        <p:blipFill>
          <a:blip r:embed="rId3" cstate="print"/>
          <a:srcRect/>
          <a:stretch>
            <a:fillRect/>
          </a:stretch>
        </p:blipFill>
        <p:spPr bwMode="auto">
          <a:xfrm>
            <a:off x="5881238" y="3567250"/>
            <a:ext cx="2291162" cy="3138350"/>
          </a:xfrm>
          <a:prstGeom prst="rect">
            <a:avLst/>
          </a:prstGeom>
          <a:noFill/>
          <a:ln w="9525">
            <a:noFill/>
            <a:miter lim="800000"/>
            <a:headEnd/>
            <a:tailEnd/>
          </a:ln>
        </p:spPr>
      </p:pic>
      <p:sp>
        <p:nvSpPr>
          <p:cNvPr id="80" name="TextBox 79"/>
          <p:cNvSpPr txBox="1"/>
          <p:nvPr/>
        </p:nvSpPr>
        <p:spPr>
          <a:xfrm>
            <a:off x="6208546" y="5263143"/>
            <a:ext cx="2094778" cy="1009892"/>
          </a:xfrm>
          <a:prstGeom prst="rect">
            <a:avLst/>
          </a:prstGeom>
          <a:noFill/>
        </p:spPr>
        <p:txBody>
          <a:bodyPr wrap="square" lIns="84216" tIns="42108" rIns="84216" bIns="42108" rtlCol="0">
            <a:spAutoFit/>
          </a:bodyPr>
          <a:lstStyle/>
          <a:p>
            <a:pPr algn="l"/>
            <a:r>
              <a:rPr lang="en-US" sz="1500" dirty="0">
                <a:solidFill>
                  <a:schemeClr val="bg1"/>
                </a:solidFill>
                <a:latin typeface="Arial Narrow" pitchFamily="34" charset="0"/>
              </a:rPr>
              <a:t>44 </a:t>
            </a:r>
            <a:r>
              <a:rPr lang="en-US" sz="1500" dirty="0" err="1">
                <a:solidFill>
                  <a:schemeClr val="bg1"/>
                </a:solidFill>
                <a:latin typeface="Arial Narrow" pitchFamily="34" charset="0"/>
              </a:rPr>
              <a:t>mA</a:t>
            </a:r>
            <a:r>
              <a:rPr lang="en-US" sz="1500" dirty="0">
                <a:solidFill>
                  <a:schemeClr val="bg1"/>
                </a:solidFill>
                <a:latin typeface="Arial Narrow" pitchFamily="34" charset="0"/>
              </a:rPr>
              <a:t> x 16 CH =704  </a:t>
            </a:r>
            <a:r>
              <a:rPr lang="en-US" sz="1500" dirty="0" err="1">
                <a:solidFill>
                  <a:schemeClr val="bg1"/>
                </a:solidFill>
                <a:latin typeface="Arial Narrow" pitchFamily="34" charset="0"/>
              </a:rPr>
              <a:t>mA</a:t>
            </a:r>
            <a:endParaRPr lang="en-US" sz="1500" dirty="0">
              <a:solidFill>
                <a:schemeClr val="bg1"/>
              </a:solidFill>
              <a:latin typeface="Arial Narrow" pitchFamily="34" charset="0"/>
            </a:endParaRPr>
          </a:p>
          <a:p>
            <a:pPr algn="l"/>
            <a:r>
              <a:rPr lang="en-US" sz="1500" dirty="0">
                <a:solidFill>
                  <a:schemeClr val="bg1"/>
                </a:solidFill>
                <a:latin typeface="Arial Narrow" pitchFamily="34" charset="0"/>
              </a:rPr>
              <a:t>- LCA: 22 </a:t>
            </a:r>
            <a:r>
              <a:rPr lang="en-US" sz="1500" dirty="0" err="1">
                <a:solidFill>
                  <a:schemeClr val="bg1"/>
                </a:solidFill>
                <a:latin typeface="Arial Narrow" pitchFamily="34" charset="0"/>
              </a:rPr>
              <a:t>mA</a:t>
            </a:r>
            <a:endParaRPr lang="en-US" sz="1500" dirty="0">
              <a:solidFill>
                <a:schemeClr val="bg1"/>
              </a:solidFill>
              <a:latin typeface="Arial Narrow" pitchFamily="34" charset="0"/>
            </a:endParaRPr>
          </a:p>
          <a:p>
            <a:pPr algn="l">
              <a:buFontTx/>
              <a:buChar char="-"/>
            </a:pPr>
            <a:r>
              <a:rPr lang="en-US" sz="1500" dirty="0">
                <a:solidFill>
                  <a:schemeClr val="bg1"/>
                </a:solidFill>
                <a:latin typeface="Arial Narrow" pitchFamily="34" charset="0"/>
              </a:rPr>
              <a:t> Phase shifter: 8 </a:t>
            </a:r>
            <a:r>
              <a:rPr lang="en-US" sz="1500" dirty="0" err="1">
                <a:solidFill>
                  <a:schemeClr val="bg1"/>
                </a:solidFill>
                <a:latin typeface="Arial Narrow" pitchFamily="34" charset="0"/>
              </a:rPr>
              <a:t>mA</a:t>
            </a:r>
            <a:endParaRPr lang="en-US" sz="1500" dirty="0">
              <a:solidFill>
                <a:schemeClr val="bg1"/>
              </a:solidFill>
              <a:latin typeface="Arial Narrow" pitchFamily="34" charset="0"/>
            </a:endParaRPr>
          </a:p>
          <a:p>
            <a:pPr algn="l">
              <a:buFontTx/>
              <a:buChar char="-"/>
            </a:pPr>
            <a:r>
              <a:rPr lang="en-US" sz="1500" dirty="0">
                <a:solidFill>
                  <a:schemeClr val="bg1"/>
                </a:solidFill>
                <a:latin typeface="Arial Narrow" pitchFamily="34" charset="0"/>
              </a:rPr>
              <a:t> 50-</a:t>
            </a:r>
            <a:r>
              <a:rPr lang="en-US" sz="1500" dirty="0">
                <a:solidFill>
                  <a:schemeClr val="bg1"/>
                </a:solidFill>
                <a:latin typeface="Symbol" pitchFamily="18" charset="2"/>
              </a:rPr>
              <a:t>W</a:t>
            </a:r>
            <a:r>
              <a:rPr lang="en-US" sz="1500" dirty="0">
                <a:solidFill>
                  <a:schemeClr val="bg1"/>
                </a:solidFill>
                <a:latin typeface="Arial Narrow" pitchFamily="34" charset="0"/>
              </a:rPr>
              <a:t> </a:t>
            </a:r>
            <a:r>
              <a:rPr lang="en-US" sz="1500" dirty="0" err="1">
                <a:solidFill>
                  <a:schemeClr val="bg1"/>
                </a:solidFill>
                <a:latin typeface="Arial Narrow" pitchFamily="34" charset="0"/>
              </a:rPr>
              <a:t>dirver</a:t>
            </a:r>
            <a:r>
              <a:rPr lang="en-US" sz="1500" dirty="0">
                <a:solidFill>
                  <a:schemeClr val="bg1"/>
                </a:solidFill>
                <a:latin typeface="Arial Narrow" pitchFamily="34" charset="0"/>
              </a:rPr>
              <a:t>: 14 </a:t>
            </a:r>
            <a:r>
              <a:rPr lang="en-US" sz="1500" dirty="0" err="1">
                <a:solidFill>
                  <a:schemeClr val="bg1"/>
                </a:solidFill>
                <a:latin typeface="Arial Narrow" pitchFamily="34" charset="0"/>
              </a:rPr>
              <a:t>mA</a:t>
            </a:r>
            <a:r>
              <a:rPr lang="en-US" sz="1500" dirty="0">
                <a:solidFill>
                  <a:schemeClr val="bg1"/>
                </a:solidFill>
                <a:latin typeface="Arial Narrow" pitchFamily="34" charset="0"/>
              </a:rPr>
              <a:t> </a:t>
            </a:r>
          </a:p>
        </p:txBody>
      </p:sp>
      <p:sp>
        <p:nvSpPr>
          <p:cNvPr id="81" name="TextBox 80"/>
          <p:cNvSpPr txBox="1"/>
          <p:nvPr/>
        </p:nvSpPr>
        <p:spPr>
          <a:xfrm>
            <a:off x="7409778" y="3825943"/>
            <a:ext cx="1505622" cy="288541"/>
          </a:xfrm>
          <a:prstGeom prst="rect">
            <a:avLst/>
          </a:prstGeom>
          <a:noFill/>
        </p:spPr>
        <p:txBody>
          <a:bodyPr wrap="square" lIns="84216" tIns="42108" rIns="84216" bIns="42108" rtlCol="0">
            <a:spAutoFit/>
          </a:bodyPr>
          <a:lstStyle/>
          <a:p>
            <a:r>
              <a:rPr lang="en-US" sz="1300" b="1" dirty="0">
                <a:solidFill>
                  <a:srgbClr val="6C0000"/>
                </a:solidFill>
                <a:latin typeface="Arial Narrow" pitchFamily="34" charset="0"/>
              </a:rPr>
              <a:t>1:2 Active =15 </a:t>
            </a:r>
            <a:r>
              <a:rPr lang="en-US" sz="1300" b="1" dirty="0" err="1">
                <a:solidFill>
                  <a:srgbClr val="6C0000"/>
                </a:solidFill>
                <a:latin typeface="Arial Narrow" pitchFamily="34" charset="0"/>
              </a:rPr>
              <a:t>mA</a:t>
            </a:r>
            <a:endParaRPr lang="en-US" sz="1300" b="1" dirty="0">
              <a:solidFill>
                <a:srgbClr val="6C0000"/>
              </a:solidFill>
              <a:latin typeface="Arial Narrow" pitchFamily="34" charset="0"/>
            </a:endParaRPr>
          </a:p>
        </p:txBody>
      </p:sp>
      <p:sp>
        <p:nvSpPr>
          <p:cNvPr id="82" name="TextBox 81"/>
          <p:cNvSpPr txBox="1"/>
          <p:nvPr/>
        </p:nvSpPr>
        <p:spPr>
          <a:xfrm>
            <a:off x="5562600" y="3825943"/>
            <a:ext cx="1636545" cy="288541"/>
          </a:xfrm>
          <a:prstGeom prst="rect">
            <a:avLst/>
          </a:prstGeom>
          <a:noFill/>
        </p:spPr>
        <p:txBody>
          <a:bodyPr wrap="square" lIns="84216" tIns="42108" rIns="84216" bIns="42108" rtlCol="0">
            <a:spAutoFit/>
          </a:bodyPr>
          <a:lstStyle/>
          <a:p>
            <a:r>
              <a:rPr lang="en-US" sz="1300" b="1" dirty="0">
                <a:solidFill>
                  <a:srgbClr val="6C0000"/>
                </a:solidFill>
                <a:latin typeface="Arial Narrow" pitchFamily="34" charset="0"/>
              </a:rPr>
              <a:t>Active </a:t>
            </a:r>
            <a:r>
              <a:rPr lang="en-US" sz="1300" b="1" dirty="0" err="1">
                <a:solidFill>
                  <a:srgbClr val="6C0000"/>
                </a:solidFill>
                <a:latin typeface="Arial Narrow" pitchFamily="34" charset="0"/>
              </a:rPr>
              <a:t>Balun</a:t>
            </a:r>
            <a:r>
              <a:rPr lang="en-US" sz="1300" b="1" dirty="0">
                <a:solidFill>
                  <a:srgbClr val="6C0000"/>
                </a:solidFill>
                <a:latin typeface="Arial Narrow" pitchFamily="34" charset="0"/>
              </a:rPr>
              <a:t>=5 </a:t>
            </a:r>
            <a:r>
              <a:rPr lang="en-US" sz="1300" b="1" dirty="0" err="1">
                <a:solidFill>
                  <a:srgbClr val="6C0000"/>
                </a:solidFill>
                <a:latin typeface="Arial Narrow" pitchFamily="34" charset="0"/>
              </a:rPr>
              <a:t>mA</a:t>
            </a:r>
            <a:endParaRPr lang="en-US" sz="1300" b="1" dirty="0">
              <a:solidFill>
                <a:srgbClr val="6C0000"/>
              </a:solidFill>
              <a:latin typeface="Arial Narrow" pitchFamily="34" charset="0"/>
            </a:endParaRPr>
          </a:p>
        </p:txBody>
      </p:sp>
      <p:sp>
        <p:nvSpPr>
          <p:cNvPr id="57" name="TextBox 56"/>
          <p:cNvSpPr txBox="1"/>
          <p:nvPr/>
        </p:nvSpPr>
        <p:spPr>
          <a:xfrm>
            <a:off x="2477225" y="5116688"/>
            <a:ext cx="2029316"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1:8 passive T-junction</a:t>
            </a:r>
          </a:p>
        </p:txBody>
      </p:sp>
      <p:sp>
        <p:nvSpPr>
          <p:cNvPr id="75" name="TextBox 74"/>
          <p:cNvSpPr txBox="1"/>
          <p:nvPr/>
        </p:nvSpPr>
        <p:spPr>
          <a:xfrm>
            <a:off x="2608149" y="2582433"/>
            <a:ext cx="1767469" cy="546703"/>
          </a:xfrm>
          <a:prstGeom prst="rect">
            <a:avLst/>
          </a:prstGeom>
          <a:noFill/>
          <a:ln>
            <a:noFill/>
          </a:ln>
        </p:spPr>
        <p:txBody>
          <a:bodyPr wrap="square" lIns="84216" tIns="42108" rIns="84216" bIns="42108" rtlCol="0">
            <a:spAutoFit/>
          </a:bodyPr>
          <a:lstStyle/>
          <a:p>
            <a:pPr algn="l"/>
            <a:r>
              <a:rPr lang="en-US" sz="1500" cap="small" dirty="0">
                <a:solidFill>
                  <a:srgbClr val="0000FF"/>
                </a:solidFill>
                <a:latin typeface="Arial Narrow" pitchFamily="34" charset="0"/>
              </a:rPr>
              <a:t>1:8 passive T-junction</a:t>
            </a:r>
          </a:p>
        </p:txBody>
      </p:sp>
      <p:sp>
        <p:nvSpPr>
          <p:cNvPr id="85" name="TextBox 84"/>
          <p:cNvSpPr txBox="1"/>
          <p:nvPr/>
        </p:nvSpPr>
        <p:spPr>
          <a:xfrm>
            <a:off x="2739069" y="1868631"/>
            <a:ext cx="2029316"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Metallic barrier</a:t>
            </a:r>
          </a:p>
        </p:txBody>
      </p:sp>
      <p:sp>
        <p:nvSpPr>
          <p:cNvPr id="2" name="Slide Number Placeholder 1"/>
          <p:cNvSpPr>
            <a:spLocks noGrp="1"/>
          </p:cNvSpPr>
          <p:nvPr>
            <p:ph type="sldNum" sz="quarter" idx="4"/>
          </p:nvPr>
        </p:nvSpPr>
        <p:spPr/>
        <p:txBody>
          <a:bodyPr/>
          <a:lstStyle/>
          <a:p>
            <a:fld id="{90BE237A-3C10-CB42-9E82-6FFF293908C0}" type="slidenum">
              <a:rPr lang="en-US" smtClean="0"/>
              <a:pPr/>
              <a:t>38</a:t>
            </a:fld>
            <a:endParaRPr lang="en-US"/>
          </a:p>
        </p:txBody>
      </p:sp>
    </p:spTree>
    <p:extLst>
      <p:ext uri="{BB962C8B-B14F-4D97-AF65-F5344CB8AC3E}">
        <p14:creationId xmlns:p14="http://schemas.microsoft.com/office/powerpoint/2010/main" val="304835042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Rounded Rectangle 110"/>
          <p:cNvSpPr/>
          <p:nvPr/>
        </p:nvSpPr>
        <p:spPr>
          <a:xfrm>
            <a:off x="5095695" y="2618910"/>
            <a:ext cx="3862247" cy="607568"/>
          </a:xfrm>
          <a:prstGeom prst="roundRect">
            <a:avLst/>
          </a:prstGeom>
          <a:solidFill>
            <a:srgbClr val="FFEED5"/>
          </a:solidFill>
          <a:ln>
            <a:solidFill>
              <a:srgbClr val="6C0000"/>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60" name="Rounded Rectangle 59"/>
          <p:cNvSpPr/>
          <p:nvPr/>
        </p:nvSpPr>
        <p:spPr>
          <a:xfrm>
            <a:off x="5030233" y="3258756"/>
            <a:ext cx="3927709" cy="3105345"/>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6" name="Rectangle 5"/>
          <p:cNvSpPr>
            <a:spLocks noChangeArrowheads="1"/>
          </p:cNvSpPr>
          <p:nvPr/>
        </p:nvSpPr>
        <p:spPr bwMode="auto">
          <a:xfrm>
            <a:off x="0" y="-76200"/>
            <a:ext cx="9144000" cy="661193"/>
          </a:xfrm>
          <a:prstGeom prst="rect">
            <a:avLst/>
          </a:prstGeom>
          <a:noFill/>
          <a:ln w="9525">
            <a:noFill/>
            <a:miter lim="800000"/>
            <a:headEnd/>
            <a:tailEnd/>
          </a:ln>
          <a:effectLst/>
        </p:spPr>
        <p:txBody>
          <a:bodyPr lIns="92041" tIns="46020" rIns="92041" bIns="46020" anchor="b"/>
          <a:lstStyle/>
          <a:p>
            <a:pPr algn="ctr" defTabSz="913529"/>
            <a:r>
              <a:rPr lang="en-US" sz="2400" b="1" cap="small" dirty="0">
                <a:solidFill>
                  <a:srgbClr val="6C0000"/>
                </a:solidFill>
                <a:latin typeface="+mn-lt"/>
              </a:rPr>
              <a:t>16-Element </a:t>
            </a:r>
            <a:r>
              <a:rPr lang="en-US" sz="2400" b="1" dirty="0">
                <a:solidFill>
                  <a:srgbClr val="6C0000"/>
                </a:solidFill>
                <a:latin typeface="+mn-lt"/>
              </a:rPr>
              <a:t>mm</a:t>
            </a:r>
            <a:r>
              <a:rPr lang="en-US" sz="2400" b="1" cap="small" dirty="0">
                <a:solidFill>
                  <a:srgbClr val="6C0000"/>
                </a:solidFill>
                <a:latin typeface="+mn-lt"/>
              </a:rPr>
              <a:t>-wave phased-array </a:t>
            </a:r>
            <a:r>
              <a:rPr lang="en-US" sz="2400" b="1" cap="small" dirty="0" err="1">
                <a:solidFill>
                  <a:srgbClr val="6C0000"/>
                </a:solidFill>
                <a:latin typeface="+mn-lt"/>
              </a:rPr>
              <a:t>Tx</a:t>
            </a:r>
            <a:r>
              <a:rPr lang="en-US" sz="2400" b="1" cap="small" dirty="0">
                <a:solidFill>
                  <a:srgbClr val="6C0000"/>
                </a:solidFill>
                <a:latin typeface="+mn-lt"/>
              </a:rPr>
              <a:t> (44 </a:t>
            </a:r>
            <a:r>
              <a:rPr lang="en-US" sz="2400" b="1" cap="small" dirty="0" err="1">
                <a:solidFill>
                  <a:srgbClr val="6C0000"/>
                </a:solidFill>
                <a:latin typeface="+mn-lt"/>
              </a:rPr>
              <a:t>gh</a:t>
            </a:r>
            <a:r>
              <a:rPr lang="en-US" b="1" cap="small" dirty="0" err="1">
                <a:solidFill>
                  <a:srgbClr val="6C0000"/>
                </a:solidFill>
                <a:latin typeface="+mn-lt"/>
              </a:rPr>
              <a:t>z</a:t>
            </a:r>
            <a:r>
              <a:rPr lang="en-US" sz="2400" b="1" cap="small" dirty="0">
                <a:solidFill>
                  <a:srgbClr val="6C0000"/>
                </a:solidFill>
                <a:latin typeface="+mn-lt"/>
              </a:rPr>
              <a:t>, 1:8 T-junction)</a:t>
            </a:r>
          </a:p>
        </p:txBody>
      </p:sp>
      <p:grpSp>
        <p:nvGrpSpPr>
          <p:cNvPr id="2" name="Group 35"/>
          <p:cNvGrpSpPr/>
          <p:nvPr/>
        </p:nvGrpSpPr>
        <p:grpSpPr>
          <a:xfrm>
            <a:off x="5488465" y="990599"/>
            <a:ext cx="3273091" cy="1712233"/>
            <a:chOff x="5965304" y="1258363"/>
            <a:chExt cx="3888432" cy="2131538"/>
          </a:xfrm>
        </p:grpSpPr>
        <p:pic>
          <p:nvPicPr>
            <p:cNvPr id="853000" name="Picture 8"/>
            <p:cNvPicPr>
              <a:picLocks noChangeAspect="1" noChangeArrowheads="1"/>
            </p:cNvPicPr>
            <p:nvPr/>
          </p:nvPicPr>
          <p:blipFill>
            <a:blip r:embed="rId3" cstate="print"/>
            <a:srcRect/>
            <a:stretch>
              <a:fillRect/>
            </a:stretch>
          </p:blipFill>
          <p:spPr bwMode="auto">
            <a:xfrm>
              <a:off x="6425766" y="1519662"/>
              <a:ext cx="2675384" cy="1726346"/>
            </a:xfrm>
            <a:prstGeom prst="rect">
              <a:avLst/>
            </a:prstGeom>
            <a:noFill/>
            <a:ln w="9525">
              <a:noFill/>
              <a:miter lim="800000"/>
              <a:headEnd/>
              <a:tailEnd/>
            </a:ln>
          </p:spPr>
        </p:pic>
        <p:sp>
          <p:nvSpPr>
            <p:cNvPr id="12" name="TextBox 11"/>
            <p:cNvSpPr txBox="1"/>
            <p:nvPr/>
          </p:nvSpPr>
          <p:spPr>
            <a:xfrm>
              <a:off x="6347646" y="1258363"/>
              <a:ext cx="2520280" cy="363990"/>
            </a:xfrm>
            <a:prstGeom prst="rect">
              <a:avLst/>
            </a:prstGeom>
            <a:noFill/>
          </p:spPr>
          <p:txBody>
            <a:bodyPr wrap="square" rtlCol="0">
              <a:spAutoFit/>
            </a:bodyPr>
            <a:lstStyle/>
            <a:p>
              <a:r>
                <a:rPr lang="en-US" sz="1300" dirty="0">
                  <a:solidFill>
                    <a:srgbClr val="FF00FF"/>
                  </a:solidFill>
                  <a:latin typeface="Arial Narrow" pitchFamily="34" charset="0"/>
                </a:rPr>
                <a:t>Al (M6) Top metal</a:t>
              </a:r>
            </a:p>
          </p:txBody>
        </p:sp>
        <p:sp>
          <p:nvSpPr>
            <p:cNvPr id="14" name="TextBox 13"/>
            <p:cNvSpPr txBox="1"/>
            <p:nvPr/>
          </p:nvSpPr>
          <p:spPr>
            <a:xfrm>
              <a:off x="7691085" y="3025911"/>
              <a:ext cx="1440161" cy="363990"/>
            </a:xfrm>
            <a:prstGeom prst="rect">
              <a:avLst/>
            </a:prstGeom>
            <a:noFill/>
          </p:spPr>
          <p:txBody>
            <a:bodyPr wrap="square" rtlCol="0">
              <a:spAutoFit/>
            </a:bodyPr>
            <a:lstStyle/>
            <a:p>
              <a:r>
                <a:rPr lang="en-US" sz="1100" dirty="0">
                  <a:solidFill>
                    <a:srgbClr val="FF00FF"/>
                  </a:solidFill>
                  <a:latin typeface="Arial Narrow" pitchFamily="34" charset="0"/>
                </a:rPr>
                <a:t>GND</a:t>
              </a:r>
              <a:r>
                <a:rPr lang="en-US" sz="1300" dirty="0">
                  <a:solidFill>
                    <a:srgbClr val="FF00FF"/>
                  </a:solidFill>
                  <a:latin typeface="Arial Narrow" pitchFamily="34" charset="0"/>
                </a:rPr>
                <a:t> (M1) </a:t>
              </a:r>
            </a:p>
          </p:txBody>
        </p:sp>
        <p:sp>
          <p:nvSpPr>
            <p:cNvPr id="15" name="TextBox 14"/>
            <p:cNvSpPr txBox="1"/>
            <p:nvPr/>
          </p:nvSpPr>
          <p:spPr>
            <a:xfrm>
              <a:off x="5965304" y="2238928"/>
              <a:ext cx="780727" cy="363990"/>
            </a:xfrm>
            <a:prstGeom prst="rect">
              <a:avLst/>
            </a:prstGeom>
            <a:noFill/>
          </p:spPr>
          <p:txBody>
            <a:bodyPr wrap="square" rtlCol="0">
              <a:spAutoFit/>
            </a:bodyPr>
            <a:lstStyle/>
            <a:p>
              <a:pPr algn="r"/>
              <a:r>
                <a:rPr lang="en-US" sz="1300" dirty="0" err="1">
                  <a:solidFill>
                    <a:srgbClr val="FF00FF"/>
                  </a:solidFill>
                  <a:latin typeface="Arial Narrow" pitchFamily="34" charset="0"/>
                </a:rPr>
                <a:t>Vias</a:t>
              </a:r>
              <a:endParaRPr lang="en-US" sz="1300" dirty="0">
                <a:solidFill>
                  <a:srgbClr val="FF00FF"/>
                </a:solidFill>
                <a:latin typeface="Arial Narrow" pitchFamily="34" charset="0"/>
              </a:endParaRPr>
            </a:p>
          </p:txBody>
        </p:sp>
        <p:sp>
          <p:nvSpPr>
            <p:cNvPr id="16" name="TextBox 15"/>
            <p:cNvSpPr txBox="1"/>
            <p:nvPr/>
          </p:nvSpPr>
          <p:spPr>
            <a:xfrm>
              <a:off x="7501787" y="1827527"/>
              <a:ext cx="540599" cy="363990"/>
            </a:xfrm>
            <a:prstGeom prst="rect">
              <a:avLst/>
            </a:prstGeom>
            <a:noFill/>
          </p:spPr>
          <p:txBody>
            <a:bodyPr wrap="square" rtlCol="0">
              <a:spAutoFit/>
            </a:bodyPr>
            <a:lstStyle/>
            <a:p>
              <a:r>
                <a:rPr lang="en-US" sz="1300" dirty="0" smtClean="0">
                  <a:solidFill>
                    <a:srgbClr val="FF00FF"/>
                  </a:solidFill>
                  <a:latin typeface="Arial Narrow" pitchFamily="34" charset="0"/>
                </a:rPr>
                <a:t>M5</a:t>
              </a:r>
              <a:endParaRPr lang="en-US" sz="1300" dirty="0">
                <a:solidFill>
                  <a:srgbClr val="FF00FF"/>
                </a:solidFill>
                <a:latin typeface="Arial Narrow" pitchFamily="34" charset="0"/>
              </a:endParaRPr>
            </a:p>
          </p:txBody>
        </p:sp>
        <p:sp>
          <p:nvSpPr>
            <p:cNvPr id="17" name="TextBox 16"/>
            <p:cNvSpPr txBox="1"/>
            <p:nvPr/>
          </p:nvSpPr>
          <p:spPr>
            <a:xfrm>
              <a:off x="7610337" y="2310653"/>
              <a:ext cx="840496" cy="370617"/>
            </a:xfrm>
            <a:prstGeom prst="rect">
              <a:avLst/>
            </a:prstGeom>
            <a:noFill/>
          </p:spPr>
          <p:txBody>
            <a:bodyPr wrap="square" rtlCol="0">
              <a:spAutoFit/>
            </a:bodyPr>
            <a:lstStyle/>
            <a:p>
              <a:r>
                <a:rPr lang="en-US" sz="1300" dirty="0">
                  <a:solidFill>
                    <a:srgbClr val="FF00FF"/>
                  </a:solidFill>
                  <a:latin typeface="Arial Narrow" pitchFamily="34" charset="0"/>
                </a:rPr>
                <a:t>M4</a:t>
              </a:r>
            </a:p>
          </p:txBody>
        </p:sp>
        <p:sp>
          <p:nvSpPr>
            <p:cNvPr id="18" name="TextBox 17"/>
            <p:cNvSpPr txBox="1"/>
            <p:nvPr/>
          </p:nvSpPr>
          <p:spPr>
            <a:xfrm>
              <a:off x="7610337" y="2696721"/>
              <a:ext cx="706179" cy="363990"/>
            </a:xfrm>
            <a:prstGeom prst="rect">
              <a:avLst/>
            </a:prstGeom>
            <a:noFill/>
          </p:spPr>
          <p:txBody>
            <a:bodyPr wrap="square" rtlCol="0">
              <a:spAutoFit/>
            </a:bodyPr>
            <a:lstStyle/>
            <a:p>
              <a:r>
                <a:rPr lang="en-US" sz="1300" dirty="0">
                  <a:solidFill>
                    <a:srgbClr val="FF00FF"/>
                  </a:solidFill>
                  <a:latin typeface="Arial Narrow" pitchFamily="34" charset="0"/>
                </a:rPr>
                <a:t>M3</a:t>
              </a:r>
            </a:p>
          </p:txBody>
        </p:sp>
        <p:cxnSp>
          <p:nvCxnSpPr>
            <p:cNvPr id="20" name="Straight Connector 19"/>
            <p:cNvCxnSpPr/>
            <p:nvPr/>
          </p:nvCxnSpPr>
          <p:spPr>
            <a:xfrm>
              <a:off x="8546441" y="2190036"/>
              <a:ext cx="567578" cy="0"/>
            </a:xfrm>
            <a:prstGeom prst="line">
              <a:avLst/>
            </a:prstGeom>
            <a:ln w="19050">
              <a:solidFill>
                <a:srgbClr val="FF00FF"/>
              </a:solidFill>
              <a:prstDash val="sys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8566078" y="2364738"/>
              <a:ext cx="567578" cy="0"/>
            </a:xfrm>
            <a:prstGeom prst="line">
              <a:avLst/>
            </a:prstGeom>
            <a:ln w="19050">
              <a:solidFill>
                <a:srgbClr val="FF00FF"/>
              </a:solidFill>
              <a:prstDash val="sys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8546441" y="2613700"/>
              <a:ext cx="567578" cy="0"/>
            </a:xfrm>
            <a:prstGeom prst="line">
              <a:avLst/>
            </a:prstGeom>
            <a:ln w="19050">
              <a:solidFill>
                <a:srgbClr val="FF00FF"/>
              </a:solidFill>
              <a:prstDash val="sys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8566078" y="2821855"/>
              <a:ext cx="567578" cy="0"/>
            </a:xfrm>
            <a:prstGeom prst="line">
              <a:avLst/>
            </a:prstGeom>
            <a:ln w="19050">
              <a:solidFill>
                <a:srgbClr val="FF00FF"/>
              </a:solidFill>
              <a:prstDash val="sysDash"/>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9061648" y="2094910"/>
              <a:ext cx="792088" cy="363990"/>
            </a:xfrm>
            <a:prstGeom prst="rect">
              <a:avLst/>
            </a:prstGeom>
            <a:noFill/>
          </p:spPr>
          <p:txBody>
            <a:bodyPr wrap="square" rtlCol="0">
              <a:spAutoFit/>
            </a:bodyPr>
            <a:lstStyle/>
            <a:p>
              <a:pPr algn="l"/>
              <a:r>
                <a:rPr lang="en-US" sz="1300" dirty="0">
                  <a:solidFill>
                    <a:srgbClr val="FF00FF"/>
                  </a:solidFill>
                  <a:latin typeface="Arial Narrow" pitchFamily="34" charset="0"/>
                </a:rPr>
                <a:t>1.6 um</a:t>
              </a:r>
            </a:p>
          </p:txBody>
        </p:sp>
        <p:sp>
          <p:nvSpPr>
            <p:cNvPr id="32" name="TextBox 31"/>
            <p:cNvSpPr txBox="1"/>
            <p:nvPr/>
          </p:nvSpPr>
          <p:spPr>
            <a:xfrm>
              <a:off x="9061648" y="2550077"/>
              <a:ext cx="792088" cy="363990"/>
            </a:xfrm>
            <a:prstGeom prst="rect">
              <a:avLst/>
            </a:prstGeom>
            <a:noFill/>
          </p:spPr>
          <p:txBody>
            <a:bodyPr wrap="square" rtlCol="0">
              <a:spAutoFit/>
            </a:bodyPr>
            <a:lstStyle/>
            <a:p>
              <a:pPr algn="l"/>
              <a:r>
                <a:rPr lang="en-US" sz="1300" dirty="0">
                  <a:solidFill>
                    <a:srgbClr val="FF00FF"/>
                  </a:solidFill>
                  <a:latin typeface="Arial Narrow" pitchFamily="34" charset="0"/>
                </a:rPr>
                <a:t>1.9 um</a:t>
              </a:r>
            </a:p>
          </p:txBody>
        </p:sp>
      </p:grpSp>
      <p:sp>
        <p:nvSpPr>
          <p:cNvPr id="33" name="TextBox 32"/>
          <p:cNvSpPr txBox="1"/>
          <p:nvPr/>
        </p:nvSpPr>
        <p:spPr>
          <a:xfrm>
            <a:off x="4964774" y="762000"/>
            <a:ext cx="4179229" cy="346224"/>
          </a:xfrm>
          <a:prstGeom prst="rect">
            <a:avLst/>
          </a:prstGeom>
          <a:noFill/>
        </p:spPr>
        <p:txBody>
          <a:bodyPr wrap="square" lIns="84190" tIns="42096" rIns="84190" bIns="42096" rtlCol="0">
            <a:spAutoFit/>
          </a:bodyPr>
          <a:lstStyle/>
          <a:p>
            <a:pPr algn="ctr"/>
            <a:r>
              <a:rPr lang="en-US" sz="1700" cap="small" dirty="0">
                <a:solidFill>
                  <a:srgbClr val="6C0000"/>
                </a:solidFill>
                <a:latin typeface="Arial Narrow" pitchFamily="34" charset="0"/>
              </a:rPr>
              <a:t>Shielded Broadside-coupled Diff-T-line</a:t>
            </a:r>
          </a:p>
        </p:txBody>
      </p:sp>
      <p:sp>
        <p:nvSpPr>
          <p:cNvPr id="37" name="TextBox 36"/>
          <p:cNvSpPr txBox="1"/>
          <p:nvPr/>
        </p:nvSpPr>
        <p:spPr>
          <a:xfrm>
            <a:off x="5085557" y="2649946"/>
            <a:ext cx="3862247" cy="548202"/>
          </a:xfrm>
          <a:prstGeom prst="rect">
            <a:avLst/>
          </a:prstGeom>
          <a:noFill/>
        </p:spPr>
        <p:txBody>
          <a:bodyPr wrap="square" lIns="84190" tIns="42096" rIns="84190" bIns="42096" rtlCol="0">
            <a:spAutoFit/>
          </a:bodyPr>
          <a:lstStyle/>
          <a:p>
            <a:pPr algn="l">
              <a:buFont typeface="Arial" pitchFamily="34" charset="0"/>
              <a:buChar char="•"/>
            </a:pPr>
            <a:r>
              <a:rPr lang="en-US" sz="1500" dirty="0">
                <a:solidFill>
                  <a:srgbClr val="6C0000"/>
                </a:solidFill>
                <a:latin typeface="Arial Narrow" pitchFamily="34" charset="0"/>
              </a:rPr>
              <a:t> Perfectly shielded (no coupling btw T-lines)</a:t>
            </a:r>
          </a:p>
          <a:p>
            <a:pPr algn="l">
              <a:buFont typeface="Arial" pitchFamily="34" charset="0"/>
              <a:buChar char="•"/>
            </a:pPr>
            <a:r>
              <a:rPr lang="en-US" sz="1500" dirty="0">
                <a:solidFill>
                  <a:srgbClr val="6C0000"/>
                </a:solidFill>
                <a:latin typeface="Arial Narrow" pitchFamily="34" charset="0"/>
              </a:rPr>
              <a:t> Allow compact integration of many diff T-lines</a:t>
            </a:r>
          </a:p>
        </p:txBody>
      </p:sp>
      <p:pic>
        <p:nvPicPr>
          <p:cNvPr id="75" name="Picture 3"/>
          <p:cNvPicPr>
            <a:picLocks noChangeAspect="1" noChangeArrowheads="1"/>
          </p:cNvPicPr>
          <p:nvPr/>
        </p:nvPicPr>
        <p:blipFill>
          <a:blip r:embed="rId4" cstate="print"/>
          <a:srcRect/>
          <a:stretch>
            <a:fillRect/>
          </a:stretch>
        </p:blipFill>
        <p:spPr bwMode="auto">
          <a:xfrm>
            <a:off x="110462" y="728701"/>
            <a:ext cx="4827353" cy="5670630"/>
          </a:xfrm>
          <a:prstGeom prst="rect">
            <a:avLst/>
          </a:prstGeom>
          <a:noFill/>
          <a:ln w="9525">
            <a:noFill/>
            <a:miter lim="800000"/>
            <a:headEnd/>
            <a:tailEnd/>
          </a:ln>
          <a:effectLst/>
        </p:spPr>
      </p:pic>
      <p:sp>
        <p:nvSpPr>
          <p:cNvPr id="76" name="Flowchart: Process 75"/>
          <p:cNvSpPr/>
          <p:nvPr/>
        </p:nvSpPr>
        <p:spPr>
          <a:xfrm>
            <a:off x="1560759" y="3667668"/>
            <a:ext cx="327309" cy="472553"/>
          </a:xfrm>
          <a:prstGeom prst="flowChartProces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sz="1800" b="1">
              <a:solidFill>
                <a:srgbClr val="0000FF"/>
              </a:solidFill>
            </a:endParaRPr>
          </a:p>
        </p:txBody>
      </p:sp>
      <p:sp>
        <p:nvSpPr>
          <p:cNvPr id="77" name="Flowchart: Process 76"/>
          <p:cNvSpPr/>
          <p:nvPr/>
        </p:nvSpPr>
        <p:spPr>
          <a:xfrm>
            <a:off x="2290976" y="3667668"/>
            <a:ext cx="448095" cy="472553"/>
          </a:xfrm>
          <a:prstGeom prst="flowChartProcess">
            <a:avLst/>
          </a:prstGeom>
          <a:no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sz="1800" b="1">
              <a:solidFill>
                <a:srgbClr val="0000FF"/>
              </a:solidFill>
            </a:endParaRPr>
          </a:p>
        </p:txBody>
      </p:sp>
      <p:sp>
        <p:nvSpPr>
          <p:cNvPr id="78" name="Flowchart: Process 77"/>
          <p:cNvSpPr/>
          <p:nvPr/>
        </p:nvSpPr>
        <p:spPr>
          <a:xfrm>
            <a:off x="3197305" y="3667668"/>
            <a:ext cx="327309" cy="472553"/>
          </a:xfrm>
          <a:prstGeom prst="flowChartProces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sz="1800" b="1">
              <a:solidFill>
                <a:srgbClr val="0000FF"/>
              </a:solidFill>
            </a:endParaRPr>
          </a:p>
        </p:txBody>
      </p:sp>
      <p:sp>
        <p:nvSpPr>
          <p:cNvPr id="79" name="Flowchart: Process 78"/>
          <p:cNvSpPr/>
          <p:nvPr/>
        </p:nvSpPr>
        <p:spPr>
          <a:xfrm>
            <a:off x="2401626" y="1595844"/>
            <a:ext cx="216660" cy="1776103"/>
          </a:xfrm>
          <a:prstGeom prst="flowChartProcess">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sz="1800" b="1">
              <a:solidFill>
                <a:srgbClr val="0000FF"/>
              </a:solidFill>
            </a:endParaRPr>
          </a:p>
        </p:txBody>
      </p:sp>
      <p:sp>
        <p:nvSpPr>
          <p:cNvPr id="80" name="Flowchart: Process 79"/>
          <p:cNvSpPr/>
          <p:nvPr/>
        </p:nvSpPr>
        <p:spPr>
          <a:xfrm>
            <a:off x="2411763" y="4420704"/>
            <a:ext cx="216660" cy="1776103"/>
          </a:xfrm>
          <a:prstGeom prst="flowChartProcess">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sz="1800" b="1">
              <a:solidFill>
                <a:srgbClr val="0000FF"/>
              </a:solidFill>
            </a:endParaRPr>
          </a:p>
        </p:txBody>
      </p:sp>
      <p:sp>
        <p:nvSpPr>
          <p:cNvPr id="81" name="Flowchart: Process 80"/>
          <p:cNvSpPr/>
          <p:nvPr/>
        </p:nvSpPr>
        <p:spPr>
          <a:xfrm>
            <a:off x="1646495" y="2110212"/>
            <a:ext cx="720080" cy="47255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sz="1800" b="1">
              <a:solidFill>
                <a:srgbClr val="0000FF"/>
              </a:solidFill>
            </a:endParaRPr>
          </a:p>
        </p:txBody>
      </p:sp>
      <p:sp>
        <p:nvSpPr>
          <p:cNvPr id="82" name="Flowchart: Process 81"/>
          <p:cNvSpPr/>
          <p:nvPr/>
        </p:nvSpPr>
        <p:spPr>
          <a:xfrm>
            <a:off x="881228" y="2110212"/>
            <a:ext cx="720080" cy="47255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sz="1800" b="1">
              <a:solidFill>
                <a:srgbClr val="0000FF"/>
              </a:solidFill>
            </a:endParaRPr>
          </a:p>
        </p:txBody>
      </p:sp>
      <p:sp>
        <p:nvSpPr>
          <p:cNvPr id="83" name="Flowchart: Process 82"/>
          <p:cNvSpPr/>
          <p:nvPr/>
        </p:nvSpPr>
        <p:spPr>
          <a:xfrm>
            <a:off x="578832" y="2110212"/>
            <a:ext cx="261847" cy="47255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sz="1800" b="1">
              <a:solidFill>
                <a:srgbClr val="0000FF"/>
              </a:solidFill>
            </a:endParaRPr>
          </a:p>
        </p:txBody>
      </p:sp>
      <p:sp>
        <p:nvSpPr>
          <p:cNvPr id="84" name="Flowchart: Process 83"/>
          <p:cNvSpPr/>
          <p:nvPr/>
        </p:nvSpPr>
        <p:spPr>
          <a:xfrm>
            <a:off x="558557" y="1045329"/>
            <a:ext cx="3862247" cy="405045"/>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sz="1800" b="1">
              <a:solidFill>
                <a:srgbClr val="0000FF"/>
              </a:solidFill>
            </a:endParaRPr>
          </a:p>
        </p:txBody>
      </p:sp>
      <p:sp>
        <p:nvSpPr>
          <p:cNvPr id="85" name="TextBox 84"/>
          <p:cNvSpPr txBox="1"/>
          <p:nvPr/>
        </p:nvSpPr>
        <p:spPr>
          <a:xfrm>
            <a:off x="838200" y="3352800"/>
            <a:ext cx="2291164" cy="331260"/>
          </a:xfrm>
          <a:prstGeom prst="rect">
            <a:avLst/>
          </a:prstGeom>
          <a:noFill/>
          <a:ln>
            <a:noFill/>
          </a:ln>
        </p:spPr>
        <p:txBody>
          <a:bodyPr wrap="square" lIns="84216" tIns="42108" rIns="84216" bIns="42108" rtlCol="0">
            <a:spAutoFit/>
          </a:bodyPr>
          <a:lstStyle/>
          <a:p>
            <a:r>
              <a:rPr lang="en-US" b="1" cap="small" dirty="0">
                <a:solidFill>
                  <a:schemeClr val="accent4">
                    <a:lumMod val="20000"/>
                    <a:lumOff val="80000"/>
                  </a:schemeClr>
                </a:solidFill>
                <a:latin typeface="Arial Narrow" pitchFamily="34" charset="0"/>
              </a:rPr>
              <a:t>Active </a:t>
            </a:r>
            <a:r>
              <a:rPr lang="en-US" b="1" cap="small" dirty="0" err="1">
                <a:solidFill>
                  <a:schemeClr val="accent4">
                    <a:lumMod val="20000"/>
                    <a:lumOff val="80000"/>
                  </a:schemeClr>
                </a:solidFill>
                <a:latin typeface="Arial Narrow" pitchFamily="34" charset="0"/>
              </a:rPr>
              <a:t>balun</a:t>
            </a:r>
            <a:endParaRPr lang="en-US" b="1" cap="small" dirty="0">
              <a:solidFill>
                <a:schemeClr val="accent4">
                  <a:lumMod val="20000"/>
                  <a:lumOff val="80000"/>
                </a:schemeClr>
              </a:solidFill>
              <a:latin typeface="Arial Narrow" pitchFamily="34" charset="0"/>
            </a:endParaRPr>
          </a:p>
        </p:txBody>
      </p:sp>
      <p:sp>
        <p:nvSpPr>
          <p:cNvPr id="86" name="TextBox 85"/>
          <p:cNvSpPr txBox="1"/>
          <p:nvPr/>
        </p:nvSpPr>
        <p:spPr>
          <a:xfrm>
            <a:off x="2018992" y="3381636"/>
            <a:ext cx="1112851" cy="331260"/>
          </a:xfrm>
          <a:prstGeom prst="rect">
            <a:avLst/>
          </a:prstGeom>
          <a:noFill/>
          <a:ln>
            <a:noFill/>
          </a:ln>
        </p:spPr>
        <p:txBody>
          <a:bodyPr wrap="square" lIns="84216" tIns="42108" rIns="84216" bIns="42108" rtlCol="0">
            <a:spAutoFit/>
          </a:bodyPr>
          <a:lstStyle/>
          <a:p>
            <a:r>
              <a:rPr lang="en-US" b="1" cap="small" dirty="0">
                <a:solidFill>
                  <a:schemeClr val="accent4">
                    <a:lumMod val="20000"/>
                    <a:lumOff val="80000"/>
                  </a:schemeClr>
                </a:solidFill>
                <a:latin typeface="Arial Narrow" pitchFamily="34" charset="0"/>
              </a:rPr>
              <a:t>1:2 active</a:t>
            </a:r>
          </a:p>
        </p:txBody>
      </p:sp>
      <p:sp>
        <p:nvSpPr>
          <p:cNvPr id="87" name="TextBox 86"/>
          <p:cNvSpPr txBox="1"/>
          <p:nvPr/>
        </p:nvSpPr>
        <p:spPr>
          <a:xfrm>
            <a:off x="3078149" y="3326340"/>
            <a:ext cx="1112851" cy="331260"/>
          </a:xfrm>
          <a:prstGeom prst="rect">
            <a:avLst/>
          </a:prstGeom>
          <a:noFill/>
          <a:ln>
            <a:noFill/>
          </a:ln>
        </p:spPr>
        <p:txBody>
          <a:bodyPr wrap="square" lIns="84216" tIns="42108" rIns="84216" bIns="42108" rtlCol="0">
            <a:spAutoFit/>
          </a:bodyPr>
          <a:lstStyle/>
          <a:p>
            <a:r>
              <a:rPr lang="en-US" b="1" cap="small" dirty="0">
                <a:solidFill>
                  <a:schemeClr val="accent4">
                    <a:lumMod val="20000"/>
                    <a:lumOff val="80000"/>
                  </a:schemeClr>
                </a:solidFill>
                <a:latin typeface="Arial Narrow" pitchFamily="34" charset="0"/>
              </a:rPr>
              <a:t>PTAT</a:t>
            </a:r>
          </a:p>
        </p:txBody>
      </p:sp>
      <p:sp>
        <p:nvSpPr>
          <p:cNvPr id="88" name="TextBox 87"/>
          <p:cNvSpPr txBox="1"/>
          <p:nvPr/>
        </p:nvSpPr>
        <p:spPr>
          <a:xfrm>
            <a:off x="1167987" y="1066238"/>
            <a:ext cx="2814858" cy="331260"/>
          </a:xfrm>
          <a:prstGeom prst="rect">
            <a:avLst/>
          </a:prstGeom>
          <a:noFill/>
          <a:ln>
            <a:noFill/>
          </a:ln>
        </p:spPr>
        <p:txBody>
          <a:bodyPr wrap="square" lIns="84216" tIns="42108" rIns="84216" bIns="42108" rtlCol="0">
            <a:spAutoFit/>
          </a:bodyPr>
          <a:lstStyle/>
          <a:p>
            <a:r>
              <a:rPr lang="en-US" b="1" cap="small" dirty="0" smtClean="0">
                <a:solidFill>
                  <a:srgbClr val="0000FF"/>
                </a:solidFill>
                <a:latin typeface="Arial Narrow" pitchFamily="34" charset="0"/>
              </a:rPr>
              <a:t>            </a:t>
            </a:r>
            <a:r>
              <a:rPr lang="en-US" b="1" cap="small" dirty="0" smtClean="0">
                <a:solidFill>
                  <a:schemeClr val="accent4">
                    <a:lumMod val="20000"/>
                    <a:lumOff val="80000"/>
                  </a:schemeClr>
                </a:solidFill>
                <a:latin typeface="Arial Narrow" pitchFamily="34" charset="0"/>
              </a:rPr>
              <a:t>Array </a:t>
            </a:r>
            <a:r>
              <a:rPr lang="en-US" b="1" cap="small" dirty="0">
                <a:solidFill>
                  <a:schemeClr val="accent4">
                    <a:lumMod val="20000"/>
                    <a:lumOff val="80000"/>
                  </a:schemeClr>
                </a:solidFill>
                <a:latin typeface="Arial Narrow" pitchFamily="34" charset="0"/>
              </a:rPr>
              <a:t>decoder</a:t>
            </a:r>
          </a:p>
        </p:txBody>
      </p:sp>
      <p:sp>
        <p:nvSpPr>
          <p:cNvPr id="89" name="TextBox 88"/>
          <p:cNvSpPr txBox="1"/>
          <p:nvPr/>
        </p:nvSpPr>
        <p:spPr>
          <a:xfrm>
            <a:off x="1782749" y="1802340"/>
            <a:ext cx="1112851" cy="331260"/>
          </a:xfrm>
          <a:prstGeom prst="rect">
            <a:avLst/>
          </a:prstGeom>
          <a:noFill/>
          <a:ln>
            <a:noFill/>
          </a:ln>
        </p:spPr>
        <p:txBody>
          <a:bodyPr wrap="square" lIns="84216" tIns="42108" rIns="84216" bIns="42108" rtlCol="0">
            <a:spAutoFit/>
          </a:bodyPr>
          <a:lstStyle/>
          <a:p>
            <a:r>
              <a:rPr lang="en-US" b="1" cap="small" dirty="0">
                <a:solidFill>
                  <a:schemeClr val="accent4">
                    <a:lumMod val="20000"/>
                    <a:lumOff val="80000"/>
                  </a:schemeClr>
                </a:solidFill>
                <a:latin typeface="Arial Narrow" pitchFamily="34" charset="0"/>
              </a:rPr>
              <a:t>LCA</a:t>
            </a:r>
          </a:p>
        </p:txBody>
      </p:sp>
      <p:sp>
        <p:nvSpPr>
          <p:cNvPr id="90" name="TextBox 89"/>
          <p:cNvSpPr txBox="1"/>
          <p:nvPr/>
        </p:nvSpPr>
        <p:spPr>
          <a:xfrm>
            <a:off x="593014" y="1752600"/>
            <a:ext cx="1845386" cy="331260"/>
          </a:xfrm>
          <a:prstGeom prst="rect">
            <a:avLst/>
          </a:prstGeom>
          <a:noFill/>
          <a:ln>
            <a:noFill/>
          </a:ln>
        </p:spPr>
        <p:txBody>
          <a:bodyPr wrap="square" lIns="84216" tIns="42108" rIns="84216" bIns="42108" rtlCol="0">
            <a:spAutoFit/>
          </a:bodyPr>
          <a:lstStyle/>
          <a:p>
            <a:r>
              <a:rPr lang="en-US" b="1" cap="small" dirty="0">
                <a:solidFill>
                  <a:schemeClr val="accent4">
                    <a:lumMod val="20000"/>
                    <a:lumOff val="80000"/>
                  </a:schemeClr>
                </a:solidFill>
                <a:latin typeface="Arial Narrow" pitchFamily="34" charset="0"/>
              </a:rPr>
              <a:t>Phase shifter</a:t>
            </a:r>
          </a:p>
        </p:txBody>
      </p:sp>
      <p:sp>
        <p:nvSpPr>
          <p:cNvPr id="91" name="TextBox 90"/>
          <p:cNvSpPr txBox="1"/>
          <p:nvPr/>
        </p:nvSpPr>
        <p:spPr>
          <a:xfrm>
            <a:off x="316985" y="2551403"/>
            <a:ext cx="1112851" cy="331260"/>
          </a:xfrm>
          <a:prstGeom prst="rect">
            <a:avLst/>
          </a:prstGeom>
          <a:noFill/>
          <a:ln>
            <a:noFill/>
          </a:ln>
        </p:spPr>
        <p:txBody>
          <a:bodyPr wrap="square" lIns="84216" tIns="42108" rIns="84216" bIns="42108" rtlCol="0">
            <a:spAutoFit/>
          </a:bodyPr>
          <a:lstStyle/>
          <a:p>
            <a:r>
              <a:rPr lang="en-US" b="1" cap="small" dirty="0">
                <a:solidFill>
                  <a:schemeClr val="accent4">
                    <a:lumMod val="20000"/>
                    <a:lumOff val="80000"/>
                  </a:schemeClr>
                </a:solidFill>
                <a:latin typeface="Arial Narrow" pitchFamily="34" charset="0"/>
              </a:rPr>
              <a:t>50</a:t>
            </a:r>
            <a:r>
              <a:rPr lang="en-US" b="1" cap="small" dirty="0">
                <a:solidFill>
                  <a:schemeClr val="accent4">
                    <a:lumMod val="20000"/>
                    <a:lumOff val="80000"/>
                  </a:schemeClr>
                </a:solidFill>
                <a:latin typeface="Symbol" pitchFamily="18" charset="2"/>
              </a:rPr>
              <a:t>W</a:t>
            </a:r>
            <a:r>
              <a:rPr lang="en-US" b="1" cap="small" dirty="0">
                <a:solidFill>
                  <a:schemeClr val="accent4">
                    <a:lumMod val="20000"/>
                    <a:lumOff val="80000"/>
                  </a:schemeClr>
                </a:solidFill>
                <a:latin typeface="Arial Narrow" pitchFamily="34" charset="0"/>
              </a:rPr>
              <a:t> driver</a:t>
            </a:r>
          </a:p>
        </p:txBody>
      </p:sp>
      <p:sp>
        <p:nvSpPr>
          <p:cNvPr id="92" name="TextBox 91"/>
          <p:cNvSpPr txBox="1"/>
          <p:nvPr/>
        </p:nvSpPr>
        <p:spPr>
          <a:xfrm>
            <a:off x="2771284" y="5116688"/>
            <a:ext cx="2029316" cy="331260"/>
          </a:xfrm>
          <a:prstGeom prst="rect">
            <a:avLst/>
          </a:prstGeom>
          <a:noFill/>
          <a:ln>
            <a:noFill/>
          </a:ln>
        </p:spPr>
        <p:txBody>
          <a:bodyPr wrap="square" lIns="84216" tIns="42108" rIns="84216" bIns="42108" rtlCol="0">
            <a:spAutoFit/>
          </a:bodyPr>
          <a:lstStyle/>
          <a:p>
            <a:r>
              <a:rPr lang="en-US" b="1" cap="small" dirty="0">
                <a:solidFill>
                  <a:srgbClr val="0000FF"/>
                </a:solidFill>
                <a:latin typeface="Arial Narrow" pitchFamily="34" charset="0"/>
              </a:rPr>
              <a:t>1:8 passive T-junction</a:t>
            </a:r>
          </a:p>
        </p:txBody>
      </p:sp>
      <p:sp>
        <p:nvSpPr>
          <p:cNvPr id="93" name="TextBox 92"/>
          <p:cNvSpPr txBox="1"/>
          <p:nvPr/>
        </p:nvSpPr>
        <p:spPr>
          <a:xfrm>
            <a:off x="41509" y="5848816"/>
            <a:ext cx="644291" cy="331260"/>
          </a:xfrm>
          <a:prstGeom prst="rect">
            <a:avLst/>
          </a:prstGeom>
          <a:noFill/>
          <a:ln>
            <a:noFill/>
          </a:ln>
        </p:spPr>
        <p:txBody>
          <a:bodyPr wrap="square" lIns="84216" tIns="42108" rIns="84216" bIns="42108" rtlCol="0">
            <a:spAutoFit/>
          </a:bodyPr>
          <a:lstStyle/>
          <a:p>
            <a:r>
              <a:rPr lang="en-US" b="1" cap="small" dirty="0">
                <a:solidFill>
                  <a:schemeClr val="accent4">
                    <a:lumMod val="20000"/>
                    <a:lumOff val="80000"/>
                  </a:schemeClr>
                </a:solidFill>
                <a:latin typeface="Arial Narrow" pitchFamily="34" charset="0"/>
              </a:rPr>
              <a:t>ch-1</a:t>
            </a:r>
          </a:p>
        </p:txBody>
      </p:sp>
      <p:sp>
        <p:nvSpPr>
          <p:cNvPr id="94" name="TextBox 93"/>
          <p:cNvSpPr txBox="1"/>
          <p:nvPr/>
        </p:nvSpPr>
        <p:spPr>
          <a:xfrm>
            <a:off x="41509" y="5307540"/>
            <a:ext cx="644291" cy="331260"/>
          </a:xfrm>
          <a:prstGeom prst="rect">
            <a:avLst/>
          </a:prstGeom>
          <a:noFill/>
          <a:ln>
            <a:noFill/>
          </a:ln>
        </p:spPr>
        <p:txBody>
          <a:bodyPr wrap="square" lIns="84216" tIns="42108" rIns="84216" bIns="42108" rtlCol="0">
            <a:spAutoFit/>
          </a:bodyPr>
          <a:lstStyle/>
          <a:p>
            <a:r>
              <a:rPr lang="en-US" b="1" cap="small" dirty="0">
                <a:solidFill>
                  <a:schemeClr val="accent4">
                    <a:lumMod val="20000"/>
                    <a:lumOff val="80000"/>
                  </a:schemeClr>
                </a:solidFill>
                <a:latin typeface="Arial Narrow" pitchFamily="34" charset="0"/>
              </a:rPr>
              <a:t>ch-2</a:t>
            </a:r>
          </a:p>
        </p:txBody>
      </p:sp>
      <p:sp>
        <p:nvSpPr>
          <p:cNvPr id="95" name="TextBox 94"/>
          <p:cNvSpPr txBox="1"/>
          <p:nvPr/>
        </p:nvSpPr>
        <p:spPr>
          <a:xfrm>
            <a:off x="41509" y="4774140"/>
            <a:ext cx="644291" cy="331260"/>
          </a:xfrm>
          <a:prstGeom prst="rect">
            <a:avLst/>
          </a:prstGeom>
          <a:noFill/>
          <a:ln>
            <a:noFill/>
          </a:ln>
        </p:spPr>
        <p:txBody>
          <a:bodyPr wrap="square" lIns="84216" tIns="42108" rIns="84216" bIns="42108" rtlCol="0">
            <a:spAutoFit/>
          </a:bodyPr>
          <a:lstStyle/>
          <a:p>
            <a:r>
              <a:rPr lang="en-US" b="1" cap="small" dirty="0">
                <a:solidFill>
                  <a:schemeClr val="accent4">
                    <a:lumMod val="20000"/>
                    <a:lumOff val="80000"/>
                  </a:schemeClr>
                </a:solidFill>
                <a:latin typeface="Arial Narrow" pitchFamily="34" charset="0"/>
              </a:rPr>
              <a:t>ch-3</a:t>
            </a:r>
          </a:p>
        </p:txBody>
      </p:sp>
      <p:sp>
        <p:nvSpPr>
          <p:cNvPr id="96" name="TextBox 95"/>
          <p:cNvSpPr txBox="1"/>
          <p:nvPr/>
        </p:nvSpPr>
        <p:spPr>
          <a:xfrm>
            <a:off x="41509" y="4267200"/>
            <a:ext cx="644291" cy="331260"/>
          </a:xfrm>
          <a:prstGeom prst="rect">
            <a:avLst/>
          </a:prstGeom>
          <a:noFill/>
          <a:ln>
            <a:noFill/>
          </a:ln>
        </p:spPr>
        <p:txBody>
          <a:bodyPr wrap="square" lIns="84216" tIns="42108" rIns="84216" bIns="42108" rtlCol="0">
            <a:spAutoFit/>
          </a:bodyPr>
          <a:lstStyle/>
          <a:p>
            <a:r>
              <a:rPr lang="en-US" b="1" cap="small" dirty="0">
                <a:solidFill>
                  <a:schemeClr val="accent4">
                    <a:lumMod val="20000"/>
                    <a:lumOff val="80000"/>
                  </a:schemeClr>
                </a:solidFill>
                <a:latin typeface="Arial Narrow" pitchFamily="34" charset="0"/>
              </a:rPr>
              <a:t>ch-4</a:t>
            </a:r>
          </a:p>
        </p:txBody>
      </p:sp>
      <p:sp>
        <p:nvSpPr>
          <p:cNvPr id="97" name="TextBox 96"/>
          <p:cNvSpPr txBox="1"/>
          <p:nvPr/>
        </p:nvSpPr>
        <p:spPr>
          <a:xfrm>
            <a:off x="41509" y="3200400"/>
            <a:ext cx="644291" cy="331260"/>
          </a:xfrm>
          <a:prstGeom prst="rect">
            <a:avLst/>
          </a:prstGeom>
          <a:noFill/>
          <a:ln>
            <a:noFill/>
          </a:ln>
        </p:spPr>
        <p:txBody>
          <a:bodyPr wrap="square" lIns="84216" tIns="42108" rIns="84216" bIns="42108" rtlCol="0">
            <a:spAutoFit/>
          </a:bodyPr>
          <a:lstStyle/>
          <a:p>
            <a:r>
              <a:rPr lang="en-US" b="1" cap="small" dirty="0">
                <a:solidFill>
                  <a:schemeClr val="accent4">
                    <a:lumMod val="20000"/>
                    <a:lumOff val="80000"/>
                  </a:schemeClr>
                </a:solidFill>
                <a:latin typeface="Arial Narrow" pitchFamily="34" charset="0"/>
              </a:rPr>
              <a:t>ch-5</a:t>
            </a:r>
          </a:p>
        </p:txBody>
      </p:sp>
      <p:sp>
        <p:nvSpPr>
          <p:cNvPr id="98" name="TextBox 97"/>
          <p:cNvSpPr txBox="1"/>
          <p:nvPr/>
        </p:nvSpPr>
        <p:spPr>
          <a:xfrm>
            <a:off x="76200" y="2716740"/>
            <a:ext cx="644291" cy="331260"/>
          </a:xfrm>
          <a:prstGeom prst="rect">
            <a:avLst/>
          </a:prstGeom>
          <a:noFill/>
          <a:ln>
            <a:noFill/>
          </a:ln>
        </p:spPr>
        <p:txBody>
          <a:bodyPr wrap="square" lIns="84216" tIns="42108" rIns="84216" bIns="42108" rtlCol="0">
            <a:spAutoFit/>
          </a:bodyPr>
          <a:lstStyle/>
          <a:p>
            <a:r>
              <a:rPr lang="en-US" b="1" cap="small" dirty="0">
                <a:solidFill>
                  <a:schemeClr val="accent4">
                    <a:lumMod val="20000"/>
                    <a:lumOff val="80000"/>
                  </a:schemeClr>
                </a:solidFill>
                <a:latin typeface="Arial Narrow" pitchFamily="34" charset="0"/>
              </a:rPr>
              <a:t>ch-6</a:t>
            </a:r>
          </a:p>
        </p:txBody>
      </p:sp>
      <p:sp>
        <p:nvSpPr>
          <p:cNvPr id="99" name="TextBox 98"/>
          <p:cNvSpPr txBox="1"/>
          <p:nvPr/>
        </p:nvSpPr>
        <p:spPr>
          <a:xfrm>
            <a:off x="41509" y="2183340"/>
            <a:ext cx="644291" cy="331260"/>
          </a:xfrm>
          <a:prstGeom prst="rect">
            <a:avLst/>
          </a:prstGeom>
          <a:noFill/>
          <a:ln>
            <a:noFill/>
          </a:ln>
        </p:spPr>
        <p:txBody>
          <a:bodyPr wrap="square" lIns="84216" tIns="42108" rIns="84216" bIns="42108" rtlCol="0">
            <a:spAutoFit/>
          </a:bodyPr>
          <a:lstStyle/>
          <a:p>
            <a:r>
              <a:rPr lang="en-US" b="1" cap="small" dirty="0">
                <a:solidFill>
                  <a:schemeClr val="accent4">
                    <a:lumMod val="20000"/>
                    <a:lumOff val="80000"/>
                  </a:schemeClr>
                </a:solidFill>
                <a:latin typeface="Arial Narrow" pitchFamily="34" charset="0"/>
              </a:rPr>
              <a:t>ch-7</a:t>
            </a:r>
          </a:p>
        </p:txBody>
      </p:sp>
      <p:sp>
        <p:nvSpPr>
          <p:cNvPr id="100" name="TextBox 99"/>
          <p:cNvSpPr txBox="1"/>
          <p:nvPr/>
        </p:nvSpPr>
        <p:spPr>
          <a:xfrm>
            <a:off x="41509" y="1649940"/>
            <a:ext cx="644291" cy="331260"/>
          </a:xfrm>
          <a:prstGeom prst="rect">
            <a:avLst/>
          </a:prstGeom>
          <a:noFill/>
          <a:ln>
            <a:noFill/>
          </a:ln>
        </p:spPr>
        <p:txBody>
          <a:bodyPr wrap="square" lIns="84216" tIns="42108" rIns="84216" bIns="42108" rtlCol="0">
            <a:spAutoFit/>
          </a:bodyPr>
          <a:lstStyle/>
          <a:p>
            <a:r>
              <a:rPr lang="en-US" b="1" cap="small" dirty="0">
                <a:solidFill>
                  <a:schemeClr val="accent4">
                    <a:lumMod val="20000"/>
                    <a:lumOff val="80000"/>
                  </a:schemeClr>
                </a:solidFill>
                <a:latin typeface="Arial Narrow" pitchFamily="34" charset="0"/>
              </a:rPr>
              <a:t>ch-8</a:t>
            </a:r>
          </a:p>
        </p:txBody>
      </p:sp>
      <p:sp>
        <p:nvSpPr>
          <p:cNvPr id="101" name="TextBox 100"/>
          <p:cNvSpPr txBox="1"/>
          <p:nvPr/>
        </p:nvSpPr>
        <p:spPr>
          <a:xfrm>
            <a:off x="4232509" y="5791200"/>
            <a:ext cx="644291" cy="331260"/>
          </a:xfrm>
          <a:prstGeom prst="rect">
            <a:avLst/>
          </a:prstGeom>
          <a:noFill/>
          <a:ln>
            <a:noFill/>
          </a:ln>
        </p:spPr>
        <p:txBody>
          <a:bodyPr wrap="square" lIns="84216" tIns="42108" rIns="84216" bIns="42108" rtlCol="0">
            <a:spAutoFit/>
          </a:bodyPr>
          <a:lstStyle/>
          <a:p>
            <a:r>
              <a:rPr lang="en-US" b="1" cap="small" dirty="0">
                <a:solidFill>
                  <a:schemeClr val="accent4">
                    <a:lumMod val="20000"/>
                    <a:lumOff val="80000"/>
                  </a:schemeClr>
                </a:solidFill>
                <a:latin typeface="Arial Narrow" pitchFamily="34" charset="0"/>
              </a:rPr>
              <a:t>ch-16</a:t>
            </a:r>
          </a:p>
        </p:txBody>
      </p:sp>
      <p:sp>
        <p:nvSpPr>
          <p:cNvPr id="102" name="TextBox 101"/>
          <p:cNvSpPr txBox="1"/>
          <p:nvPr/>
        </p:nvSpPr>
        <p:spPr>
          <a:xfrm>
            <a:off x="4191000" y="5307540"/>
            <a:ext cx="644291" cy="331260"/>
          </a:xfrm>
          <a:prstGeom prst="rect">
            <a:avLst/>
          </a:prstGeom>
          <a:noFill/>
          <a:ln>
            <a:noFill/>
          </a:ln>
        </p:spPr>
        <p:txBody>
          <a:bodyPr wrap="square" lIns="84216" tIns="42108" rIns="84216" bIns="42108" rtlCol="0">
            <a:spAutoFit/>
          </a:bodyPr>
          <a:lstStyle/>
          <a:p>
            <a:r>
              <a:rPr lang="en-US" b="1" cap="small" dirty="0">
                <a:solidFill>
                  <a:schemeClr val="accent4">
                    <a:lumMod val="20000"/>
                    <a:lumOff val="80000"/>
                  </a:schemeClr>
                </a:solidFill>
                <a:latin typeface="Arial Narrow" pitchFamily="34" charset="0"/>
              </a:rPr>
              <a:t>ch-15</a:t>
            </a:r>
          </a:p>
        </p:txBody>
      </p:sp>
      <p:sp>
        <p:nvSpPr>
          <p:cNvPr id="103" name="TextBox 102"/>
          <p:cNvSpPr txBox="1"/>
          <p:nvPr/>
        </p:nvSpPr>
        <p:spPr>
          <a:xfrm>
            <a:off x="4156309" y="4774140"/>
            <a:ext cx="644291" cy="331260"/>
          </a:xfrm>
          <a:prstGeom prst="rect">
            <a:avLst/>
          </a:prstGeom>
          <a:noFill/>
          <a:ln>
            <a:noFill/>
          </a:ln>
        </p:spPr>
        <p:txBody>
          <a:bodyPr wrap="square" lIns="84216" tIns="42108" rIns="84216" bIns="42108" rtlCol="0">
            <a:spAutoFit/>
          </a:bodyPr>
          <a:lstStyle/>
          <a:p>
            <a:r>
              <a:rPr lang="en-US" b="1" cap="small" dirty="0">
                <a:solidFill>
                  <a:schemeClr val="accent4">
                    <a:lumMod val="20000"/>
                    <a:lumOff val="80000"/>
                  </a:schemeClr>
                </a:solidFill>
                <a:latin typeface="Arial Narrow" pitchFamily="34" charset="0"/>
              </a:rPr>
              <a:t>ch-14</a:t>
            </a:r>
          </a:p>
        </p:txBody>
      </p:sp>
      <p:sp>
        <p:nvSpPr>
          <p:cNvPr id="104" name="TextBox 103"/>
          <p:cNvSpPr txBox="1"/>
          <p:nvPr/>
        </p:nvSpPr>
        <p:spPr>
          <a:xfrm>
            <a:off x="4114800" y="4240740"/>
            <a:ext cx="644291" cy="331260"/>
          </a:xfrm>
          <a:prstGeom prst="rect">
            <a:avLst/>
          </a:prstGeom>
          <a:noFill/>
          <a:ln>
            <a:noFill/>
          </a:ln>
        </p:spPr>
        <p:txBody>
          <a:bodyPr wrap="square" lIns="84216" tIns="42108" rIns="84216" bIns="42108" rtlCol="0">
            <a:spAutoFit/>
          </a:bodyPr>
          <a:lstStyle/>
          <a:p>
            <a:r>
              <a:rPr lang="en-US" b="1" cap="small" dirty="0">
                <a:solidFill>
                  <a:schemeClr val="accent4">
                    <a:lumMod val="20000"/>
                    <a:lumOff val="80000"/>
                  </a:schemeClr>
                </a:solidFill>
                <a:latin typeface="Arial Narrow" pitchFamily="34" charset="0"/>
              </a:rPr>
              <a:t>ch-13</a:t>
            </a:r>
          </a:p>
        </p:txBody>
      </p:sp>
      <p:sp>
        <p:nvSpPr>
          <p:cNvPr id="105" name="TextBox 104"/>
          <p:cNvSpPr txBox="1"/>
          <p:nvPr/>
        </p:nvSpPr>
        <p:spPr>
          <a:xfrm>
            <a:off x="4156309" y="3200400"/>
            <a:ext cx="644291" cy="331260"/>
          </a:xfrm>
          <a:prstGeom prst="rect">
            <a:avLst/>
          </a:prstGeom>
          <a:noFill/>
          <a:ln>
            <a:noFill/>
          </a:ln>
        </p:spPr>
        <p:txBody>
          <a:bodyPr wrap="square" lIns="84216" tIns="42108" rIns="84216" bIns="42108" rtlCol="0">
            <a:spAutoFit/>
          </a:bodyPr>
          <a:lstStyle/>
          <a:p>
            <a:r>
              <a:rPr lang="en-US" b="1" cap="small" dirty="0">
                <a:solidFill>
                  <a:schemeClr val="accent4">
                    <a:lumMod val="20000"/>
                    <a:lumOff val="80000"/>
                  </a:schemeClr>
                </a:solidFill>
                <a:latin typeface="Arial Narrow" pitchFamily="34" charset="0"/>
              </a:rPr>
              <a:t>ch-12</a:t>
            </a:r>
          </a:p>
        </p:txBody>
      </p:sp>
      <p:sp>
        <p:nvSpPr>
          <p:cNvPr id="106" name="TextBox 105"/>
          <p:cNvSpPr txBox="1"/>
          <p:nvPr/>
        </p:nvSpPr>
        <p:spPr>
          <a:xfrm>
            <a:off x="4156309" y="2723328"/>
            <a:ext cx="644291" cy="331260"/>
          </a:xfrm>
          <a:prstGeom prst="rect">
            <a:avLst/>
          </a:prstGeom>
          <a:noFill/>
          <a:ln>
            <a:noFill/>
          </a:ln>
        </p:spPr>
        <p:txBody>
          <a:bodyPr wrap="square" lIns="84216" tIns="42108" rIns="84216" bIns="42108" rtlCol="0">
            <a:spAutoFit/>
          </a:bodyPr>
          <a:lstStyle/>
          <a:p>
            <a:r>
              <a:rPr lang="en-US" b="1" cap="small" dirty="0">
                <a:solidFill>
                  <a:schemeClr val="tx1"/>
                </a:solidFill>
                <a:latin typeface="Arial Narrow" pitchFamily="34" charset="0"/>
              </a:rPr>
              <a:t>ch-11</a:t>
            </a:r>
          </a:p>
        </p:txBody>
      </p:sp>
      <p:sp>
        <p:nvSpPr>
          <p:cNvPr id="109" name="TextBox 108"/>
          <p:cNvSpPr txBox="1"/>
          <p:nvPr/>
        </p:nvSpPr>
        <p:spPr>
          <a:xfrm>
            <a:off x="55137" y="3719173"/>
            <a:ext cx="785542" cy="577481"/>
          </a:xfrm>
          <a:prstGeom prst="rect">
            <a:avLst/>
          </a:prstGeom>
          <a:noFill/>
          <a:ln>
            <a:noFill/>
          </a:ln>
        </p:spPr>
        <p:txBody>
          <a:bodyPr wrap="square" lIns="84216" tIns="42108" rIns="84216" bIns="42108" rtlCol="0">
            <a:spAutoFit/>
          </a:bodyPr>
          <a:lstStyle/>
          <a:p>
            <a:r>
              <a:rPr lang="en-US" b="1" cap="small" dirty="0" err="1">
                <a:solidFill>
                  <a:schemeClr val="accent4">
                    <a:lumMod val="20000"/>
                    <a:lumOff val="80000"/>
                  </a:schemeClr>
                </a:solidFill>
                <a:latin typeface="Arial Narrow" pitchFamily="34" charset="0"/>
              </a:rPr>
              <a:t>rf</a:t>
            </a:r>
            <a:r>
              <a:rPr lang="en-US" b="1" cap="small" dirty="0">
                <a:solidFill>
                  <a:schemeClr val="accent4">
                    <a:lumMod val="20000"/>
                    <a:lumOff val="80000"/>
                  </a:schemeClr>
                </a:solidFill>
                <a:latin typeface="Arial Narrow" pitchFamily="34" charset="0"/>
              </a:rPr>
              <a:t> input</a:t>
            </a:r>
          </a:p>
        </p:txBody>
      </p:sp>
      <p:graphicFrame>
        <p:nvGraphicFramePr>
          <p:cNvPr id="878594" name="Object 2"/>
          <p:cNvGraphicFramePr>
            <a:graphicFrameLocks noChangeAspect="1"/>
          </p:cNvGraphicFramePr>
          <p:nvPr>
            <p:extLst>
              <p:ext uri="{D42A27DB-BD31-4B8C-83A1-F6EECF244321}">
                <p14:modId xmlns:p14="http://schemas.microsoft.com/office/powerpoint/2010/main" val="2602144577"/>
              </p:ext>
            </p:extLst>
          </p:nvPr>
        </p:nvGraphicFramePr>
        <p:xfrm>
          <a:off x="5292080" y="3429000"/>
          <a:ext cx="3338553" cy="2720600"/>
        </p:xfrm>
        <a:graphic>
          <a:graphicData uri="http://schemas.openxmlformats.org/presentationml/2006/ole">
            <mc:AlternateContent xmlns:mc="http://schemas.openxmlformats.org/markup-compatibility/2006">
              <mc:Choice xmlns:v="urn:schemas-microsoft-com:vml" Requires="v">
                <p:oleObj spid="_x0000_s27738" name="Visio" r:id="rId5" imgW="1934248" imgH="1469957" progId="Visio.Drawing.11">
                  <p:embed/>
                </p:oleObj>
              </mc:Choice>
              <mc:Fallback>
                <p:oleObj name="Visio" r:id="rId5" imgW="1934248" imgH="1469957" progId="Visio.Drawing.11">
                  <p:embed/>
                  <p:pic>
                    <p:nvPicPr>
                      <p:cNvPr id="0" name=""/>
                      <p:cNvPicPr>
                        <a:picLocks noChangeAspect="1" noChangeArrowheads="1"/>
                      </p:cNvPicPr>
                      <p:nvPr/>
                    </p:nvPicPr>
                    <p:blipFill>
                      <a:blip r:embed="rId6"/>
                      <a:srcRect/>
                      <a:stretch>
                        <a:fillRect/>
                      </a:stretch>
                    </p:blipFill>
                    <p:spPr bwMode="auto">
                      <a:xfrm>
                        <a:off x="5292080" y="3429000"/>
                        <a:ext cx="3338553" cy="272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62" name="Straight Connector 61"/>
          <p:cNvCxnSpPr/>
          <p:nvPr/>
        </p:nvCxnSpPr>
        <p:spPr>
          <a:xfrm rot="5400000">
            <a:off x="7573015" y="3699030"/>
            <a:ext cx="675075" cy="0"/>
          </a:xfrm>
          <a:prstGeom prst="line">
            <a:avLst/>
          </a:prstGeom>
          <a:ln w="19050">
            <a:solidFill>
              <a:srgbClr val="FF00FF"/>
            </a:solidFill>
            <a:prstDash val="dash"/>
          </a:ln>
        </p:spPr>
        <p:style>
          <a:lnRef idx="1">
            <a:schemeClr val="accent1"/>
          </a:lnRef>
          <a:fillRef idx="0">
            <a:schemeClr val="accent1"/>
          </a:fillRef>
          <a:effectRef idx="0">
            <a:schemeClr val="accent1"/>
          </a:effectRef>
          <a:fontRef idx="minor">
            <a:schemeClr val="tx1"/>
          </a:fontRef>
        </p:style>
      </p:cxnSp>
      <p:sp>
        <p:nvSpPr>
          <p:cNvPr id="63" name="Curved Right Arrow 62"/>
          <p:cNvSpPr/>
          <p:nvPr/>
        </p:nvSpPr>
        <p:spPr>
          <a:xfrm rot="10800000">
            <a:off x="7976014" y="2348880"/>
            <a:ext cx="458233" cy="108012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chemeClr val="tx1"/>
              </a:solidFill>
            </a:endParaRPr>
          </a:p>
        </p:txBody>
      </p:sp>
      <p:sp>
        <p:nvSpPr>
          <p:cNvPr id="64" name="TextBox 63"/>
          <p:cNvSpPr txBox="1"/>
          <p:nvPr/>
        </p:nvSpPr>
        <p:spPr>
          <a:xfrm>
            <a:off x="5207207" y="3226478"/>
            <a:ext cx="2869993" cy="346224"/>
          </a:xfrm>
          <a:prstGeom prst="rect">
            <a:avLst/>
          </a:prstGeom>
          <a:noFill/>
        </p:spPr>
        <p:txBody>
          <a:bodyPr wrap="square" lIns="84190" tIns="42096" rIns="84190" bIns="42096" rtlCol="0">
            <a:spAutoFit/>
          </a:bodyPr>
          <a:lstStyle/>
          <a:p>
            <a:r>
              <a:rPr lang="en-US" sz="1700" b="1" cap="small" dirty="0">
                <a:solidFill>
                  <a:srgbClr val="6C0000"/>
                </a:solidFill>
                <a:latin typeface="Arial Narrow" pitchFamily="34" charset="0"/>
              </a:rPr>
              <a:t>1:8 Tee-Junction Divider</a:t>
            </a:r>
          </a:p>
        </p:txBody>
      </p:sp>
      <p:sp>
        <p:nvSpPr>
          <p:cNvPr id="65" name="TextBox 64"/>
          <p:cNvSpPr txBox="1"/>
          <p:nvPr/>
        </p:nvSpPr>
        <p:spPr>
          <a:xfrm>
            <a:off x="5001567" y="4538681"/>
            <a:ext cx="523695" cy="317370"/>
          </a:xfrm>
          <a:prstGeom prst="rect">
            <a:avLst/>
          </a:prstGeom>
          <a:noFill/>
        </p:spPr>
        <p:txBody>
          <a:bodyPr wrap="square" lIns="84190" tIns="42096" rIns="84190" bIns="42096" rtlCol="0">
            <a:spAutoFit/>
          </a:bodyPr>
          <a:lstStyle/>
          <a:p>
            <a:pPr algn="l"/>
            <a:r>
              <a:rPr lang="en-US" sz="1500" dirty="0">
                <a:latin typeface="Arial Narrow" pitchFamily="34" charset="0"/>
              </a:rPr>
              <a:t>1:2 </a:t>
            </a:r>
          </a:p>
        </p:txBody>
      </p:sp>
      <p:sp>
        <p:nvSpPr>
          <p:cNvPr id="66" name="TextBox 65"/>
          <p:cNvSpPr txBox="1"/>
          <p:nvPr/>
        </p:nvSpPr>
        <p:spPr>
          <a:xfrm>
            <a:off x="5815774" y="5724255"/>
            <a:ext cx="1178313" cy="317370"/>
          </a:xfrm>
          <a:prstGeom prst="rect">
            <a:avLst/>
          </a:prstGeom>
          <a:noFill/>
        </p:spPr>
        <p:txBody>
          <a:bodyPr wrap="square" lIns="84190" tIns="42096" rIns="84190" bIns="42096" rtlCol="0">
            <a:spAutoFit/>
          </a:bodyPr>
          <a:lstStyle/>
          <a:p>
            <a:pPr algn="l"/>
            <a:r>
              <a:rPr lang="en-US" sz="1500" dirty="0">
                <a:latin typeface="Arial Narrow" pitchFamily="34" charset="0"/>
              </a:rPr>
              <a:t>Quarter path</a:t>
            </a:r>
          </a:p>
        </p:txBody>
      </p:sp>
      <p:sp>
        <p:nvSpPr>
          <p:cNvPr id="67" name="TextBox 66"/>
          <p:cNvSpPr txBox="1"/>
          <p:nvPr/>
        </p:nvSpPr>
        <p:spPr>
          <a:xfrm rot="16200000">
            <a:off x="7267636" y="4519966"/>
            <a:ext cx="2902823" cy="315847"/>
          </a:xfrm>
          <a:prstGeom prst="rect">
            <a:avLst/>
          </a:prstGeom>
          <a:noFill/>
        </p:spPr>
        <p:txBody>
          <a:bodyPr wrap="square" lIns="84190" tIns="42096" rIns="84190" bIns="42096" rtlCol="0">
            <a:spAutoFit/>
          </a:bodyPr>
          <a:lstStyle/>
          <a:p>
            <a:pPr algn="l"/>
            <a:r>
              <a:rPr lang="en-US" sz="1500" dirty="0">
                <a:latin typeface="Arial Narrow" pitchFamily="34" charset="0"/>
              </a:rPr>
              <a:t>LCA (loss compensation amplifier) </a:t>
            </a:r>
          </a:p>
        </p:txBody>
      </p:sp>
      <p:sp>
        <p:nvSpPr>
          <p:cNvPr id="68" name="TextBox 67"/>
          <p:cNvSpPr txBox="1"/>
          <p:nvPr/>
        </p:nvSpPr>
        <p:spPr>
          <a:xfrm>
            <a:off x="8058795" y="3860835"/>
            <a:ext cx="666741" cy="288541"/>
          </a:xfrm>
          <a:prstGeom prst="rect">
            <a:avLst/>
          </a:prstGeom>
          <a:noFill/>
        </p:spPr>
        <p:txBody>
          <a:bodyPr wrap="square" lIns="84216" tIns="42108" rIns="84216" bIns="42108" rtlCol="0">
            <a:spAutoFit/>
          </a:bodyPr>
          <a:lstStyle/>
          <a:p>
            <a:pPr algn="l"/>
            <a:r>
              <a:rPr lang="en-US" sz="1300" dirty="0">
                <a:solidFill>
                  <a:srgbClr val="FF00FF"/>
                </a:solidFill>
                <a:latin typeface="Arial Narrow" pitchFamily="34" charset="0"/>
              </a:rPr>
              <a:t>50 </a:t>
            </a:r>
            <a:r>
              <a:rPr lang="en-US" sz="1300" dirty="0">
                <a:solidFill>
                  <a:srgbClr val="FF00FF"/>
                </a:solidFill>
                <a:latin typeface="Symbol" pitchFamily="18" charset="2"/>
              </a:rPr>
              <a:t>W</a:t>
            </a:r>
          </a:p>
        </p:txBody>
      </p:sp>
      <p:sp>
        <p:nvSpPr>
          <p:cNvPr id="69" name="TextBox 68"/>
          <p:cNvSpPr txBox="1"/>
          <p:nvPr/>
        </p:nvSpPr>
        <p:spPr>
          <a:xfrm>
            <a:off x="7059550" y="3740600"/>
            <a:ext cx="666741" cy="288541"/>
          </a:xfrm>
          <a:prstGeom prst="rect">
            <a:avLst/>
          </a:prstGeom>
          <a:noFill/>
        </p:spPr>
        <p:txBody>
          <a:bodyPr wrap="square" lIns="84216" tIns="42108" rIns="84216" bIns="42108" rtlCol="0">
            <a:spAutoFit/>
          </a:bodyPr>
          <a:lstStyle/>
          <a:p>
            <a:pPr algn="l"/>
            <a:r>
              <a:rPr lang="en-US" sz="1300" dirty="0">
                <a:solidFill>
                  <a:srgbClr val="FF00FF"/>
                </a:solidFill>
                <a:latin typeface="Arial Narrow" pitchFamily="34" charset="0"/>
              </a:rPr>
              <a:t>25 </a:t>
            </a:r>
            <a:r>
              <a:rPr lang="en-US" sz="1300" dirty="0">
                <a:solidFill>
                  <a:srgbClr val="FF00FF"/>
                </a:solidFill>
                <a:latin typeface="Symbol" pitchFamily="18" charset="2"/>
              </a:rPr>
              <a:t>W</a:t>
            </a:r>
          </a:p>
        </p:txBody>
      </p:sp>
      <p:sp>
        <p:nvSpPr>
          <p:cNvPr id="70" name="TextBox 69"/>
          <p:cNvSpPr txBox="1"/>
          <p:nvPr/>
        </p:nvSpPr>
        <p:spPr>
          <a:xfrm>
            <a:off x="6318935" y="3776625"/>
            <a:ext cx="666741" cy="288541"/>
          </a:xfrm>
          <a:prstGeom prst="rect">
            <a:avLst/>
          </a:prstGeom>
          <a:noFill/>
        </p:spPr>
        <p:txBody>
          <a:bodyPr wrap="square" lIns="84216" tIns="42108" rIns="84216" bIns="42108" rtlCol="0">
            <a:spAutoFit/>
          </a:bodyPr>
          <a:lstStyle/>
          <a:p>
            <a:pPr algn="l"/>
            <a:r>
              <a:rPr lang="en-US" sz="1300" dirty="0">
                <a:solidFill>
                  <a:srgbClr val="FF00FF"/>
                </a:solidFill>
                <a:latin typeface="Arial Narrow" pitchFamily="34" charset="0"/>
              </a:rPr>
              <a:t>12.5 </a:t>
            </a:r>
            <a:r>
              <a:rPr lang="en-US" sz="1300" dirty="0">
                <a:solidFill>
                  <a:srgbClr val="FF00FF"/>
                </a:solidFill>
                <a:latin typeface="Symbol" pitchFamily="18" charset="2"/>
              </a:rPr>
              <a:t>W</a:t>
            </a:r>
          </a:p>
        </p:txBody>
      </p:sp>
      <p:sp>
        <p:nvSpPr>
          <p:cNvPr id="71" name="TextBox 70"/>
          <p:cNvSpPr txBox="1"/>
          <p:nvPr/>
        </p:nvSpPr>
        <p:spPr>
          <a:xfrm>
            <a:off x="5738190" y="4445599"/>
            <a:ext cx="666741" cy="288541"/>
          </a:xfrm>
          <a:prstGeom prst="rect">
            <a:avLst/>
          </a:prstGeom>
          <a:noFill/>
        </p:spPr>
        <p:txBody>
          <a:bodyPr wrap="square" lIns="84216" tIns="42108" rIns="84216" bIns="42108" rtlCol="0">
            <a:spAutoFit/>
          </a:bodyPr>
          <a:lstStyle/>
          <a:p>
            <a:pPr algn="l"/>
            <a:r>
              <a:rPr lang="en-US" sz="1300" dirty="0">
                <a:solidFill>
                  <a:srgbClr val="FF00FF"/>
                </a:solidFill>
                <a:latin typeface="Arial Narrow" pitchFamily="34" charset="0"/>
              </a:rPr>
              <a:t>50 </a:t>
            </a:r>
            <a:r>
              <a:rPr lang="en-US" sz="1300" dirty="0">
                <a:solidFill>
                  <a:srgbClr val="FF00FF"/>
                </a:solidFill>
                <a:latin typeface="Symbol" pitchFamily="18" charset="2"/>
              </a:rPr>
              <a:t>W</a:t>
            </a:r>
          </a:p>
        </p:txBody>
      </p:sp>
      <p:sp>
        <p:nvSpPr>
          <p:cNvPr id="72" name="TextBox 71"/>
          <p:cNvSpPr txBox="1"/>
          <p:nvPr/>
        </p:nvSpPr>
        <p:spPr>
          <a:xfrm>
            <a:off x="5619389" y="6061793"/>
            <a:ext cx="3459149" cy="317394"/>
          </a:xfrm>
          <a:prstGeom prst="rect">
            <a:avLst/>
          </a:prstGeom>
          <a:noFill/>
        </p:spPr>
        <p:txBody>
          <a:bodyPr wrap="square" lIns="84216" tIns="42108" rIns="84216" bIns="42108" rtlCol="0">
            <a:spAutoFit/>
          </a:bodyPr>
          <a:lstStyle/>
          <a:p>
            <a:pPr algn="l"/>
            <a:r>
              <a:rPr lang="en-US" sz="1500" dirty="0">
                <a:solidFill>
                  <a:srgbClr val="FF00FF"/>
                </a:solidFill>
                <a:latin typeface="Arial Narrow" pitchFamily="34" charset="0"/>
              </a:rPr>
              <a:t>Division loss: 18 dB + parasitic loss (~ 3 dB)</a:t>
            </a:r>
            <a:endParaRPr lang="en-US" sz="1500" dirty="0">
              <a:solidFill>
                <a:srgbClr val="FF00FF"/>
              </a:solidFill>
              <a:latin typeface="Symbol" pitchFamily="18" charset="2"/>
            </a:endParaRPr>
          </a:p>
        </p:txBody>
      </p:sp>
      <p:sp>
        <p:nvSpPr>
          <p:cNvPr id="125" name="TextBox 124"/>
          <p:cNvSpPr txBox="1"/>
          <p:nvPr/>
        </p:nvSpPr>
        <p:spPr>
          <a:xfrm>
            <a:off x="4320483" y="2203411"/>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ch-10</a:t>
            </a:r>
          </a:p>
        </p:txBody>
      </p:sp>
      <p:sp>
        <p:nvSpPr>
          <p:cNvPr id="126" name="TextBox 125"/>
          <p:cNvSpPr txBox="1"/>
          <p:nvPr/>
        </p:nvSpPr>
        <p:spPr>
          <a:xfrm>
            <a:off x="4320483" y="1673805"/>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ch-9</a:t>
            </a:r>
          </a:p>
        </p:txBody>
      </p:sp>
      <p:cxnSp>
        <p:nvCxnSpPr>
          <p:cNvPr id="135" name="Straight Connector 134"/>
          <p:cNvCxnSpPr/>
          <p:nvPr/>
        </p:nvCxnSpPr>
        <p:spPr>
          <a:xfrm rot="10800000">
            <a:off x="4179229" y="2227260"/>
            <a:ext cx="392771"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rot="10800000">
            <a:off x="4179229" y="1219115"/>
            <a:ext cx="392771"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38" name="Straight Arrow Connector 137"/>
          <p:cNvCxnSpPr/>
          <p:nvPr/>
        </p:nvCxnSpPr>
        <p:spPr>
          <a:xfrm rot="5400000">
            <a:off x="3738384" y="1707581"/>
            <a:ext cx="1012613" cy="1444"/>
          </a:xfrm>
          <a:prstGeom prst="straightConnector1">
            <a:avLst/>
          </a:prstGeom>
          <a:ln w="19050">
            <a:solidFill>
              <a:schemeClr val="tx1"/>
            </a:solidFill>
            <a:headEnd type="stealth" w="med" len="med"/>
            <a:tailEnd type="stealth" w="med" len="med"/>
          </a:ln>
        </p:spPr>
        <p:style>
          <a:lnRef idx="1">
            <a:schemeClr val="accent1"/>
          </a:lnRef>
          <a:fillRef idx="0">
            <a:schemeClr val="accent1"/>
          </a:fillRef>
          <a:effectRef idx="0">
            <a:schemeClr val="accent1"/>
          </a:effectRef>
          <a:fontRef idx="minor">
            <a:schemeClr val="tx1"/>
          </a:fontRef>
        </p:style>
      </p:cxnSp>
      <p:sp>
        <p:nvSpPr>
          <p:cNvPr id="139" name="TextBox 138"/>
          <p:cNvSpPr txBox="1"/>
          <p:nvPr/>
        </p:nvSpPr>
        <p:spPr>
          <a:xfrm rot="16200000">
            <a:off x="3722609" y="1572706"/>
            <a:ext cx="877598" cy="269704"/>
          </a:xfrm>
          <a:prstGeom prst="rect">
            <a:avLst/>
          </a:prstGeom>
          <a:noFill/>
        </p:spPr>
        <p:txBody>
          <a:bodyPr wrap="square" lIns="84216" tIns="42108" rIns="84216" bIns="42108" rtlCol="0">
            <a:spAutoFit/>
          </a:bodyPr>
          <a:lstStyle/>
          <a:p>
            <a:r>
              <a:rPr lang="en-US" sz="1200" b="1" dirty="0">
                <a:solidFill>
                  <a:srgbClr val="0000FF"/>
                </a:solidFill>
                <a:latin typeface="Arial Narrow" pitchFamily="34" charset="0"/>
              </a:rPr>
              <a:t>12.5 um</a:t>
            </a:r>
          </a:p>
        </p:txBody>
      </p:sp>
      <p:sp>
        <p:nvSpPr>
          <p:cNvPr id="140" name="TextBox 139"/>
          <p:cNvSpPr txBox="1"/>
          <p:nvPr/>
        </p:nvSpPr>
        <p:spPr>
          <a:xfrm>
            <a:off x="6012160" y="1652410"/>
            <a:ext cx="363676" cy="317394"/>
          </a:xfrm>
          <a:prstGeom prst="rect">
            <a:avLst/>
          </a:prstGeom>
          <a:noFill/>
        </p:spPr>
        <p:txBody>
          <a:bodyPr wrap="square" lIns="84216" tIns="42108" rIns="84216" bIns="42108" rtlCol="0">
            <a:spAutoFit/>
          </a:bodyPr>
          <a:lstStyle/>
          <a:p>
            <a:r>
              <a:rPr lang="en-US" sz="1500" dirty="0">
                <a:solidFill>
                  <a:srgbClr val="FF00FF"/>
                </a:solidFill>
                <a:latin typeface="Arial Narrow" pitchFamily="34" charset="0"/>
              </a:rPr>
              <a:t>+</a:t>
            </a:r>
          </a:p>
        </p:txBody>
      </p:sp>
      <p:sp>
        <p:nvSpPr>
          <p:cNvPr id="141" name="TextBox 140"/>
          <p:cNvSpPr txBox="1"/>
          <p:nvPr/>
        </p:nvSpPr>
        <p:spPr>
          <a:xfrm>
            <a:off x="6021827" y="1972726"/>
            <a:ext cx="363676" cy="346249"/>
          </a:xfrm>
          <a:prstGeom prst="rect">
            <a:avLst/>
          </a:prstGeom>
          <a:noFill/>
        </p:spPr>
        <p:txBody>
          <a:bodyPr wrap="square" lIns="84216" tIns="42108" rIns="84216" bIns="42108" rtlCol="0">
            <a:spAutoFit/>
          </a:bodyPr>
          <a:lstStyle/>
          <a:p>
            <a:r>
              <a:rPr lang="en-US" sz="1700" dirty="0">
                <a:solidFill>
                  <a:srgbClr val="FF00FF"/>
                </a:solidFill>
                <a:latin typeface="Arial Black" pitchFamily="34" charset="0"/>
              </a:rPr>
              <a:t>-</a:t>
            </a:r>
          </a:p>
        </p:txBody>
      </p:sp>
      <p:sp>
        <p:nvSpPr>
          <p:cNvPr id="142" name="TextBox 141"/>
          <p:cNvSpPr txBox="1"/>
          <p:nvPr/>
        </p:nvSpPr>
        <p:spPr>
          <a:xfrm>
            <a:off x="6705538" y="1653868"/>
            <a:ext cx="531311" cy="315871"/>
          </a:xfrm>
          <a:prstGeom prst="rect">
            <a:avLst/>
          </a:prstGeom>
          <a:noFill/>
        </p:spPr>
        <p:txBody>
          <a:bodyPr wrap="square" lIns="84216" tIns="42108" rIns="84216" bIns="42108" rtlCol="0">
            <a:spAutoFit/>
          </a:bodyPr>
          <a:lstStyle/>
          <a:p>
            <a:r>
              <a:rPr lang="en-US" sz="1500" dirty="0">
                <a:solidFill>
                  <a:srgbClr val="FF00FF"/>
                </a:solidFill>
                <a:latin typeface="Arial Narrow" pitchFamily="34" charset="0"/>
              </a:rPr>
              <a:t>+</a:t>
            </a:r>
          </a:p>
        </p:txBody>
      </p:sp>
      <p:sp>
        <p:nvSpPr>
          <p:cNvPr id="144" name="TextBox 143"/>
          <p:cNvSpPr txBox="1"/>
          <p:nvPr/>
        </p:nvSpPr>
        <p:spPr>
          <a:xfrm>
            <a:off x="7389157" y="1653868"/>
            <a:ext cx="363676" cy="317394"/>
          </a:xfrm>
          <a:prstGeom prst="rect">
            <a:avLst/>
          </a:prstGeom>
          <a:noFill/>
        </p:spPr>
        <p:txBody>
          <a:bodyPr wrap="square" lIns="84216" tIns="42108" rIns="84216" bIns="42108" rtlCol="0">
            <a:spAutoFit/>
          </a:bodyPr>
          <a:lstStyle/>
          <a:p>
            <a:r>
              <a:rPr lang="en-US" sz="1500" dirty="0">
                <a:solidFill>
                  <a:srgbClr val="FF00FF"/>
                </a:solidFill>
                <a:latin typeface="Arial Narrow" pitchFamily="34" charset="0"/>
              </a:rPr>
              <a:t>+</a:t>
            </a:r>
          </a:p>
        </p:txBody>
      </p:sp>
      <p:sp>
        <p:nvSpPr>
          <p:cNvPr id="145" name="TextBox 144"/>
          <p:cNvSpPr txBox="1"/>
          <p:nvPr/>
        </p:nvSpPr>
        <p:spPr>
          <a:xfrm>
            <a:off x="7398823" y="1974185"/>
            <a:ext cx="363676" cy="346249"/>
          </a:xfrm>
          <a:prstGeom prst="rect">
            <a:avLst/>
          </a:prstGeom>
          <a:noFill/>
        </p:spPr>
        <p:txBody>
          <a:bodyPr wrap="square" lIns="84216" tIns="42108" rIns="84216" bIns="42108" rtlCol="0">
            <a:spAutoFit/>
          </a:bodyPr>
          <a:lstStyle/>
          <a:p>
            <a:r>
              <a:rPr lang="en-US" sz="1700" dirty="0">
                <a:solidFill>
                  <a:srgbClr val="FF00FF"/>
                </a:solidFill>
                <a:latin typeface="Arial Black" pitchFamily="34" charset="0"/>
              </a:rPr>
              <a:t>-</a:t>
            </a:r>
          </a:p>
        </p:txBody>
      </p:sp>
      <p:cxnSp>
        <p:nvCxnSpPr>
          <p:cNvPr id="146" name="Straight Arrow Connector 145"/>
          <p:cNvCxnSpPr/>
          <p:nvPr/>
        </p:nvCxnSpPr>
        <p:spPr>
          <a:xfrm rot="5400000">
            <a:off x="6105803" y="1996804"/>
            <a:ext cx="202523" cy="1444"/>
          </a:xfrm>
          <a:prstGeom prst="straightConnector1">
            <a:avLst/>
          </a:prstGeom>
          <a:ln w="19050">
            <a:solidFill>
              <a:srgbClr val="FF00FF"/>
            </a:solidFill>
            <a:headEnd type="stealth" w="med" len="med"/>
            <a:tailEnd type="stealth" w="med" len="med"/>
          </a:ln>
        </p:spPr>
        <p:style>
          <a:lnRef idx="1">
            <a:schemeClr val="accent1"/>
          </a:lnRef>
          <a:fillRef idx="0">
            <a:schemeClr val="accent1"/>
          </a:fillRef>
          <a:effectRef idx="0">
            <a:schemeClr val="accent1"/>
          </a:effectRef>
          <a:fontRef idx="minor">
            <a:schemeClr val="tx1"/>
          </a:fontRef>
        </p:style>
      </p:cxnSp>
      <p:sp>
        <p:nvSpPr>
          <p:cNvPr id="149" name="TextBox 148"/>
          <p:cNvSpPr txBox="1"/>
          <p:nvPr/>
        </p:nvSpPr>
        <p:spPr>
          <a:xfrm>
            <a:off x="6177090" y="1768859"/>
            <a:ext cx="666741" cy="288541"/>
          </a:xfrm>
          <a:prstGeom prst="rect">
            <a:avLst/>
          </a:prstGeom>
          <a:noFill/>
        </p:spPr>
        <p:txBody>
          <a:bodyPr wrap="square" lIns="84216" tIns="42108" rIns="84216" bIns="42108" rtlCol="0">
            <a:spAutoFit/>
          </a:bodyPr>
          <a:lstStyle/>
          <a:p>
            <a:pPr algn="l"/>
            <a:r>
              <a:rPr lang="en-US" sz="1300" dirty="0">
                <a:solidFill>
                  <a:srgbClr val="FF00FF"/>
                </a:solidFill>
                <a:latin typeface="Arial Narrow" pitchFamily="34" charset="0"/>
              </a:rPr>
              <a:t>2 um</a:t>
            </a:r>
          </a:p>
        </p:txBody>
      </p:sp>
      <p:sp>
        <p:nvSpPr>
          <p:cNvPr id="110" name="TextBox 109"/>
          <p:cNvSpPr txBox="1"/>
          <p:nvPr/>
        </p:nvSpPr>
        <p:spPr>
          <a:xfrm>
            <a:off x="2667000" y="2130477"/>
            <a:ext cx="1767469" cy="1069923"/>
          </a:xfrm>
          <a:prstGeom prst="rect">
            <a:avLst/>
          </a:prstGeom>
          <a:noFill/>
          <a:ln>
            <a:noFill/>
          </a:ln>
        </p:spPr>
        <p:txBody>
          <a:bodyPr wrap="square" lIns="84216" tIns="42108" rIns="84216" bIns="42108" rtlCol="0">
            <a:spAutoFit/>
          </a:bodyPr>
          <a:lstStyle/>
          <a:p>
            <a:pPr algn="l"/>
            <a:r>
              <a:rPr lang="en-US" b="1" cap="small" dirty="0">
                <a:solidFill>
                  <a:srgbClr val="0000FF"/>
                </a:solidFill>
                <a:latin typeface="Arial Narrow" pitchFamily="34" charset="0"/>
              </a:rPr>
              <a:t>1:8 passive T-junction</a:t>
            </a:r>
          </a:p>
          <a:p>
            <a:pPr algn="l"/>
            <a:r>
              <a:rPr lang="en-US" b="1" cap="small" dirty="0">
                <a:solidFill>
                  <a:srgbClr val="0000FF"/>
                </a:solidFill>
                <a:latin typeface="Arial Narrow" pitchFamily="34" charset="0"/>
              </a:rPr>
              <a:t>(0.15x1.15 </a:t>
            </a:r>
            <a:r>
              <a:rPr lang="en-US" b="1" dirty="0">
                <a:solidFill>
                  <a:srgbClr val="0000FF"/>
                </a:solidFill>
                <a:latin typeface="Arial Narrow" pitchFamily="34" charset="0"/>
              </a:rPr>
              <a:t>mm</a:t>
            </a:r>
            <a:r>
              <a:rPr lang="en-US" b="1" baseline="30000" dirty="0">
                <a:solidFill>
                  <a:srgbClr val="0000FF"/>
                </a:solidFill>
                <a:latin typeface="Arial Narrow" pitchFamily="34" charset="0"/>
              </a:rPr>
              <a:t>2</a:t>
            </a:r>
            <a:r>
              <a:rPr lang="en-US" b="1" cap="small" dirty="0">
                <a:solidFill>
                  <a:srgbClr val="0000FF"/>
                </a:solidFill>
                <a:latin typeface="Arial Narrow" pitchFamily="34" charset="0"/>
              </a:rPr>
              <a:t>)</a:t>
            </a:r>
          </a:p>
          <a:p>
            <a:pPr algn="l"/>
            <a:r>
              <a:rPr lang="en-US" b="1" cap="small" dirty="0">
                <a:solidFill>
                  <a:srgbClr val="0000FF"/>
                </a:solidFill>
                <a:latin typeface="Arial Narrow" pitchFamily="34" charset="0"/>
              </a:rPr>
              <a:t>= 2%</a:t>
            </a:r>
          </a:p>
        </p:txBody>
      </p:sp>
      <p:grpSp>
        <p:nvGrpSpPr>
          <p:cNvPr id="121" name="Group 132"/>
          <p:cNvGrpSpPr/>
          <p:nvPr/>
        </p:nvGrpSpPr>
        <p:grpSpPr>
          <a:xfrm>
            <a:off x="3856550" y="685800"/>
            <a:ext cx="1782250" cy="2088232"/>
            <a:chOff x="-1523528" y="1281336"/>
            <a:chExt cx="1782250" cy="2088232"/>
          </a:xfrm>
        </p:grpSpPr>
        <p:grpSp>
          <p:nvGrpSpPr>
            <p:cNvPr id="123" name="Group 131"/>
            <p:cNvGrpSpPr/>
            <p:nvPr/>
          </p:nvGrpSpPr>
          <p:grpSpPr>
            <a:xfrm>
              <a:off x="-1523528" y="1281336"/>
              <a:ext cx="1440160" cy="2088232"/>
              <a:chOff x="-1523528" y="1281336"/>
              <a:chExt cx="1440160" cy="2088232"/>
            </a:xfrm>
          </p:grpSpPr>
          <p:sp>
            <p:nvSpPr>
              <p:cNvPr id="128" name="TextBox 127"/>
              <p:cNvSpPr txBox="1"/>
              <p:nvPr/>
            </p:nvSpPr>
            <p:spPr>
              <a:xfrm>
                <a:off x="-1373782" y="1581894"/>
                <a:ext cx="722895" cy="307777"/>
              </a:xfrm>
              <a:prstGeom prst="rect">
                <a:avLst/>
              </a:prstGeom>
              <a:noFill/>
            </p:spPr>
            <p:txBody>
              <a:bodyPr wrap="square" rtlCol="0">
                <a:spAutoFit/>
              </a:bodyPr>
              <a:lstStyle/>
              <a:p>
                <a:pPr algn="r"/>
                <a:r>
                  <a:rPr lang="en-US" sz="1400" dirty="0" smtClean="0">
                    <a:solidFill>
                      <a:srgbClr val="0000FF"/>
                    </a:solidFill>
                    <a:latin typeface="Arial Narrow" pitchFamily="34" charset="0"/>
                  </a:rPr>
                  <a:t>M3</a:t>
                </a:r>
                <a:endParaRPr lang="en-US" sz="1400" dirty="0">
                  <a:solidFill>
                    <a:srgbClr val="0000FF"/>
                  </a:solidFill>
                  <a:latin typeface="Arial Narrow" pitchFamily="34" charset="0"/>
                </a:endParaRPr>
              </a:p>
            </p:txBody>
          </p:sp>
          <p:sp>
            <p:nvSpPr>
              <p:cNvPr id="129" name="TextBox 128"/>
              <p:cNvSpPr txBox="1"/>
              <p:nvPr/>
            </p:nvSpPr>
            <p:spPr>
              <a:xfrm>
                <a:off x="-1358441" y="1760340"/>
                <a:ext cx="722895" cy="307777"/>
              </a:xfrm>
              <a:prstGeom prst="rect">
                <a:avLst/>
              </a:prstGeom>
              <a:noFill/>
            </p:spPr>
            <p:txBody>
              <a:bodyPr wrap="square" rtlCol="0">
                <a:spAutoFit/>
              </a:bodyPr>
              <a:lstStyle/>
              <a:p>
                <a:pPr algn="r"/>
                <a:r>
                  <a:rPr lang="en-US" sz="1400" dirty="0" smtClean="0">
                    <a:solidFill>
                      <a:srgbClr val="0000FF"/>
                    </a:solidFill>
                    <a:latin typeface="Arial Narrow" pitchFamily="34" charset="0"/>
                  </a:rPr>
                  <a:t>M1</a:t>
                </a:r>
                <a:endParaRPr lang="en-US" sz="1400" dirty="0">
                  <a:solidFill>
                    <a:srgbClr val="0000FF"/>
                  </a:solidFill>
                  <a:latin typeface="Arial Narrow" pitchFamily="34" charset="0"/>
                </a:endParaRPr>
              </a:p>
            </p:txBody>
          </p:sp>
          <p:sp>
            <p:nvSpPr>
              <p:cNvPr id="132" name="TextBox 131"/>
              <p:cNvSpPr txBox="1"/>
              <p:nvPr/>
            </p:nvSpPr>
            <p:spPr>
              <a:xfrm>
                <a:off x="-1373779" y="2926369"/>
                <a:ext cx="708720" cy="338554"/>
              </a:xfrm>
              <a:prstGeom prst="rect">
                <a:avLst/>
              </a:prstGeom>
              <a:noFill/>
              <a:ln>
                <a:noFill/>
              </a:ln>
            </p:spPr>
            <p:txBody>
              <a:bodyPr wrap="square" rtlCol="0">
                <a:spAutoFit/>
              </a:bodyPr>
              <a:lstStyle/>
              <a:p>
                <a:r>
                  <a:rPr lang="en-US" sz="1600" cap="small" dirty="0" smtClean="0">
                    <a:solidFill>
                      <a:srgbClr val="0000FF"/>
                    </a:solidFill>
                    <a:latin typeface="Arial Narrow" pitchFamily="34" charset="0"/>
                  </a:rPr>
                  <a:t>ch-10</a:t>
                </a:r>
                <a:endParaRPr lang="en-US" sz="1600" cap="small" dirty="0">
                  <a:solidFill>
                    <a:srgbClr val="0000FF"/>
                  </a:solidFill>
                  <a:latin typeface="Arial Narrow" pitchFamily="34" charset="0"/>
                </a:endParaRPr>
              </a:p>
            </p:txBody>
          </p:sp>
          <p:sp>
            <p:nvSpPr>
              <p:cNvPr id="133" name="Rounded Rectangle 132"/>
              <p:cNvSpPr/>
              <p:nvPr/>
            </p:nvSpPr>
            <p:spPr>
              <a:xfrm>
                <a:off x="-1523528" y="1281336"/>
                <a:ext cx="1440160" cy="2088232"/>
              </a:xfrm>
              <a:prstGeom prst="roundRect">
                <a:avLst/>
              </a:prstGeom>
              <a:solidFill>
                <a:srgbClr val="99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FF"/>
                  </a:solidFill>
                </a:endParaRPr>
              </a:p>
            </p:txBody>
          </p:sp>
          <p:graphicFrame>
            <p:nvGraphicFramePr>
              <p:cNvPr id="134" name="Object 4"/>
              <p:cNvGraphicFramePr>
                <a:graphicFrameLocks noChangeAspect="1"/>
              </p:cNvGraphicFramePr>
              <p:nvPr/>
            </p:nvGraphicFramePr>
            <p:xfrm>
              <a:off x="-1166302" y="1568748"/>
              <a:ext cx="855550" cy="1584796"/>
            </p:xfrm>
            <a:graphic>
              <a:graphicData uri="http://schemas.openxmlformats.org/presentationml/2006/ole">
                <mc:AlternateContent xmlns:mc="http://schemas.openxmlformats.org/markup-compatibility/2006">
                  <mc:Choice xmlns:v="urn:schemas-microsoft-com:vml" Requires="v">
                    <p:oleObj spid="_x0000_s27739" name="Visio" r:id="rId7" imgW="315694" imgH="980980" progId="Visio.Drawing.11">
                      <p:embed/>
                    </p:oleObj>
                  </mc:Choice>
                  <mc:Fallback>
                    <p:oleObj name="Visio" r:id="rId7" imgW="315694" imgH="980980"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66302" y="1568748"/>
                            <a:ext cx="855550" cy="1584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7" name="TextBox 136"/>
              <p:cNvSpPr txBox="1"/>
              <p:nvPr/>
            </p:nvSpPr>
            <p:spPr>
              <a:xfrm>
                <a:off x="-889631" y="1713384"/>
                <a:ext cx="722895" cy="307777"/>
              </a:xfrm>
              <a:prstGeom prst="rect">
                <a:avLst/>
              </a:prstGeom>
              <a:noFill/>
            </p:spPr>
            <p:txBody>
              <a:bodyPr wrap="square" rtlCol="0">
                <a:spAutoFit/>
              </a:bodyPr>
              <a:lstStyle/>
              <a:p>
                <a:pPr algn="r"/>
                <a:r>
                  <a:rPr lang="en-US" sz="1400" dirty="0" smtClean="0">
                    <a:solidFill>
                      <a:srgbClr val="0000FF"/>
                    </a:solidFill>
                    <a:latin typeface="Arial Narrow" pitchFamily="34" charset="0"/>
                  </a:rPr>
                  <a:t>M6</a:t>
                </a:r>
                <a:endParaRPr lang="en-US" sz="1400" dirty="0">
                  <a:solidFill>
                    <a:srgbClr val="0000FF"/>
                  </a:solidFill>
                  <a:latin typeface="Arial Narrow" pitchFamily="34" charset="0"/>
                </a:endParaRPr>
              </a:p>
            </p:txBody>
          </p:sp>
          <p:sp>
            <p:nvSpPr>
              <p:cNvPr id="147" name="TextBox 146"/>
              <p:cNvSpPr txBox="1"/>
              <p:nvPr/>
            </p:nvSpPr>
            <p:spPr>
              <a:xfrm>
                <a:off x="-889631" y="2053679"/>
                <a:ext cx="722895" cy="307777"/>
              </a:xfrm>
              <a:prstGeom prst="rect">
                <a:avLst/>
              </a:prstGeom>
              <a:noFill/>
            </p:spPr>
            <p:txBody>
              <a:bodyPr wrap="square" rtlCol="0">
                <a:spAutoFit/>
              </a:bodyPr>
              <a:lstStyle/>
              <a:p>
                <a:pPr algn="r"/>
                <a:r>
                  <a:rPr lang="en-US" sz="1400" dirty="0" smtClean="0">
                    <a:solidFill>
                      <a:srgbClr val="0000FF"/>
                    </a:solidFill>
                    <a:latin typeface="Arial Narrow" pitchFamily="34" charset="0"/>
                  </a:rPr>
                  <a:t>M5</a:t>
                </a:r>
                <a:endParaRPr lang="en-US" sz="1400" dirty="0">
                  <a:solidFill>
                    <a:srgbClr val="0000FF"/>
                  </a:solidFill>
                  <a:latin typeface="Arial Narrow" pitchFamily="34" charset="0"/>
                </a:endParaRPr>
              </a:p>
            </p:txBody>
          </p:sp>
          <p:sp>
            <p:nvSpPr>
              <p:cNvPr id="148" name="TextBox 147"/>
              <p:cNvSpPr txBox="1"/>
              <p:nvPr/>
            </p:nvSpPr>
            <p:spPr>
              <a:xfrm>
                <a:off x="-1189257" y="1465089"/>
                <a:ext cx="722895" cy="307777"/>
              </a:xfrm>
              <a:prstGeom prst="rect">
                <a:avLst/>
              </a:prstGeom>
              <a:noFill/>
            </p:spPr>
            <p:txBody>
              <a:bodyPr wrap="square" rtlCol="0">
                <a:spAutoFit/>
              </a:bodyPr>
              <a:lstStyle/>
              <a:p>
                <a:pPr algn="r"/>
                <a:r>
                  <a:rPr lang="en-US" sz="1400" dirty="0" smtClean="0">
                    <a:solidFill>
                      <a:srgbClr val="0000FF"/>
                    </a:solidFill>
                    <a:latin typeface="Arial Narrow" pitchFamily="34" charset="0"/>
                  </a:rPr>
                  <a:t>oxide</a:t>
                </a:r>
                <a:endParaRPr lang="en-US" sz="1400" dirty="0">
                  <a:solidFill>
                    <a:srgbClr val="0000FF"/>
                  </a:solidFill>
                  <a:latin typeface="Arial Narrow" pitchFamily="34" charset="0"/>
                </a:endParaRPr>
              </a:p>
            </p:txBody>
          </p:sp>
          <p:sp>
            <p:nvSpPr>
              <p:cNvPr id="150" name="TextBox 149"/>
              <p:cNvSpPr txBox="1"/>
              <p:nvPr/>
            </p:nvSpPr>
            <p:spPr>
              <a:xfrm>
                <a:off x="-1342171" y="3035745"/>
                <a:ext cx="1082935" cy="307777"/>
              </a:xfrm>
              <a:prstGeom prst="rect">
                <a:avLst/>
              </a:prstGeom>
              <a:noFill/>
            </p:spPr>
            <p:txBody>
              <a:bodyPr wrap="square" rtlCol="0">
                <a:spAutoFit/>
              </a:bodyPr>
              <a:lstStyle/>
              <a:p>
                <a:pPr algn="r"/>
                <a:r>
                  <a:rPr lang="en-US" sz="1400" dirty="0" smtClean="0">
                    <a:solidFill>
                      <a:srgbClr val="0000FF"/>
                    </a:solidFill>
                    <a:latin typeface="Arial Narrow" pitchFamily="34" charset="0"/>
                  </a:rPr>
                  <a:t>8-10 </a:t>
                </a:r>
                <a:r>
                  <a:rPr lang="en-US" sz="1400" dirty="0" smtClean="0">
                    <a:solidFill>
                      <a:srgbClr val="0000FF"/>
                    </a:solidFill>
                    <a:latin typeface="Symbol" pitchFamily="18" charset="2"/>
                  </a:rPr>
                  <a:t>W</a:t>
                </a:r>
                <a:r>
                  <a:rPr lang="en-US" sz="1400" dirty="0" smtClean="0">
                    <a:solidFill>
                      <a:srgbClr val="0000FF"/>
                    </a:solidFill>
                    <a:latin typeface="Arial Narrow" pitchFamily="34" charset="0"/>
                  </a:rPr>
                  <a:t>-cm</a:t>
                </a:r>
                <a:endParaRPr lang="en-US" sz="1400" dirty="0">
                  <a:solidFill>
                    <a:srgbClr val="0000FF"/>
                  </a:solidFill>
                  <a:latin typeface="Arial Narrow" pitchFamily="34" charset="0"/>
                </a:endParaRPr>
              </a:p>
            </p:txBody>
          </p:sp>
          <p:sp>
            <p:nvSpPr>
              <p:cNvPr id="151" name="TextBox 150"/>
              <p:cNvSpPr txBox="1"/>
              <p:nvPr/>
            </p:nvSpPr>
            <p:spPr>
              <a:xfrm>
                <a:off x="-889631" y="2341711"/>
                <a:ext cx="722895" cy="307777"/>
              </a:xfrm>
              <a:prstGeom prst="rect">
                <a:avLst/>
              </a:prstGeom>
              <a:noFill/>
            </p:spPr>
            <p:txBody>
              <a:bodyPr wrap="square" rtlCol="0">
                <a:spAutoFit/>
              </a:bodyPr>
              <a:lstStyle/>
              <a:p>
                <a:pPr algn="r"/>
                <a:r>
                  <a:rPr lang="en-US" sz="1400" dirty="0" smtClean="0">
                    <a:solidFill>
                      <a:srgbClr val="0000FF"/>
                    </a:solidFill>
                    <a:latin typeface="Arial Narrow" pitchFamily="34" charset="0"/>
                  </a:rPr>
                  <a:t>M4</a:t>
                </a:r>
                <a:endParaRPr lang="en-US" sz="1400" dirty="0">
                  <a:solidFill>
                    <a:srgbClr val="0000FF"/>
                  </a:solidFill>
                  <a:latin typeface="Arial Narrow" pitchFamily="34" charset="0"/>
                </a:endParaRPr>
              </a:p>
            </p:txBody>
          </p:sp>
          <p:sp>
            <p:nvSpPr>
              <p:cNvPr id="152" name="TextBox 151"/>
              <p:cNvSpPr txBox="1"/>
              <p:nvPr/>
            </p:nvSpPr>
            <p:spPr>
              <a:xfrm>
                <a:off x="-889631" y="2545209"/>
                <a:ext cx="722895" cy="307777"/>
              </a:xfrm>
              <a:prstGeom prst="rect">
                <a:avLst/>
              </a:prstGeom>
              <a:noFill/>
            </p:spPr>
            <p:txBody>
              <a:bodyPr wrap="square" rtlCol="0">
                <a:spAutoFit/>
              </a:bodyPr>
              <a:lstStyle/>
              <a:p>
                <a:pPr algn="r"/>
                <a:r>
                  <a:rPr lang="en-US" sz="1400" dirty="0" smtClean="0">
                    <a:solidFill>
                      <a:srgbClr val="0000FF"/>
                    </a:solidFill>
                    <a:latin typeface="Arial Narrow" pitchFamily="34" charset="0"/>
                  </a:rPr>
                  <a:t>M2</a:t>
                </a:r>
                <a:endParaRPr lang="en-US" sz="1400" dirty="0">
                  <a:solidFill>
                    <a:srgbClr val="0000FF"/>
                  </a:solidFill>
                  <a:latin typeface="Arial Narrow" pitchFamily="34" charset="0"/>
                </a:endParaRPr>
              </a:p>
            </p:txBody>
          </p:sp>
          <p:sp>
            <p:nvSpPr>
              <p:cNvPr id="153" name="TextBox 152"/>
              <p:cNvSpPr txBox="1"/>
              <p:nvPr/>
            </p:nvSpPr>
            <p:spPr>
              <a:xfrm>
                <a:off x="-1148051" y="2845767"/>
                <a:ext cx="722895" cy="307777"/>
              </a:xfrm>
              <a:prstGeom prst="rect">
                <a:avLst/>
              </a:prstGeom>
              <a:noFill/>
            </p:spPr>
            <p:txBody>
              <a:bodyPr wrap="square" rtlCol="0">
                <a:spAutoFit/>
              </a:bodyPr>
              <a:lstStyle/>
              <a:p>
                <a:pPr algn="r"/>
                <a:r>
                  <a:rPr lang="en-US" sz="1400" dirty="0" smtClean="0">
                    <a:solidFill>
                      <a:srgbClr val="0000FF"/>
                    </a:solidFill>
                    <a:latin typeface="Arial Narrow" pitchFamily="34" charset="0"/>
                  </a:rPr>
                  <a:t>Si-sub</a:t>
                </a:r>
                <a:endParaRPr lang="en-US" sz="1400" dirty="0">
                  <a:solidFill>
                    <a:srgbClr val="0000FF"/>
                  </a:solidFill>
                  <a:latin typeface="Arial Narrow" pitchFamily="34" charset="0"/>
                </a:endParaRPr>
              </a:p>
            </p:txBody>
          </p:sp>
          <p:sp>
            <p:nvSpPr>
              <p:cNvPr id="154" name="TextBox 153"/>
              <p:cNvSpPr txBox="1"/>
              <p:nvPr/>
            </p:nvSpPr>
            <p:spPr>
              <a:xfrm>
                <a:off x="-1307504" y="2636609"/>
                <a:ext cx="722895" cy="307777"/>
              </a:xfrm>
              <a:prstGeom prst="rect">
                <a:avLst/>
              </a:prstGeom>
              <a:noFill/>
            </p:spPr>
            <p:txBody>
              <a:bodyPr wrap="square" rtlCol="0">
                <a:spAutoFit/>
              </a:bodyPr>
              <a:lstStyle/>
              <a:p>
                <a:pPr algn="l"/>
                <a:r>
                  <a:rPr lang="en-US" sz="1400" dirty="0" smtClean="0">
                    <a:solidFill>
                      <a:srgbClr val="0000FF"/>
                    </a:solidFill>
                    <a:latin typeface="Arial Narrow" pitchFamily="34" charset="0"/>
                  </a:rPr>
                  <a:t>M1</a:t>
                </a:r>
                <a:endParaRPr lang="en-US" sz="1400" dirty="0">
                  <a:solidFill>
                    <a:srgbClr val="0000FF"/>
                  </a:solidFill>
                  <a:latin typeface="Arial Narrow" pitchFamily="34" charset="0"/>
                </a:endParaRPr>
              </a:p>
            </p:txBody>
          </p:sp>
          <p:sp>
            <p:nvSpPr>
              <p:cNvPr id="155" name="TextBox 154"/>
              <p:cNvSpPr txBox="1"/>
              <p:nvPr/>
            </p:nvSpPr>
            <p:spPr>
              <a:xfrm>
                <a:off x="-1307504" y="2458516"/>
                <a:ext cx="722895" cy="307777"/>
              </a:xfrm>
              <a:prstGeom prst="rect">
                <a:avLst/>
              </a:prstGeom>
              <a:noFill/>
            </p:spPr>
            <p:txBody>
              <a:bodyPr wrap="square" rtlCol="0">
                <a:spAutoFit/>
              </a:bodyPr>
              <a:lstStyle/>
              <a:p>
                <a:pPr algn="l"/>
                <a:r>
                  <a:rPr lang="en-US" sz="1400" dirty="0" smtClean="0">
                    <a:solidFill>
                      <a:srgbClr val="0000FF"/>
                    </a:solidFill>
                    <a:latin typeface="Arial Narrow" pitchFamily="34" charset="0"/>
                  </a:rPr>
                  <a:t>M3</a:t>
                </a:r>
                <a:endParaRPr lang="en-US" sz="1400" dirty="0">
                  <a:solidFill>
                    <a:srgbClr val="0000FF"/>
                  </a:solidFill>
                  <a:latin typeface="Arial Narrow" pitchFamily="34" charset="0"/>
                </a:endParaRPr>
              </a:p>
            </p:txBody>
          </p:sp>
        </p:grpSp>
        <p:sp>
          <p:nvSpPr>
            <p:cNvPr id="127" name="TextBox 126"/>
            <p:cNvSpPr txBox="1"/>
            <p:nvPr/>
          </p:nvSpPr>
          <p:spPr>
            <a:xfrm>
              <a:off x="-1469470" y="1281336"/>
              <a:ext cx="1728192" cy="307777"/>
            </a:xfrm>
            <a:prstGeom prst="rect">
              <a:avLst/>
            </a:prstGeom>
            <a:noFill/>
            <a:ln>
              <a:noFill/>
            </a:ln>
          </p:spPr>
          <p:txBody>
            <a:bodyPr wrap="square" rtlCol="0">
              <a:spAutoFit/>
            </a:bodyPr>
            <a:lstStyle/>
            <a:p>
              <a:r>
                <a:rPr lang="en-US" sz="1400" cap="small" dirty="0" err="1" smtClean="0">
                  <a:solidFill>
                    <a:srgbClr val="0000FF"/>
                  </a:solidFill>
                  <a:latin typeface="Arial Narrow" pitchFamily="34" charset="0"/>
                </a:rPr>
                <a:t>SiGe</a:t>
              </a:r>
              <a:r>
                <a:rPr lang="en-US" sz="1400" cap="small" dirty="0" smtClean="0">
                  <a:solidFill>
                    <a:srgbClr val="0000FF"/>
                  </a:solidFill>
                  <a:latin typeface="Arial Narrow" pitchFamily="34" charset="0"/>
                </a:rPr>
                <a:t> metal stacks</a:t>
              </a:r>
              <a:endParaRPr lang="en-US" sz="1400" cap="small" dirty="0">
                <a:solidFill>
                  <a:srgbClr val="0000FF"/>
                </a:solidFill>
                <a:latin typeface="Arial Narrow" pitchFamily="34" charset="0"/>
              </a:endParaRPr>
            </a:p>
          </p:txBody>
        </p:sp>
      </p:grpSp>
      <p:sp>
        <p:nvSpPr>
          <p:cNvPr id="5" name="Slide Number Placeholder 4"/>
          <p:cNvSpPr>
            <a:spLocks noGrp="1"/>
          </p:cNvSpPr>
          <p:nvPr>
            <p:ph type="sldNum" sz="quarter" idx="4"/>
          </p:nvPr>
        </p:nvSpPr>
        <p:spPr/>
        <p:txBody>
          <a:bodyPr/>
          <a:lstStyle/>
          <a:p>
            <a:fld id="{90BE237A-3C10-CB42-9E82-6FFF293908C0}" type="slidenum">
              <a:rPr lang="en-US" smtClean="0"/>
              <a:pPr/>
              <a:t>39</a:t>
            </a:fld>
            <a:endParaRPr lang="en-US"/>
          </a:p>
        </p:txBody>
      </p:sp>
    </p:spTree>
    <p:extLst>
      <p:ext uri="{BB962C8B-B14F-4D97-AF65-F5344CB8AC3E}">
        <p14:creationId xmlns:p14="http://schemas.microsoft.com/office/powerpoint/2010/main" val="22599332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 name="Rounded Rectangle 46"/>
          <p:cNvSpPr/>
          <p:nvPr/>
        </p:nvSpPr>
        <p:spPr>
          <a:xfrm>
            <a:off x="755302" y="5116688"/>
            <a:ext cx="7659033" cy="1043898"/>
          </a:xfrm>
          <a:prstGeom prst="roundRect">
            <a:avLst/>
          </a:prstGeom>
          <a:solidFill>
            <a:srgbClr val="FFEED5"/>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64" name="Rectangle 45"/>
          <p:cNvSpPr>
            <a:spLocks noChangeArrowheads="1"/>
          </p:cNvSpPr>
          <p:nvPr/>
        </p:nvSpPr>
        <p:spPr bwMode="auto">
          <a:xfrm>
            <a:off x="4637462" y="863715"/>
            <a:ext cx="3796785" cy="4185976"/>
          </a:xfrm>
          <a:prstGeom prst="rect">
            <a:avLst/>
          </a:prstGeom>
          <a:solidFill>
            <a:schemeClr val="tx1"/>
          </a:solidFill>
          <a:ln w="9525">
            <a:noFill/>
            <a:miter lim="800000"/>
            <a:headEnd/>
            <a:tailEnd/>
          </a:ln>
          <a:effectLst/>
        </p:spPr>
        <p:txBody>
          <a:bodyPr wrap="none" lIns="84190" tIns="42096" rIns="84190" bIns="42096" anchor="ctr"/>
          <a:lstStyle/>
          <a:p>
            <a:endParaRPr lang="en-US"/>
          </a:p>
        </p:txBody>
      </p:sp>
      <p:sp>
        <p:nvSpPr>
          <p:cNvPr id="5" name="Rectangle 45"/>
          <p:cNvSpPr>
            <a:spLocks noChangeArrowheads="1"/>
          </p:cNvSpPr>
          <p:nvPr/>
        </p:nvSpPr>
        <p:spPr bwMode="auto">
          <a:xfrm>
            <a:off x="759228" y="863205"/>
            <a:ext cx="3796785" cy="4185976"/>
          </a:xfrm>
          <a:prstGeom prst="rect">
            <a:avLst/>
          </a:prstGeom>
          <a:solidFill>
            <a:schemeClr val="tx1"/>
          </a:solidFill>
          <a:ln w="9525">
            <a:noFill/>
            <a:miter lim="800000"/>
            <a:headEnd/>
            <a:tailEnd/>
          </a:ln>
          <a:effectLst/>
        </p:spPr>
        <p:txBody>
          <a:bodyPr wrap="none" lIns="84190" tIns="42096" rIns="84190" bIns="42096" anchor="ctr"/>
          <a:lstStyle/>
          <a:p>
            <a:endParaRPr lang="en-US"/>
          </a:p>
        </p:txBody>
      </p:sp>
      <p:sp>
        <p:nvSpPr>
          <p:cNvPr id="7" name="Text Box 27"/>
          <p:cNvSpPr txBox="1">
            <a:spLocks noChangeArrowheads="1"/>
          </p:cNvSpPr>
          <p:nvPr/>
        </p:nvSpPr>
        <p:spPr bwMode="auto">
          <a:xfrm>
            <a:off x="4835178" y="3356851"/>
            <a:ext cx="3599069" cy="283928"/>
          </a:xfrm>
          <a:prstGeom prst="rect">
            <a:avLst/>
          </a:prstGeom>
          <a:noFill/>
          <a:ln w="9525">
            <a:noFill/>
            <a:miter lim="800000"/>
            <a:headEnd/>
            <a:tailEnd/>
          </a:ln>
          <a:effectLst/>
        </p:spPr>
        <p:txBody>
          <a:bodyPr wrap="square" lIns="93766" tIns="46883" rIns="93766" bIns="46883">
            <a:spAutoFit/>
          </a:bodyPr>
          <a:lstStyle/>
          <a:p>
            <a:pPr defTabSz="938376">
              <a:spcBef>
                <a:spcPct val="50000"/>
              </a:spcBef>
            </a:pPr>
            <a:r>
              <a:rPr lang="en-US" sz="1200" dirty="0">
                <a:latin typeface="Arial Narrow" pitchFamily="34" charset="0"/>
              </a:rPr>
              <a:t>*LO-phase shifting is equivalent to IF-phase shifting</a:t>
            </a:r>
            <a:endParaRPr lang="en-US" sz="1200" i="1" baseline="-25000" dirty="0">
              <a:solidFill>
                <a:srgbClr val="FF0000"/>
              </a:solidFill>
              <a:latin typeface="Arial Narrow" pitchFamily="34" charset="0"/>
            </a:endParaRPr>
          </a:p>
        </p:txBody>
      </p:sp>
      <p:sp>
        <p:nvSpPr>
          <p:cNvPr id="8" name="Text Box 28"/>
          <p:cNvSpPr txBox="1">
            <a:spLocks noChangeArrowheads="1"/>
          </p:cNvSpPr>
          <p:nvPr/>
        </p:nvSpPr>
        <p:spPr bwMode="auto">
          <a:xfrm>
            <a:off x="785954" y="939970"/>
            <a:ext cx="3862246" cy="371681"/>
          </a:xfrm>
          <a:prstGeom prst="rect">
            <a:avLst/>
          </a:prstGeom>
          <a:noFill/>
          <a:ln w="9525">
            <a:noFill/>
            <a:miter lim="800000"/>
            <a:headEnd/>
            <a:tailEnd/>
          </a:ln>
          <a:effectLst/>
        </p:spPr>
        <p:txBody>
          <a:bodyPr wrap="square" lIns="93766" tIns="46883" rIns="93766" bIns="46883">
            <a:spAutoFit/>
          </a:bodyPr>
          <a:lstStyle/>
          <a:p>
            <a:pPr defTabSz="938376">
              <a:spcBef>
                <a:spcPct val="50000"/>
              </a:spcBef>
            </a:pPr>
            <a:r>
              <a:rPr lang="en-US" sz="1800" u="sng" cap="small" dirty="0">
                <a:solidFill>
                  <a:srgbClr val="6C0000"/>
                </a:solidFill>
                <a:latin typeface="Arial Narrow" pitchFamily="34" charset="0"/>
              </a:rPr>
              <a:t>RF-scanned phased array</a:t>
            </a:r>
            <a:endParaRPr lang="en-US" sz="1800" i="1" u="sng" cap="small" dirty="0">
              <a:solidFill>
                <a:srgbClr val="6C0000"/>
              </a:solidFill>
              <a:latin typeface="Arial Narrow" pitchFamily="34" charset="0"/>
            </a:endParaRPr>
          </a:p>
        </p:txBody>
      </p:sp>
      <p:sp>
        <p:nvSpPr>
          <p:cNvPr id="9" name="Text Box 29"/>
          <p:cNvSpPr txBox="1">
            <a:spLocks noChangeArrowheads="1"/>
          </p:cNvSpPr>
          <p:nvPr/>
        </p:nvSpPr>
        <p:spPr bwMode="auto">
          <a:xfrm>
            <a:off x="4639939" y="945923"/>
            <a:ext cx="3665861" cy="371681"/>
          </a:xfrm>
          <a:prstGeom prst="rect">
            <a:avLst/>
          </a:prstGeom>
          <a:noFill/>
          <a:ln w="9525">
            <a:noFill/>
            <a:miter lim="800000"/>
            <a:headEnd/>
            <a:tailEnd/>
          </a:ln>
          <a:effectLst/>
        </p:spPr>
        <p:txBody>
          <a:bodyPr wrap="square" lIns="93766" tIns="46883" rIns="93766" bIns="46883">
            <a:spAutoFit/>
          </a:bodyPr>
          <a:lstStyle/>
          <a:p>
            <a:pPr defTabSz="938376">
              <a:spcBef>
                <a:spcPct val="50000"/>
              </a:spcBef>
            </a:pPr>
            <a:r>
              <a:rPr lang="en-US" sz="1800" u="sng" cap="small" dirty="0">
                <a:solidFill>
                  <a:srgbClr val="6C0000"/>
                </a:solidFill>
                <a:latin typeface="Arial Narrow" pitchFamily="34" charset="0"/>
              </a:rPr>
              <a:t>IF (LO)-scanned phased array</a:t>
            </a:r>
            <a:endParaRPr lang="en-US" sz="1800" i="1" u="sng" cap="small" dirty="0">
              <a:solidFill>
                <a:srgbClr val="6C0000"/>
              </a:solidFill>
              <a:latin typeface="Arial Narrow" pitchFamily="34" charset="0"/>
            </a:endParaRPr>
          </a:p>
        </p:txBody>
      </p:sp>
      <p:graphicFrame>
        <p:nvGraphicFramePr>
          <p:cNvPr id="16" name="Object 43"/>
          <p:cNvGraphicFramePr>
            <a:graphicFrameLocks noChangeAspect="1"/>
          </p:cNvGraphicFramePr>
          <p:nvPr/>
        </p:nvGraphicFramePr>
        <p:xfrm>
          <a:off x="980217" y="1345525"/>
          <a:ext cx="3078307" cy="2299394"/>
        </p:xfrm>
        <a:graphic>
          <a:graphicData uri="http://schemas.openxmlformats.org/presentationml/2006/ole">
            <mc:AlternateContent xmlns:mc="http://schemas.openxmlformats.org/markup-compatibility/2006">
              <mc:Choice xmlns:v="urn:schemas-microsoft-com:vml" Requires="v">
                <p:oleObj spid="_x0000_s1320" name="Visio" r:id="rId4" imgW="9910894" imgH="7180612" progId="Visio.Drawing.11">
                  <p:embed/>
                </p:oleObj>
              </mc:Choice>
              <mc:Fallback>
                <p:oleObj name="Visio" r:id="rId4" imgW="9910894" imgH="7180612"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0217" y="1345525"/>
                        <a:ext cx="3078307" cy="2299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 name="Object 44"/>
          <p:cNvGraphicFramePr>
            <a:graphicFrameLocks noChangeAspect="1"/>
          </p:cNvGraphicFramePr>
          <p:nvPr/>
        </p:nvGraphicFramePr>
        <p:xfrm>
          <a:off x="4835477" y="1387288"/>
          <a:ext cx="3010477" cy="1857375"/>
        </p:xfrm>
        <a:graphic>
          <a:graphicData uri="http://schemas.openxmlformats.org/presentationml/2006/ole">
            <mc:AlternateContent xmlns:mc="http://schemas.openxmlformats.org/markup-compatibility/2006">
              <mc:Choice xmlns:v="urn:schemas-microsoft-com:vml" Requires="v">
                <p:oleObj spid="_x0000_s1321" name="Visio" r:id="rId6" imgW="10144518" imgH="6230207" progId="Visio.Drawing.11">
                  <p:embed/>
                </p:oleObj>
              </mc:Choice>
              <mc:Fallback>
                <p:oleObj name="Visio" r:id="rId6" imgW="10144518" imgH="6230207"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35477" y="1387288"/>
                        <a:ext cx="3010477"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 name="Text Box 47"/>
          <p:cNvSpPr txBox="1">
            <a:spLocks noChangeArrowheads="1"/>
          </p:cNvSpPr>
          <p:nvPr/>
        </p:nvSpPr>
        <p:spPr bwMode="auto">
          <a:xfrm>
            <a:off x="832151" y="5207969"/>
            <a:ext cx="7627283" cy="869814"/>
          </a:xfrm>
          <a:prstGeom prst="rect">
            <a:avLst/>
          </a:prstGeom>
          <a:noFill/>
          <a:ln w="9525">
            <a:noFill/>
            <a:miter lim="800000"/>
            <a:headEnd/>
            <a:tailEnd/>
          </a:ln>
          <a:effectLst/>
        </p:spPr>
        <p:txBody>
          <a:bodyPr wrap="square" lIns="84162" tIns="42081" rIns="84162" bIns="42081">
            <a:spAutoFit/>
          </a:bodyPr>
          <a:lstStyle/>
          <a:p>
            <a:pPr defTabSz="938376">
              <a:lnSpc>
                <a:spcPct val="150000"/>
              </a:lnSpc>
              <a:spcBef>
                <a:spcPct val="50000"/>
              </a:spcBef>
            </a:pPr>
            <a:r>
              <a:rPr lang="en-US" sz="1100" dirty="0">
                <a:solidFill>
                  <a:srgbClr val="6C0000"/>
                </a:solidFill>
                <a:latin typeface="Arial Narrow" pitchFamily="34" charset="0"/>
                <a:sym typeface="Symbol" pitchFamily="18" charset="2"/>
              </a:rPr>
              <a:t></a:t>
            </a:r>
            <a:r>
              <a:rPr lang="en-US" sz="1500" dirty="0">
                <a:solidFill>
                  <a:srgbClr val="6C0000"/>
                </a:solidFill>
                <a:latin typeface="Arial Narrow" pitchFamily="34" charset="0"/>
                <a:sym typeface="Symbol" pitchFamily="18" charset="2"/>
              </a:rPr>
              <a:t> </a:t>
            </a:r>
            <a:r>
              <a:rPr lang="en-US" sz="1700" dirty="0">
                <a:solidFill>
                  <a:srgbClr val="6C0000"/>
                </a:solidFill>
                <a:latin typeface="Arial Narrow" pitchFamily="34" charset="0"/>
                <a:sym typeface="Symbol" pitchFamily="18" charset="2"/>
              </a:rPr>
              <a:t>For on-chip integration, RF phase shifting is much better (lower power, high linearity)                                                                   </a:t>
            </a:r>
            <a:r>
              <a:rPr lang="en-US" sz="1100" dirty="0">
                <a:solidFill>
                  <a:srgbClr val="6C0000"/>
                </a:solidFill>
                <a:latin typeface="Arial Narrow" pitchFamily="34" charset="0"/>
                <a:sym typeface="Symbol" pitchFamily="18" charset="2"/>
              </a:rPr>
              <a:t></a:t>
            </a:r>
            <a:r>
              <a:rPr lang="en-US" sz="1500" dirty="0">
                <a:solidFill>
                  <a:srgbClr val="6C0000"/>
                </a:solidFill>
                <a:latin typeface="Arial Narrow" pitchFamily="34" charset="0"/>
                <a:sym typeface="Symbol" pitchFamily="18" charset="2"/>
              </a:rPr>
              <a:t> </a:t>
            </a:r>
            <a:r>
              <a:rPr lang="en-US" sz="1700" dirty="0">
                <a:solidFill>
                  <a:srgbClr val="6C0000"/>
                </a:solidFill>
                <a:latin typeface="Arial Narrow" pitchFamily="34" charset="0"/>
                <a:sym typeface="Symbol" pitchFamily="18" charset="2"/>
              </a:rPr>
              <a:t>RF phase shifting architecture meets backward compatibility with existing systems                           </a:t>
            </a:r>
            <a:endParaRPr lang="en-US" sz="1700" dirty="0">
              <a:solidFill>
                <a:srgbClr val="FF00FF"/>
              </a:solidFill>
              <a:latin typeface="Arial Narrow" pitchFamily="34" charset="0"/>
              <a:sym typeface="Symbol" pitchFamily="18" charset="2"/>
            </a:endParaRPr>
          </a:p>
        </p:txBody>
      </p:sp>
      <p:grpSp>
        <p:nvGrpSpPr>
          <p:cNvPr id="31" name="Group 30"/>
          <p:cNvGrpSpPr/>
          <p:nvPr/>
        </p:nvGrpSpPr>
        <p:grpSpPr>
          <a:xfrm>
            <a:off x="2280836" y="2710101"/>
            <a:ext cx="1178313" cy="795663"/>
            <a:chOff x="-731440" y="2508843"/>
            <a:chExt cx="1296144" cy="848707"/>
          </a:xfrm>
          <a:noFill/>
        </p:grpSpPr>
        <p:sp>
          <p:nvSpPr>
            <p:cNvPr id="28" name="Rounded Rectangle 27"/>
            <p:cNvSpPr/>
            <p:nvPr/>
          </p:nvSpPr>
          <p:spPr>
            <a:xfrm>
              <a:off x="-731440" y="2637470"/>
              <a:ext cx="1296144" cy="720080"/>
            </a:xfrm>
            <a:prstGeom prst="round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44805" name="Object 5"/>
            <p:cNvGraphicFramePr>
              <a:graphicFrameLocks noChangeAspect="1"/>
            </p:cNvGraphicFramePr>
            <p:nvPr>
              <p:extLst>
                <p:ext uri="{D42A27DB-BD31-4B8C-83A1-F6EECF244321}">
                  <p14:modId xmlns:p14="http://schemas.microsoft.com/office/powerpoint/2010/main" val="3176633121"/>
                </p:ext>
              </p:extLst>
            </p:nvPr>
          </p:nvGraphicFramePr>
          <p:xfrm>
            <a:off x="-648072" y="2649488"/>
            <a:ext cx="1206674" cy="648072"/>
          </p:xfrm>
          <a:graphic>
            <a:graphicData uri="http://schemas.openxmlformats.org/presentationml/2006/ole">
              <mc:AlternateContent xmlns:mc="http://schemas.openxmlformats.org/markup-compatibility/2006">
                <mc:Choice xmlns:v="urn:schemas-microsoft-com:vml" Requires="v">
                  <p:oleObj spid="_x0000_s1322" name="Visio" r:id="rId8" imgW="3255019" imgH="1748218" progId="Visio.Drawing.11">
                    <p:embed/>
                  </p:oleObj>
                </mc:Choice>
                <mc:Fallback>
                  <p:oleObj name="Visio" r:id="rId8" imgW="3255019" imgH="1748218"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8072" y="2649488"/>
                          <a:ext cx="1206674" cy="648072"/>
                        </a:xfrm>
                        <a:prstGeom prst="rect">
                          <a:avLst/>
                        </a:prstGeom>
                        <a:solidFill>
                          <a:schemeClr val="tx1"/>
                        </a:solidFill>
                        <a:ln>
                          <a:noFill/>
                        </a:ln>
                        <a:effectLst/>
                        <a:extLst/>
                      </p:spPr>
                    </p:pic>
                  </p:oleObj>
                </mc:Fallback>
              </mc:AlternateContent>
            </a:graphicData>
          </a:graphic>
        </p:graphicFrame>
        <p:sp>
          <p:nvSpPr>
            <p:cNvPr id="29" name="TextBox 28"/>
            <p:cNvSpPr txBox="1"/>
            <p:nvPr/>
          </p:nvSpPr>
          <p:spPr>
            <a:xfrm>
              <a:off x="-659432" y="2701751"/>
              <a:ext cx="420688" cy="276999"/>
            </a:xfrm>
            <a:prstGeom prst="rect">
              <a:avLst/>
            </a:prstGeom>
            <a:grpFill/>
          </p:spPr>
          <p:txBody>
            <a:bodyPr wrap="square" rtlCol="0">
              <a:spAutoFit/>
            </a:bodyPr>
            <a:lstStyle/>
            <a:p>
              <a:r>
                <a:rPr lang="en-US" sz="1100" dirty="0">
                  <a:latin typeface="Arial Narrow" pitchFamily="34" charset="0"/>
                </a:rPr>
                <a:t>RF</a:t>
              </a:r>
            </a:p>
          </p:txBody>
        </p:sp>
        <p:sp>
          <p:nvSpPr>
            <p:cNvPr id="30" name="TextBox 29"/>
            <p:cNvSpPr txBox="1"/>
            <p:nvPr/>
          </p:nvSpPr>
          <p:spPr>
            <a:xfrm rot="2084420">
              <a:off x="-540061" y="2508843"/>
              <a:ext cx="1080120" cy="276999"/>
            </a:xfrm>
            <a:prstGeom prst="rect">
              <a:avLst/>
            </a:prstGeom>
            <a:grpFill/>
          </p:spPr>
          <p:txBody>
            <a:bodyPr wrap="square" rtlCol="0">
              <a:spAutoFit/>
            </a:bodyPr>
            <a:lstStyle/>
            <a:p>
              <a:r>
                <a:rPr lang="en-US" sz="1100" dirty="0">
                  <a:solidFill>
                    <a:srgbClr val="0000FF"/>
                  </a:solidFill>
                  <a:latin typeface="Arial Narrow" pitchFamily="34" charset="0"/>
                </a:rPr>
                <a:t>interferer</a:t>
              </a:r>
            </a:p>
          </p:txBody>
        </p:sp>
      </p:grpSp>
      <p:sp>
        <p:nvSpPr>
          <p:cNvPr id="38" name="TextBox 37"/>
          <p:cNvSpPr txBox="1"/>
          <p:nvPr/>
        </p:nvSpPr>
        <p:spPr>
          <a:xfrm>
            <a:off x="906138" y="2264305"/>
            <a:ext cx="382444" cy="259687"/>
          </a:xfrm>
          <a:prstGeom prst="rect">
            <a:avLst/>
          </a:prstGeom>
          <a:noFill/>
        </p:spPr>
        <p:txBody>
          <a:bodyPr wrap="square" lIns="84216" tIns="42108" rIns="84216" bIns="42108" rtlCol="0">
            <a:spAutoFit/>
          </a:bodyPr>
          <a:lstStyle/>
          <a:p>
            <a:r>
              <a:rPr lang="en-US" sz="1100" dirty="0">
                <a:latin typeface="Arial Narrow" pitchFamily="34" charset="0"/>
              </a:rPr>
              <a:t>RF</a:t>
            </a:r>
          </a:p>
        </p:txBody>
      </p:sp>
      <p:sp>
        <p:nvSpPr>
          <p:cNvPr id="39" name="TextBox 38"/>
          <p:cNvSpPr txBox="1"/>
          <p:nvPr/>
        </p:nvSpPr>
        <p:spPr>
          <a:xfrm rot="2084420">
            <a:off x="890371" y="2083453"/>
            <a:ext cx="981927" cy="259687"/>
          </a:xfrm>
          <a:prstGeom prst="rect">
            <a:avLst/>
          </a:prstGeom>
          <a:noFill/>
        </p:spPr>
        <p:txBody>
          <a:bodyPr wrap="square" lIns="84216" tIns="42108" rIns="84216" bIns="42108" rtlCol="0">
            <a:spAutoFit/>
          </a:bodyPr>
          <a:lstStyle/>
          <a:p>
            <a:r>
              <a:rPr lang="en-US" sz="1100" dirty="0">
                <a:solidFill>
                  <a:srgbClr val="0000FF"/>
                </a:solidFill>
                <a:latin typeface="Arial Narrow" pitchFamily="34" charset="0"/>
              </a:rPr>
              <a:t>interferer</a:t>
            </a:r>
          </a:p>
        </p:txBody>
      </p:sp>
      <p:sp>
        <p:nvSpPr>
          <p:cNvPr id="40" name="TextBox 39"/>
          <p:cNvSpPr txBox="1"/>
          <p:nvPr/>
        </p:nvSpPr>
        <p:spPr>
          <a:xfrm>
            <a:off x="906138" y="1676385"/>
            <a:ext cx="382444" cy="259687"/>
          </a:xfrm>
          <a:prstGeom prst="rect">
            <a:avLst/>
          </a:prstGeom>
          <a:noFill/>
        </p:spPr>
        <p:txBody>
          <a:bodyPr wrap="square" lIns="84216" tIns="42108" rIns="84216" bIns="42108" rtlCol="0">
            <a:spAutoFit/>
          </a:bodyPr>
          <a:lstStyle/>
          <a:p>
            <a:r>
              <a:rPr lang="en-US" sz="1100" dirty="0">
                <a:latin typeface="Arial Narrow" pitchFamily="34" charset="0"/>
              </a:rPr>
              <a:t>RF</a:t>
            </a:r>
          </a:p>
        </p:txBody>
      </p:sp>
      <p:sp>
        <p:nvSpPr>
          <p:cNvPr id="41" name="TextBox 40"/>
          <p:cNvSpPr txBox="1"/>
          <p:nvPr/>
        </p:nvSpPr>
        <p:spPr>
          <a:xfrm rot="2084420">
            <a:off x="890371" y="1495534"/>
            <a:ext cx="981927" cy="259687"/>
          </a:xfrm>
          <a:prstGeom prst="rect">
            <a:avLst/>
          </a:prstGeom>
          <a:noFill/>
        </p:spPr>
        <p:txBody>
          <a:bodyPr wrap="square" lIns="84216" tIns="42108" rIns="84216" bIns="42108" rtlCol="0">
            <a:spAutoFit/>
          </a:bodyPr>
          <a:lstStyle/>
          <a:p>
            <a:r>
              <a:rPr lang="en-US" sz="1100" dirty="0">
                <a:solidFill>
                  <a:srgbClr val="0000FF"/>
                </a:solidFill>
                <a:latin typeface="Arial Narrow" pitchFamily="34" charset="0"/>
              </a:rPr>
              <a:t>interferer</a:t>
            </a:r>
          </a:p>
        </p:txBody>
      </p:sp>
      <p:sp>
        <p:nvSpPr>
          <p:cNvPr id="42" name="TextBox 41"/>
          <p:cNvSpPr txBox="1"/>
          <p:nvPr/>
        </p:nvSpPr>
        <p:spPr>
          <a:xfrm>
            <a:off x="1888065" y="2020599"/>
            <a:ext cx="450611" cy="259687"/>
          </a:xfrm>
          <a:prstGeom prst="rect">
            <a:avLst/>
          </a:prstGeom>
          <a:noFill/>
        </p:spPr>
        <p:txBody>
          <a:bodyPr wrap="square" lIns="84216" tIns="42108" rIns="84216" bIns="42108" rtlCol="0">
            <a:spAutoFit/>
          </a:bodyPr>
          <a:lstStyle/>
          <a:p>
            <a:r>
              <a:rPr lang="en-US" sz="1100" dirty="0">
                <a:latin typeface="Arial Narrow" pitchFamily="34" charset="0"/>
              </a:rPr>
              <a:t>LNA</a:t>
            </a:r>
          </a:p>
        </p:txBody>
      </p:sp>
      <p:sp>
        <p:nvSpPr>
          <p:cNvPr id="43" name="TextBox 42"/>
          <p:cNvSpPr txBox="1"/>
          <p:nvPr/>
        </p:nvSpPr>
        <p:spPr>
          <a:xfrm>
            <a:off x="1888065" y="1548046"/>
            <a:ext cx="1170691" cy="259687"/>
          </a:xfrm>
          <a:prstGeom prst="rect">
            <a:avLst/>
          </a:prstGeom>
          <a:noFill/>
        </p:spPr>
        <p:txBody>
          <a:bodyPr wrap="square" lIns="84216" tIns="42108" rIns="84216" bIns="42108" rtlCol="0">
            <a:spAutoFit/>
          </a:bodyPr>
          <a:lstStyle/>
          <a:p>
            <a:r>
              <a:rPr lang="en-US" sz="1100" dirty="0">
                <a:solidFill>
                  <a:srgbClr val="FF0000"/>
                </a:solidFill>
                <a:latin typeface="Arial Narrow" pitchFamily="34" charset="0"/>
              </a:rPr>
              <a:t>RF phase shifter</a:t>
            </a:r>
          </a:p>
        </p:txBody>
      </p:sp>
      <p:sp>
        <p:nvSpPr>
          <p:cNvPr id="44" name="TextBox 43"/>
          <p:cNvSpPr txBox="1"/>
          <p:nvPr/>
        </p:nvSpPr>
        <p:spPr>
          <a:xfrm>
            <a:off x="2739069" y="1548046"/>
            <a:ext cx="1170691" cy="259687"/>
          </a:xfrm>
          <a:prstGeom prst="rect">
            <a:avLst/>
          </a:prstGeom>
          <a:noFill/>
        </p:spPr>
        <p:txBody>
          <a:bodyPr wrap="square" lIns="84216" tIns="42108" rIns="84216" bIns="42108" rtlCol="0">
            <a:spAutoFit/>
          </a:bodyPr>
          <a:lstStyle/>
          <a:p>
            <a:r>
              <a:rPr lang="en-US" sz="1100" dirty="0">
                <a:latin typeface="Arial Narrow" pitchFamily="34" charset="0"/>
              </a:rPr>
              <a:t>RF combiner</a:t>
            </a:r>
          </a:p>
        </p:txBody>
      </p:sp>
      <p:sp>
        <p:nvSpPr>
          <p:cNvPr id="45" name="TextBox 44"/>
          <p:cNvSpPr txBox="1"/>
          <p:nvPr/>
        </p:nvSpPr>
        <p:spPr>
          <a:xfrm>
            <a:off x="3693982" y="2098450"/>
            <a:ext cx="450611" cy="259687"/>
          </a:xfrm>
          <a:prstGeom prst="rect">
            <a:avLst/>
          </a:prstGeom>
          <a:noFill/>
        </p:spPr>
        <p:txBody>
          <a:bodyPr wrap="square" lIns="84216" tIns="42108" rIns="84216" bIns="42108" rtlCol="0">
            <a:spAutoFit/>
          </a:bodyPr>
          <a:lstStyle/>
          <a:p>
            <a:r>
              <a:rPr lang="en-US" sz="1100" dirty="0">
                <a:latin typeface="Arial Narrow" pitchFamily="34" charset="0"/>
              </a:rPr>
              <a:t>IF</a:t>
            </a:r>
          </a:p>
        </p:txBody>
      </p:sp>
      <p:sp>
        <p:nvSpPr>
          <p:cNvPr id="46" name="TextBox 45"/>
          <p:cNvSpPr txBox="1"/>
          <p:nvPr/>
        </p:nvSpPr>
        <p:spPr>
          <a:xfrm>
            <a:off x="3459149" y="2503495"/>
            <a:ext cx="450611" cy="259687"/>
          </a:xfrm>
          <a:prstGeom prst="rect">
            <a:avLst/>
          </a:prstGeom>
          <a:noFill/>
        </p:spPr>
        <p:txBody>
          <a:bodyPr wrap="square" lIns="84216" tIns="42108" rIns="84216" bIns="42108" rtlCol="0">
            <a:spAutoFit/>
          </a:bodyPr>
          <a:lstStyle/>
          <a:p>
            <a:r>
              <a:rPr lang="en-US" sz="1100" dirty="0">
                <a:latin typeface="Arial Narrow" pitchFamily="34" charset="0"/>
              </a:rPr>
              <a:t>LO</a:t>
            </a:r>
          </a:p>
        </p:txBody>
      </p:sp>
      <p:cxnSp>
        <p:nvCxnSpPr>
          <p:cNvPr id="50" name="Straight Arrow Connector 49"/>
          <p:cNvCxnSpPr/>
          <p:nvPr/>
        </p:nvCxnSpPr>
        <p:spPr>
          <a:xfrm rot="5400000" flipH="1" flipV="1">
            <a:off x="2927272" y="2495196"/>
            <a:ext cx="540060" cy="130924"/>
          </a:xfrm>
          <a:prstGeom prst="straightConnector1">
            <a:avLst/>
          </a:prstGeom>
          <a:ln>
            <a:headEnd type="none" w="med" len="med"/>
            <a:tailEnd type="triangle" w="med" len="med"/>
          </a:ln>
        </p:spPr>
        <p:style>
          <a:lnRef idx="1">
            <a:schemeClr val="accent2"/>
          </a:lnRef>
          <a:fillRef idx="0">
            <a:schemeClr val="accent2"/>
          </a:fillRef>
          <a:effectRef idx="0">
            <a:schemeClr val="accent2"/>
          </a:effectRef>
          <a:fontRef idx="minor">
            <a:schemeClr val="tx1"/>
          </a:fontRef>
        </p:style>
      </p:cxnSp>
      <p:sp>
        <p:nvSpPr>
          <p:cNvPr id="53" name="24-Point Star 52"/>
          <p:cNvSpPr/>
          <p:nvPr/>
        </p:nvSpPr>
        <p:spPr>
          <a:xfrm>
            <a:off x="990600" y="2830688"/>
            <a:ext cx="1112851" cy="607568"/>
          </a:xfrm>
          <a:prstGeom prst="star24">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52" name="TextBox 51"/>
          <p:cNvSpPr txBox="1"/>
          <p:nvPr/>
        </p:nvSpPr>
        <p:spPr>
          <a:xfrm>
            <a:off x="1223120" y="2898196"/>
            <a:ext cx="851004" cy="432811"/>
          </a:xfrm>
          <a:prstGeom prst="rect">
            <a:avLst/>
          </a:prstGeom>
          <a:noFill/>
        </p:spPr>
        <p:txBody>
          <a:bodyPr wrap="square" lIns="84216" tIns="42108" rIns="84216" bIns="42108" rtlCol="0">
            <a:spAutoFit/>
          </a:bodyPr>
          <a:lstStyle/>
          <a:p>
            <a:r>
              <a:rPr lang="en-US" sz="1100" b="1" dirty="0">
                <a:solidFill>
                  <a:srgbClr val="0000FF"/>
                </a:solidFill>
                <a:latin typeface="Arial Narrow" pitchFamily="34" charset="0"/>
              </a:rPr>
              <a:t>RF without </a:t>
            </a:r>
          </a:p>
          <a:p>
            <a:r>
              <a:rPr lang="en-US" sz="1100" b="1" dirty="0">
                <a:solidFill>
                  <a:srgbClr val="0000FF"/>
                </a:solidFill>
                <a:latin typeface="Arial Narrow" pitchFamily="34" charset="0"/>
              </a:rPr>
              <a:t>Interferer</a:t>
            </a:r>
          </a:p>
        </p:txBody>
      </p:sp>
      <p:sp>
        <p:nvSpPr>
          <p:cNvPr id="55" name="Rounded Rectangle 54"/>
          <p:cNvSpPr/>
          <p:nvPr/>
        </p:nvSpPr>
        <p:spPr>
          <a:xfrm>
            <a:off x="6977916" y="2695673"/>
            <a:ext cx="1070887" cy="675075"/>
          </a:xfrm>
          <a:prstGeom prst="roundRect">
            <a:avLst/>
          </a:prstGeom>
          <a:solidFill>
            <a:schemeClr val="tx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59" name="24-Point Star 58"/>
          <p:cNvSpPr/>
          <p:nvPr/>
        </p:nvSpPr>
        <p:spPr>
          <a:xfrm>
            <a:off x="5105400" y="2695673"/>
            <a:ext cx="1112851" cy="607568"/>
          </a:xfrm>
          <a:prstGeom prst="star24">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60" name="TextBox 59"/>
          <p:cNvSpPr txBox="1"/>
          <p:nvPr/>
        </p:nvSpPr>
        <p:spPr>
          <a:xfrm>
            <a:off x="5348545" y="2763181"/>
            <a:ext cx="851004" cy="432811"/>
          </a:xfrm>
          <a:prstGeom prst="rect">
            <a:avLst/>
          </a:prstGeom>
          <a:noFill/>
        </p:spPr>
        <p:txBody>
          <a:bodyPr wrap="square" lIns="84216" tIns="42108" rIns="84216" bIns="42108" rtlCol="0">
            <a:spAutoFit/>
          </a:bodyPr>
          <a:lstStyle/>
          <a:p>
            <a:r>
              <a:rPr lang="en-US" sz="1100" b="1" dirty="0">
                <a:solidFill>
                  <a:schemeClr val="accent4">
                    <a:lumMod val="20000"/>
                    <a:lumOff val="80000"/>
                  </a:schemeClr>
                </a:solidFill>
                <a:latin typeface="Arial Narrow" pitchFamily="34" charset="0"/>
              </a:rPr>
              <a:t>RF with </a:t>
            </a:r>
          </a:p>
          <a:p>
            <a:r>
              <a:rPr lang="en-US" sz="1100" b="1" dirty="0">
                <a:solidFill>
                  <a:schemeClr val="accent4">
                    <a:lumMod val="20000"/>
                    <a:lumOff val="80000"/>
                  </a:schemeClr>
                </a:solidFill>
                <a:latin typeface="Arial Narrow" pitchFamily="34" charset="0"/>
              </a:rPr>
              <a:t>Interferer</a:t>
            </a:r>
          </a:p>
        </p:txBody>
      </p:sp>
      <p:sp>
        <p:nvSpPr>
          <p:cNvPr id="61" name="TextBox 60"/>
          <p:cNvSpPr txBox="1"/>
          <p:nvPr/>
        </p:nvSpPr>
        <p:spPr>
          <a:xfrm>
            <a:off x="6947275" y="2727961"/>
            <a:ext cx="1123178" cy="605935"/>
          </a:xfrm>
          <a:prstGeom prst="rect">
            <a:avLst/>
          </a:prstGeom>
          <a:noFill/>
        </p:spPr>
        <p:txBody>
          <a:bodyPr wrap="square" lIns="84216" tIns="42108" rIns="84216" bIns="42108" rtlCol="0">
            <a:spAutoFit/>
          </a:bodyPr>
          <a:lstStyle/>
          <a:p>
            <a:r>
              <a:rPr lang="en-US" sz="1100" dirty="0">
                <a:solidFill>
                  <a:srgbClr val="0000FF"/>
                </a:solidFill>
                <a:latin typeface="Arial Narrow" pitchFamily="34" charset="0"/>
              </a:rPr>
              <a:t>IF + </a:t>
            </a:r>
          </a:p>
          <a:p>
            <a:r>
              <a:rPr lang="en-US" sz="1100" dirty="0">
                <a:solidFill>
                  <a:srgbClr val="0000FF"/>
                </a:solidFill>
                <a:latin typeface="Arial Narrow" pitchFamily="34" charset="0"/>
              </a:rPr>
              <a:t>Mixer </a:t>
            </a:r>
            <a:r>
              <a:rPr lang="en-US" sz="1100" dirty="0" err="1">
                <a:solidFill>
                  <a:srgbClr val="0000FF"/>
                </a:solidFill>
                <a:latin typeface="Arial Narrow" pitchFamily="34" charset="0"/>
              </a:rPr>
              <a:t>Intermod</a:t>
            </a:r>
            <a:r>
              <a:rPr lang="en-US" sz="1100" dirty="0">
                <a:solidFill>
                  <a:srgbClr val="0000FF"/>
                </a:solidFill>
                <a:latin typeface="Arial Narrow" pitchFamily="34" charset="0"/>
              </a:rPr>
              <a:t>.</a:t>
            </a:r>
          </a:p>
          <a:p>
            <a:r>
              <a:rPr lang="en-US" sz="1100" dirty="0">
                <a:solidFill>
                  <a:srgbClr val="0000FF"/>
                </a:solidFill>
                <a:latin typeface="Arial Narrow" pitchFamily="34" charset="0"/>
              </a:rPr>
              <a:t>(</a:t>
            </a:r>
            <a:r>
              <a:rPr lang="en-US" sz="1100" dirty="0" err="1">
                <a:solidFill>
                  <a:srgbClr val="0000FF"/>
                </a:solidFill>
                <a:latin typeface="Arial Narrow" pitchFamily="34" charset="0"/>
              </a:rPr>
              <a:t>RF+interferer</a:t>
            </a:r>
            <a:r>
              <a:rPr lang="en-US" sz="1100" dirty="0">
                <a:solidFill>
                  <a:srgbClr val="0000FF"/>
                </a:solidFill>
                <a:latin typeface="Arial Narrow" pitchFamily="34" charset="0"/>
              </a:rPr>
              <a:t>)</a:t>
            </a:r>
          </a:p>
        </p:txBody>
      </p:sp>
      <p:cxnSp>
        <p:nvCxnSpPr>
          <p:cNvPr id="62" name="Straight Arrow Connector 61"/>
          <p:cNvCxnSpPr>
            <a:stCxn id="55" idx="0"/>
          </p:cNvCxnSpPr>
          <p:nvPr/>
        </p:nvCxnSpPr>
        <p:spPr>
          <a:xfrm rot="16200000" flipV="1">
            <a:off x="7304962" y="2487276"/>
            <a:ext cx="405045" cy="11749"/>
          </a:xfrm>
          <a:prstGeom prst="straightConnector1">
            <a:avLst/>
          </a:prstGeom>
          <a:ln>
            <a:headEnd type="none" w="med" len="med"/>
            <a:tailEnd type="triangle" w="med" len="med"/>
          </a:ln>
        </p:spPr>
        <p:style>
          <a:lnRef idx="1">
            <a:schemeClr val="accent2"/>
          </a:lnRef>
          <a:fillRef idx="0">
            <a:schemeClr val="accent2"/>
          </a:fillRef>
          <a:effectRef idx="0">
            <a:schemeClr val="accent2"/>
          </a:effectRef>
          <a:fontRef idx="minor">
            <a:schemeClr val="tx1"/>
          </a:fontRef>
        </p:style>
      </p:cxnSp>
      <p:sp>
        <p:nvSpPr>
          <p:cNvPr id="65" name="TextBox 64"/>
          <p:cNvSpPr txBox="1"/>
          <p:nvPr/>
        </p:nvSpPr>
        <p:spPr>
          <a:xfrm>
            <a:off x="4752398" y="2230375"/>
            <a:ext cx="382444" cy="259687"/>
          </a:xfrm>
          <a:prstGeom prst="rect">
            <a:avLst/>
          </a:prstGeom>
          <a:noFill/>
        </p:spPr>
        <p:txBody>
          <a:bodyPr wrap="square" lIns="84216" tIns="42108" rIns="84216" bIns="42108" rtlCol="0">
            <a:spAutoFit/>
          </a:bodyPr>
          <a:lstStyle/>
          <a:p>
            <a:r>
              <a:rPr lang="en-US" sz="1100" dirty="0">
                <a:latin typeface="Arial Narrow" pitchFamily="34" charset="0"/>
              </a:rPr>
              <a:t>RF</a:t>
            </a:r>
          </a:p>
        </p:txBody>
      </p:sp>
      <p:sp>
        <p:nvSpPr>
          <p:cNvPr id="66" name="TextBox 65"/>
          <p:cNvSpPr txBox="1"/>
          <p:nvPr/>
        </p:nvSpPr>
        <p:spPr>
          <a:xfrm rot="2084420">
            <a:off x="4710654" y="2049523"/>
            <a:ext cx="981927" cy="259687"/>
          </a:xfrm>
          <a:prstGeom prst="rect">
            <a:avLst/>
          </a:prstGeom>
          <a:noFill/>
        </p:spPr>
        <p:txBody>
          <a:bodyPr wrap="square" lIns="84216" tIns="42108" rIns="84216" bIns="42108" rtlCol="0">
            <a:spAutoFit/>
          </a:bodyPr>
          <a:lstStyle/>
          <a:p>
            <a:r>
              <a:rPr lang="en-US" sz="1100" dirty="0">
                <a:solidFill>
                  <a:srgbClr val="0000FF"/>
                </a:solidFill>
                <a:latin typeface="Arial Narrow" pitchFamily="34" charset="0"/>
              </a:rPr>
              <a:t>interferer</a:t>
            </a:r>
          </a:p>
        </p:txBody>
      </p:sp>
      <p:sp>
        <p:nvSpPr>
          <p:cNvPr id="67" name="TextBox 66"/>
          <p:cNvSpPr txBox="1"/>
          <p:nvPr/>
        </p:nvSpPr>
        <p:spPr>
          <a:xfrm>
            <a:off x="4743739" y="1687104"/>
            <a:ext cx="382444" cy="259687"/>
          </a:xfrm>
          <a:prstGeom prst="rect">
            <a:avLst/>
          </a:prstGeom>
          <a:noFill/>
        </p:spPr>
        <p:txBody>
          <a:bodyPr wrap="square" lIns="84216" tIns="42108" rIns="84216" bIns="42108" rtlCol="0">
            <a:spAutoFit/>
          </a:bodyPr>
          <a:lstStyle/>
          <a:p>
            <a:r>
              <a:rPr lang="en-US" sz="1100" dirty="0">
                <a:latin typeface="Arial Narrow" pitchFamily="34" charset="0"/>
              </a:rPr>
              <a:t>RF</a:t>
            </a:r>
          </a:p>
        </p:txBody>
      </p:sp>
      <p:sp>
        <p:nvSpPr>
          <p:cNvPr id="68" name="TextBox 67"/>
          <p:cNvSpPr txBox="1"/>
          <p:nvPr/>
        </p:nvSpPr>
        <p:spPr>
          <a:xfrm rot="2084420">
            <a:off x="4701995" y="1506252"/>
            <a:ext cx="981927" cy="259687"/>
          </a:xfrm>
          <a:prstGeom prst="rect">
            <a:avLst/>
          </a:prstGeom>
          <a:noFill/>
        </p:spPr>
        <p:txBody>
          <a:bodyPr wrap="square" lIns="84216" tIns="42108" rIns="84216" bIns="42108" rtlCol="0">
            <a:spAutoFit/>
          </a:bodyPr>
          <a:lstStyle/>
          <a:p>
            <a:r>
              <a:rPr lang="en-US" sz="1100" dirty="0">
                <a:solidFill>
                  <a:srgbClr val="0000FF"/>
                </a:solidFill>
                <a:latin typeface="Arial Narrow" pitchFamily="34" charset="0"/>
              </a:rPr>
              <a:t>interferer</a:t>
            </a:r>
          </a:p>
        </p:txBody>
      </p:sp>
      <p:sp>
        <p:nvSpPr>
          <p:cNvPr id="69" name="TextBox 68"/>
          <p:cNvSpPr txBox="1"/>
          <p:nvPr/>
        </p:nvSpPr>
        <p:spPr>
          <a:xfrm>
            <a:off x="5686182" y="2020599"/>
            <a:ext cx="450611" cy="259687"/>
          </a:xfrm>
          <a:prstGeom prst="rect">
            <a:avLst/>
          </a:prstGeom>
          <a:noFill/>
        </p:spPr>
        <p:txBody>
          <a:bodyPr wrap="square" lIns="84216" tIns="42108" rIns="84216" bIns="42108" rtlCol="0">
            <a:spAutoFit/>
          </a:bodyPr>
          <a:lstStyle/>
          <a:p>
            <a:r>
              <a:rPr lang="en-US" sz="1100" dirty="0">
                <a:latin typeface="Arial Narrow" pitchFamily="34" charset="0"/>
              </a:rPr>
              <a:t>LNA</a:t>
            </a:r>
          </a:p>
        </p:txBody>
      </p:sp>
      <p:sp>
        <p:nvSpPr>
          <p:cNvPr id="70" name="TextBox 69"/>
          <p:cNvSpPr txBox="1"/>
          <p:nvPr/>
        </p:nvSpPr>
        <p:spPr>
          <a:xfrm>
            <a:off x="6209876" y="1548046"/>
            <a:ext cx="1170691" cy="259687"/>
          </a:xfrm>
          <a:prstGeom prst="rect">
            <a:avLst/>
          </a:prstGeom>
          <a:noFill/>
        </p:spPr>
        <p:txBody>
          <a:bodyPr wrap="square" lIns="84216" tIns="42108" rIns="84216" bIns="42108" rtlCol="0">
            <a:spAutoFit/>
          </a:bodyPr>
          <a:lstStyle/>
          <a:p>
            <a:r>
              <a:rPr lang="en-US" sz="1100" dirty="0">
                <a:solidFill>
                  <a:srgbClr val="FF0000"/>
                </a:solidFill>
                <a:latin typeface="Arial Narrow" pitchFamily="34" charset="0"/>
              </a:rPr>
              <a:t>IF phase shifter</a:t>
            </a:r>
          </a:p>
        </p:txBody>
      </p:sp>
      <p:sp>
        <p:nvSpPr>
          <p:cNvPr id="71" name="TextBox 70"/>
          <p:cNvSpPr txBox="1"/>
          <p:nvPr/>
        </p:nvSpPr>
        <p:spPr>
          <a:xfrm>
            <a:off x="7025206" y="1548046"/>
            <a:ext cx="1170691" cy="259687"/>
          </a:xfrm>
          <a:prstGeom prst="rect">
            <a:avLst/>
          </a:prstGeom>
          <a:noFill/>
        </p:spPr>
        <p:txBody>
          <a:bodyPr wrap="square" lIns="84216" tIns="42108" rIns="84216" bIns="42108" rtlCol="0">
            <a:spAutoFit/>
          </a:bodyPr>
          <a:lstStyle/>
          <a:p>
            <a:r>
              <a:rPr lang="en-US" sz="1100" dirty="0">
                <a:latin typeface="Arial Narrow" pitchFamily="34" charset="0"/>
              </a:rPr>
              <a:t>IF combiner</a:t>
            </a:r>
          </a:p>
        </p:txBody>
      </p:sp>
      <p:sp>
        <p:nvSpPr>
          <p:cNvPr id="72" name="TextBox 71"/>
          <p:cNvSpPr txBox="1"/>
          <p:nvPr/>
        </p:nvSpPr>
        <p:spPr>
          <a:xfrm>
            <a:off x="7550389" y="2088106"/>
            <a:ext cx="450611" cy="259687"/>
          </a:xfrm>
          <a:prstGeom prst="rect">
            <a:avLst/>
          </a:prstGeom>
          <a:noFill/>
        </p:spPr>
        <p:txBody>
          <a:bodyPr wrap="square" lIns="84216" tIns="42108" rIns="84216" bIns="42108" rtlCol="0">
            <a:spAutoFit/>
          </a:bodyPr>
          <a:lstStyle/>
          <a:p>
            <a:r>
              <a:rPr lang="en-US" sz="1100" dirty="0">
                <a:latin typeface="Arial Narrow" pitchFamily="34" charset="0"/>
              </a:rPr>
              <a:t>IF</a:t>
            </a:r>
          </a:p>
        </p:txBody>
      </p:sp>
      <p:sp>
        <p:nvSpPr>
          <p:cNvPr id="73" name="TextBox 72"/>
          <p:cNvSpPr txBox="1"/>
          <p:nvPr/>
        </p:nvSpPr>
        <p:spPr>
          <a:xfrm>
            <a:off x="6554504" y="2782454"/>
            <a:ext cx="450611" cy="259687"/>
          </a:xfrm>
          <a:prstGeom prst="rect">
            <a:avLst/>
          </a:prstGeom>
          <a:noFill/>
        </p:spPr>
        <p:txBody>
          <a:bodyPr wrap="square" lIns="84216" tIns="42108" rIns="84216" bIns="42108" rtlCol="0">
            <a:spAutoFit/>
          </a:bodyPr>
          <a:lstStyle/>
          <a:p>
            <a:r>
              <a:rPr lang="en-US" sz="1100" dirty="0">
                <a:latin typeface="Arial Narrow" pitchFamily="34" charset="0"/>
              </a:rPr>
              <a:t>LO</a:t>
            </a:r>
          </a:p>
        </p:txBody>
      </p:sp>
      <p:cxnSp>
        <p:nvCxnSpPr>
          <p:cNvPr id="75" name="Straight Arrow Connector 74"/>
          <p:cNvCxnSpPr/>
          <p:nvPr/>
        </p:nvCxnSpPr>
        <p:spPr>
          <a:xfrm rot="5400000" flipH="1" flipV="1">
            <a:off x="5944960" y="2563727"/>
            <a:ext cx="202523" cy="196385"/>
          </a:xfrm>
          <a:prstGeom prst="straightConnector1">
            <a:avLst/>
          </a:prstGeom>
          <a:ln w="19050">
            <a:solidFill>
              <a:schemeClr val="tx1">
                <a:lumMod val="50000"/>
                <a:lumOff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4702924" y="3673441"/>
            <a:ext cx="3862247" cy="1193034"/>
          </a:xfrm>
          <a:prstGeom prst="rect">
            <a:avLst/>
          </a:prstGeom>
          <a:noFill/>
        </p:spPr>
        <p:txBody>
          <a:bodyPr wrap="square" lIns="84216" tIns="42108" rIns="84216" bIns="42108" rtlCol="0">
            <a:spAutoFit/>
          </a:bodyPr>
          <a:lstStyle/>
          <a:p>
            <a:pPr algn="l">
              <a:lnSpc>
                <a:spcPct val="150000"/>
              </a:lnSpc>
              <a:buFont typeface="Arial" pitchFamily="34" charset="0"/>
              <a:buChar char="•"/>
            </a:pPr>
            <a:r>
              <a:rPr lang="en-US" dirty="0">
                <a:solidFill>
                  <a:srgbClr val="6C0000"/>
                </a:solidFill>
                <a:latin typeface="Arial Narrow" pitchFamily="34" charset="0"/>
              </a:rPr>
              <a:t> Need # N mixers (complex)</a:t>
            </a:r>
          </a:p>
          <a:p>
            <a:pPr algn="l">
              <a:lnSpc>
                <a:spcPct val="150000"/>
              </a:lnSpc>
              <a:buFont typeface="Arial" pitchFamily="34" charset="0"/>
              <a:buChar char="•"/>
            </a:pPr>
            <a:r>
              <a:rPr lang="en-US" dirty="0">
                <a:solidFill>
                  <a:srgbClr val="6C0000"/>
                </a:solidFill>
                <a:latin typeface="Arial Narrow" pitchFamily="34" charset="0"/>
              </a:rPr>
              <a:t> Mixer “sees” low directivity pattern </a:t>
            </a:r>
          </a:p>
          <a:p>
            <a:pPr algn="l">
              <a:lnSpc>
                <a:spcPct val="150000"/>
              </a:lnSpc>
              <a:buFont typeface="Arial" pitchFamily="34" charset="0"/>
              <a:buChar char="•"/>
            </a:pPr>
            <a:r>
              <a:rPr lang="en-US" dirty="0">
                <a:solidFill>
                  <a:srgbClr val="6C0000"/>
                </a:solidFill>
                <a:latin typeface="Arial Narrow" pitchFamily="34" charset="0"/>
              </a:rPr>
              <a:t> Limited applications</a:t>
            </a:r>
          </a:p>
        </p:txBody>
      </p:sp>
      <p:sp>
        <p:nvSpPr>
          <p:cNvPr id="79" name="TextBox 78"/>
          <p:cNvSpPr txBox="1"/>
          <p:nvPr/>
        </p:nvSpPr>
        <p:spPr>
          <a:xfrm>
            <a:off x="775215" y="3673441"/>
            <a:ext cx="3862247" cy="1193034"/>
          </a:xfrm>
          <a:prstGeom prst="rect">
            <a:avLst/>
          </a:prstGeom>
          <a:noFill/>
        </p:spPr>
        <p:txBody>
          <a:bodyPr wrap="square" lIns="84216" tIns="42108" rIns="84216" bIns="42108" rtlCol="0">
            <a:spAutoFit/>
          </a:bodyPr>
          <a:lstStyle/>
          <a:p>
            <a:pPr algn="l">
              <a:lnSpc>
                <a:spcPct val="150000"/>
              </a:lnSpc>
              <a:buFont typeface="Arial" pitchFamily="34" charset="0"/>
              <a:buChar char="•"/>
            </a:pPr>
            <a:r>
              <a:rPr lang="en-US" dirty="0">
                <a:solidFill>
                  <a:srgbClr val="6C0000"/>
                </a:solidFill>
                <a:latin typeface="Arial Narrow" pitchFamily="34" charset="0"/>
              </a:rPr>
              <a:t> Need 1 mixer (simple)</a:t>
            </a:r>
          </a:p>
          <a:p>
            <a:pPr algn="l">
              <a:lnSpc>
                <a:spcPct val="150000"/>
              </a:lnSpc>
              <a:buFont typeface="Arial" pitchFamily="34" charset="0"/>
              <a:buChar char="•"/>
            </a:pPr>
            <a:r>
              <a:rPr lang="en-US" dirty="0">
                <a:solidFill>
                  <a:srgbClr val="6C0000"/>
                </a:solidFill>
                <a:latin typeface="Arial Narrow" pitchFamily="34" charset="0"/>
              </a:rPr>
              <a:t> Mixer “sees” high directivity </a:t>
            </a:r>
            <a:r>
              <a:rPr lang="en-US" dirty="0" smtClean="0">
                <a:solidFill>
                  <a:srgbClr val="6C0000"/>
                </a:solidFill>
                <a:latin typeface="Arial Narrow" pitchFamily="34" charset="0"/>
              </a:rPr>
              <a:t>pattern </a:t>
            </a:r>
            <a:endParaRPr lang="en-US" dirty="0">
              <a:solidFill>
                <a:srgbClr val="6C0000"/>
              </a:solidFill>
              <a:latin typeface="Arial Narrow" pitchFamily="34" charset="0"/>
            </a:endParaRPr>
          </a:p>
          <a:p>
            <a:pPr algn="l">
              <a:lnSpc>
                <a:spcPct val="150000"/>
              </a:lnSpc>
              <a:buFont typeface="Arial" pitchFamily="34" charset="0"/>
              <a:buChar char="•"/>
            </a:pPr>
            <a:r>
              <a:rPr lang="en-US" dirty="0">
                <a:solidFill>
                  <a:srgbClr val="6C0000"/>
                </a:solidFill>
                <a:latin typeface="Arial Narrow" pitchFamily="34" charset="0"/>
              </a:rPr>
              <a:t> Widely used (since 1950)</a:t>
            </a:r>
          </a:p>
        </p:txBody>
      </p:sp>
      <p:sp>
        <p:nvSpPr>
          <p:cNvPr id="2" name="TextBox 1"/>
          <p:cNvSpPr txBox="1"/>
          <p:nvPr/>
        </p:nvSpPr>
        <p:spPr>
          <a:xfrm>
            <a:off x="1295400" y="76200"/>
            <a:ext cx="6349796" cy="523220"/>
          </a:xfrm>
          <a:prstGeom prst="rect">
            <a:avLst/>
          </a:prstGeom>
          <a:noFill/>
        </p:spPr>
        <p:txBody>
          <a:bodyPr wrap="square" rtlCol="0">
            <a:spAutoFit/>
          </a:bodyPr>
          <a:lstStyle/>
          <a:p>
            <a:pPr algn="ctr"/>
            <a:r>
              <a:rPr lang="en-US" sz="2800" b="1" dirty="0" smtClean="0">
                <a:solidFill>
                  <a:srgbClr val="6C0000"/>
                </a:solidFill>
              </a:rPr>
              <a:t>Introduction</a:t>
            </a:r>
            <a:endParaRPr lang="en-US" sz="2800" b="1" dirty="0">
              <a:solidFill>
                <a:srgbClr val="6C0000"/>
              </a:solidFill>
            </a:endParaRPr>
          </a:p>
        </p:txBody>
      </p:sp>
      <p:sp>
        <p:nvSpPr>
          <p:cNvPr id="48" name="TextBox 47"/>
          <p:cNvSpPr txBox="1"/>
          <p:nvPr/>
        </p:nvSpPr>
        <p:spPr>
          <a:xfrm>
            <a:off x="914400" y="6400800"/>
            <a:ext cx="1752600" cy="430887"/>
          </a:xfrm>
          <a:prstGeom prst="rect">
            <a:avLst/>
          </a:prstGeom>
          <a:noFill/>
        </p:spPr>
        <p:txBody>
          <a:bodyPr wrap="square" rtlCol="0">
            <a:spAutoFit/>
          </a:bodyPr>
          <a:lstStyle/>
          <a:p>
            <a:r>
              <a:rPr lang="en-US" sz="2200" b="1" dirty="0" smtClean="0">
                <a:solidFill>
                  <a:srgbClr val="6C0000"/>
                </a:solidFill>
              </a:rPr>
              <a:t>/RF Group</a:t>
            </a:r>
            <a:endParaRPr lang="en-US" sz="2200" b="1" dirty="0">
              <a:solidFill>
                <a:srgbClr val="6C0000"/>
              </a:solidFill>
            </a:endParaRPr>
          </a:p>
        </p:txBody>
      </p:sp>
      <p:sp>
        <p:nvSpPr>
          <p:cNvPr id="3" name="Slide Number Placeholder 2"/>
          <p:cNvSpPr>
            <a:spLocks noGrp="1"/>
          </p:cNvSpPr>
          <p:nvPr>
            <p:ph type="sldNum" sz="quarter" idx="12"/>
          </p:nvPr>
        </p:nvSpPr>
        <p:spPr/>
        <p:txBody>
          <a:bodyPr/>
          <a:lstStyle/>
          <a:p>
            <a:fld id="{F6B0E1E6-BBDF-4CD7-A72C-4AECEAC288E1}" type="slidenum">
              <a:rPr lang="en-US" smtClean="0"/>
              <a:t>4</a:t>
            </a:fld>
            <a:endParaRPr lang="en-US"/>
          </a:p>
        </p:txBody>
      </p:sp>
    </p:spTree>
    <p:extLst>
      <p:ext uri="{BB962C8B-B14F-4D97-AF65-F5344CB8AC3E}">
        <p14:creationId xmlns:p14="http://schemas.microsoft.com/office/powerpoint/2010/main" val="233758301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ounded Rectangle 61"/>
          <p:cNvSpPr/>
          <p:nvPr/>
        </p:nvSpPr>
        <p:spPr>
          <a:xfrm>
            <a:off x="5486400" y="2618910"/>
            <a:ext cx="3862247" cy="607568"/>
          </a:xfrm>
          <a:prstGeom prst="roundRect">
            <a:avLst/>
          </a:prstGeom>
          <a:solidFill>
            <a:schemeClr val="tx2">
              <a:lumMod val="40000"/>
              <a:lumOff val="60000"/>
            </a:schemeClr>
          </a:solidFill>
          <a:ln>
            <a:solidFill>
              <a:srgbClr val="6C0000"/>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61" name="Rounded Rectangle 60"/>
          <p:cNvSpPr/>
          <p:nvPr/>
        </p:nvSpPr>
        <p:spPr>
          <a:xfrm>
            <a:off x="5357953" y="5474760"/>
            <a:ext cx="3862247" cy="795396"/>
          </a:xfrm>
          <a:prstGeom prst="roundRect">
            <a:avLst/>
          </a:prstGeom>
          <a:solidFill>
            <a:srgbClr val="FFEED5"/>
          </a:solidFill>
          <a:ln>
            <a:solidFill>
              <a:srgbClr val="6C0000"/>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6" name="Rectangle 5"/>
          <p:cNvSpPr>
            <a:spLocks noChangeArrowheads="1"/>
          </p:cNvSpPr>
          <p:nvPr/>
        </p:nvSpPr>
        <p:spPr bwMode="auto">
          <a:xfrm>
            <a:off x="0" y="-76200"/>
            <a:ext cx="9144000" cy="661193"/>
          </a:xfrm>
          <a:prstGeom prst="rect">
            <a:avLst/>
          </a:prstGeom>
          <a:noFill/>
          <a:ln w="9525">
            <a:noFill/>
            <a:miter lim="800000"/>
            <a:headEnd/>
            <a:tailEnd/>
          </a:ln>
          <a:effectLst/>
        </p:spPr>
        <p:txBody>
          <a:bodyPr lIns="92041" tIns="46020" rIns="92041" bIns="46020" anchor="b"/>
          <a:lstStyle/>
          <a:p>
            <a:pPr defTabSz="913529"/>
            <a:r>
              <a:rPr lang="en-US" sz="2400" b="1" cap="small" dirty="0">
                <a:solidFill>
                  <a:srgbClr val="6C0000"/>
                </a:solidFill>
                <a:latin typeface="+mn-lt"/>
              </a:rPr>
              <a:t>16-Element </a:t>
            </a:r>
            <a:r>
              <a:rPr lang="en-US" sz="2400" b="1" dirty="0">
                <a:solidFill>
                  <a:srgbClr val="6C0000"/>
                </a:solidFill>
                <a:latin typeface="+mn-lt"/>
              </a:rPr>
              <a:t>mm</a:t>
            </a:r>
            <a:r>
              <a:rPr lang="en-US" sz="2400" b="1" cap="small" dirty="0">
                <a:solidFill>
                  <a:srgbClr val="6C0000"/>
                </a:solidFill>
                <a:latin typeface="+mn-lt"/>
              </a:rPr>
              <a:t>-wave phased-array </a:t>
            </a:r>
            <a:r>
              <a:rPr lang="en-US" sz="2400" b="1" cap="small" dirty="0" err="1">
                <a:solidFill>
                  <a:srgbClr val="6C0000"/>
                </a:solidFill>
                <a:latin typeface="+mn-lt"/>
              </a:rPr>
              <a:t>Tx</a:t>
            </a:r>
            <a:r>
              <a:rPr lang="en-US" sz="2400" b="1" cap="small" dirty="0">
                <a:solidFill>
                  <a:srgbClr val="6C0000"/>
                </a:solidFill>
                <a:latin typeface="+mn-lt"/>
              </a:rPr>
              <a:t> (44 </a:t>
            </a:r>
            <a:r>
              <a:rPr lang="en-US" sz="2400" b="1" cap="small" dirty="0" err="1">
                <a:solidFill>
                  <a:srgbClr val="6C0000"/>
                </a:solidFill>
                <a:latin typeface="+mn-lt"/>
              </a:rPr>
              <a:t>gh</a:t>
            </a:r>
            <a:r>
              <a:rPr lang="en-US" b="1" cap="small" dirty="0" err="1">
                <a:solidFill>
                  <a:srgbClr val="6C0000"/>
                </a:solidFill>
                <a:latin typeface="+mn-lt"/>
              </a:rPr>
              <a:t>z</a:t>
            </a:r>
            <a:r>
              <a:rPr lang="en-US" sz="2400" b="1" cap="small" dirty="0">
                <a:solidFill>
                  <a:srgbClr val="6C0000"/>
                </a:solidFill>
                <a:latin typeface="+mn-lt"/>
              </a:rPr>
              <a:t>, coaxial T-line)</a:t>
            </a:r>
          </a:p>
        </p:txBody>
      </p:sp>
      <p:pic>
        <p:nvPicPr>
          <p:cNvPr id="852996" name="Picture 4"/>
          <p:cNvPicPr>
            <a:picLocks noChangeAspect="1" noChangeArrowheads="1"/>
          </p:cNvPicPr>
          <p:nvPr/>
        </p:nvPicPr>
        <p:blipFill>
          <a:blip r:embed="rId2" cstate="print"/>
          <a:srcRect/>
          <a:stretch>
            <a:fillRect/>
          </a:stretch>
        </p:blipFill>
        <p:spPr bwMode="auto">
          <a:xfrm>
            <a:off x="5106433" y="3521114"/>
            <a:ext cx="4113767" cy="1943998"/>
          </a:xfrm>
          <a:prstGeom prst="rect">
            <a:avLst/>
          </a:prstGeom>
          <a:noFill/>
          <a:ln w="9525">
            <a:noFill/>
            <a:miter lim="800000"/>
            <a:headEnd/>
            <a:tailEnd/>
          </a:ln>
        </p:spPr>
      </p:pic>
      <p:sp>
        <p:nvSpPr>
          <p:cNvPr id="8" name="TextBox 7"/>
          <p:cNvSpPr txBox="1"/>
          <p:nvPr/>
        </p:nvSpPr>
        <p:spPr>
          <a:xfrm>
            <a:off x="5328836" y="3257508"/>
            <a:ext cx="2291164" cy="346224"/>
          </a:xfrm>
          <a:prstGeom prst="rect">
            <a:avLst/>
          </a:prstGeom>
          <a:noFill/>
        </p:spPr>
        <p:txBody>
          <a:bodyPr wrap="square" lIns="84190" tIns="42096" rIns="84190" bIns="42096" rtlCol="0">
            <a:spAutoFit/>
          </a:bodyPr>
          <a:lstStyle/>
          <a:p>
            <a:r>
              <a:rPr lang="en-US" sz="1700" cap="small" dirty="0">
                <a:solidFill>
                  <a:srgbClr val="6C0000"/>
                </a:solidFill>
                <a:latin typeface="Arial Narrow" pitchFamily="34" charset="0"/>
              </a:rPr>
              <a:t>Odd-mode E-fields </a:t>
            </a:r>
          </a:p>
        </p:txBody>
      </p:sp>
      <p:sp>
        <p:nvSpPr>
          <p:cNvPr id="9" name="TextBox 8"/>
          <p:cNvSpPr txBox="1"/>
          <p:nvPr/>
        </p:nvSpPr>
        <p:spPr>
          <a:xfrm>
            <a:off x="7310036" y="3257508"/>
            <a:ext cx="2291164" cy="346224"/>
          </a:xfrm>
          <a:prstGeom prst="rect">
            <a:avLst/>
          </a:prstGeom>
          <a:noFill/>
        </p:spPr>
        <p:txBody>
          <a:bodyPr wrap="square" lIns="84190" tIns="42096" rIns="84190" bIns="42096" rtlCol="0">
            <a:spAutoFit/>
          </a:bodyPr>
          <a:lstStyle/>
          <a:p>
            <a:r>
              <a:rPr lang="en-US" sz="1700" cap="small" dirty="0">
                <a:solidFill>
                  <a:srgbClr val="6C0000"/>
                </a:solidFill>
                <a:latin typeface="Arial Narrow" pitchFamily="34" charset="0"/>
              </a:rPr>
              <a:t>Even-mode E-fields</a:t>
            </a:r>
          </a:p>
        </p:txBody>
      </p:sp>
      <p:sp>
        <p:nvSpPr>
          <p:cNvPr id="10" name="TextBox 9"/>
          <p:cNvSpPr txBox="1"/>
          <p:nvPr/>
        </p:nvSpPr>
        <p:spPr>
          <a:xfrm>
            <a:off x="5434153" y="5454227"/>
            <a:ext cx="3862247" cy="779034"/>
          </a:xfrm>
          <a:prstGeom prst="rect">
            <a:avLst/>
          </a:prstGeom>
          <a:noFill/>
          <a:ln>
            <a:solidFill>
              <a:srgbClr val="6C0000"/>
            </a:solidFill>
          </a:ln>
        </p:spPr>
        <p:txBody>
          <a:bodyPr wrap="square" lIns="84190" tIns="42096" rIns="84190" bIns="42096" rtlCol="0">
            <a:spAutoFit/>
          </a:bodyPr>
          <a:lstStyle/>
          <a:p>
            <a:pPr algn="l">
              <a:buFont typeface="Arial" pitchFamily="34" charset="0"/>
              <a:buChar char="•"/>
            </a:pPr>
            <a:r>
              <a:rPr lang="en-US" sz="1500" dirty="0">
                <a:solidFill>
                  <a:srgbClr val="6C0000"/>
                </a:solidFill>
                <a:latin typeface="Arial Narrow" pitchFamily="34" charset="0"/>
              </a:rPr>
              <a:t> W=3 </a:t>
            </a:r>
            <a:r>
              <a:rPr lang="en-US" sz="1500" dirty="0">
                <a:solidFill>
                  <a:srgbClr val="6C0000"/>
                </a:solidFill>
                <a:latin typeface="Symbol" pitchFamily="18" charset="2"/>
              </a:rPr>
              <a:t>m</a:t>
            </a:r>
            <a:r>
              <a:rPr lang="en-US" sz="1500" dirty="0">
                <a:solidFill>
                  <a:srgbClr val="6C0000"/>
                </a:solidFill>
                <a:latin typeface="Arial Narrow" pitchFamily="34" charset="0"/>
              </a:rPr>
              <a:t>m: odd-mode impedance=50 </a:t>
            </a:r>
            <a:r>
              <a:rPr lang="en-US" sz="1500" dirty="0">
                <a:solidFill>
                  <a:srgbClr val="6C0000"/>
                </a:solidFill>
                <a:latin typeface="Symbol" pitchFamily="18" charset="2"/>
              </a:rPr>
              <a:t>W </a:t>
            </a:r>
            <a:r>
              <a:rPr lang="en-US" sz="1500" dirty="0">
                <a:solidFill>
                  <a:srgbClr val="6C0000"/>
                </a:solidFill>
                <a:latin typeface="Arial Narrow" pitchFamily="34" charset="0"/>
              </a:rPr>
              <a:t>(HFSS </a:t>
            </a:r>
            <a:r>
              <a:rPr lang="en-US" sz="1500" dirty="0" err="1">
                <a:solidFill>
                  <a:srgbClr val="6C0000"/>
                </a:solidFill>
                <a:latin typeface="Arial Narrow" pitchFamily="34" charset="0"/>
              </a:rPr>
              <a:t>sim</a:t>
            </a:r>
            <a:r>
              <a:rPr lang="en-US" sz="1500" dirty="0">
                <a:solidFill>
                  <a:srgbClr val="6C0000"/>
                </a:solidFill>
                <a:latin typeface="Arial Narrow" pitchFamily="34" charset="0"/>
              </a:rPr>
              <a:t>)</a:t>
            </a:r>
          </a:p>
          <a:p>
            <a:pPr algn="l">
              <a:buFont typeface="Arial" pitchFamily="34" charset="0"/>
              <a:buChar char="•"/>
            </a:pPr>
            <a:r>
              <a:rPr lang="en-US" sz="1500" dirty="0">
                <a:solidFill>
                  <a:srgbClr val="6C0000"/>
                </a:solidFill>
                <a:latin typeface="Arial Narrow" pitchFamily="34" charset="0"/>
              </a:rPr>
              <a:t> Most fields (&gt; 95%) are confined btw diff-T lines</a:t>
            </a:r>
          </a:p>
          <a:p>
            <a:pPr algn="l">
              <a:buFont typeface="Arial" pitchFamily="34" charset="0"/>
              <a:buChar char="•"/>
            </a:pPr>
            <a:r>
              <a:rPr lang="en-US" sz="1500" dirty="0">
                <a:solidFill>
                  <a:srgbClr val="6C0000"/>
                </a:solidFill>
                <a:latin typeface="Arial Narrow" pitchFamily="34" charset="0"/>
              </a:rPr>
              <a:t> Measured loss: 3 dB / 0.5 mm @45 GHz</a:t>
            </a:r>
          </a:p>
        </p:txBody>
      </p:sp>
      <p:grpSp>
        <p:nvGrpSpPr>
          <p:cNvPr id="2" name="Group 35"/>
          <p:cNvGrpSpPr/>
          <p:nvPr/>
        </p:nvGrpSpPr>
        <p:grpSpPr>
          <a:xfrm>
            <a:off x="5488465" y="1066241"/>
            <a:ext cx="3273091" cy="1636592"/>
            <a:chOff x="5965304" y="1352528"/>
            <a:chExt cx="3888432" cy="2037373"/>
          </a:xfrm>
        </p:grpSpPr>
        <p:pic>
          <p:nvPicPr>
            <p:cNvPr id="853000" name="Picture 8"/>
            <p:cNvPicPr>
              <a:picLocks noChangeAspect="1" noChangeArrowheads="1"/>
            </p:cNvPicPr>
            <p:nvPr/>
          </p:nvPicPr>
          <p:blipFill>
            <a:blip r:embed="rId3" cstate="print"/>
            <a:srcRect/>
            <a:stretch>
              <a:fillRect/>
            </a:stretch>
          </p:blipFill>
          <p:spPr bwMode="auto">
            <a:xfrm>
              <a:off x="6425766" y="1519662"/>
              <a:ext cx="2675384" cy="1726346"/>
            </a:xfrm>
            <a:prstGeom prst="rect">
              <a:avLst/>
            </a:prstGeom>
            <a:noFill/>
            <a:ln w="9525">
              <a:noFill/>
              <a:miter lim="800000"/>
              <a:headEnd/>
              <a:tailEnd/>
            </a:ln>
          </p:spPr>
        </p:pic>
        <p:sp>
          <p:nvSpPr>
            <p:cNvPr id="12" name="TextBox 11"/>
            <p:cNvSpPr txBox="1"/>
            <p:nvPr/>
          </p:nvSpPr>
          <p:spPr>
            <a:xfrm>
              <a:off x="6347646" y="1352528"/>
              <a:ext cx="2520280" cy="363990"/>
            </a:xfrm>
            <a:prstGeom prst="rect">
              <a:avLst/>
            </a:prstGeom>
            <a:noFill/>
          </p:spPr>
          <p:txBody>
            <a:bodyPr wrap="square" rtlCol="0">
              <a:spAutoFit/>
            </a:bodyPr>
            <a:lstStyle/>
            <a:p>
              <a:r>
                <a:rPr lang="en-US" sz="1300" dirty="0">
                  <a:solidFill>
                    <a:srgbClr val="FF00FF"/>
                  </a:solidFill>
                  <a:latin typeface="Arial Narrow" pitchFamily="34" charset="0"/>
                </a:rPr>
                <a:t>Al (M6) Top metal</a:t>
              </a:r>
            </a:p>
          </p:txBody>
        </p:sp>
        <p:sp>
          <p:nvSpPr>
            <p:cNvPr id="14" name="TextBox 13"/>
            <p:cNvSpPr txBox="1"/>
            <p:nvPr/>
          </p:nvSpPr>
          <p:spPr>
            <a:xfrm>
              <a:off x="7390157" y="3025911"/>
              <a:ext cx="1440161" cy="363990"/>
            </a:xfrm>
            <a:prstGeom prst="rect">
              <a:avLst/>
            </a:prstGeom>
            <a:noFill/>
          </p:spPr>
          <p:txBody>
            <a:bodyPr wrap="square" rtlCol="0">
              <a:spAutoFit/>
            </a:bodyPr>
            <a:lstStyle/>
            <a:p>
              <a:r>
                <a:rPr lang="en-US" sz="1100" dirty="0">
                  <a:solidFill>
                    <a:srgbClr val="FF00FF"/>
                  </a:solidFill>
                  <a:latin typeface="Arial Narrow" pitchFamily="34" charset="0"/>
                </a:rPr>
                <a:t>GND</a:t>
              </a:r>
              <a:r>
                <a:rPr lang="en-US" sz="1300" dirty="0">
                  <a:solidFill>
                    <a:srgbClr val="FF00FF"/>
                  </a:solidFill>
                  <a:latin typeface="Arial Narrow" pitchFamily="34" charset="0"/>
                </a:rPr>
                <a:t> (M1) </a:t>
              </a:r>
            </a:p>
          </p:txBody>
        </p:sp>
        <p:sp>
          <p:nvSpPr>
            <p:cNvPr id="15" name="TextBox 14"/>
            <p:cNvSpPr txBox="1"/>
            <p:nvPr/>
          </p:nvSpPr>
          <p:spPr>
            <a:xfrm>
              <a:off x="5965304" y="2238928"/>
              <a:ext cx="780727" cy="363990"/>
            </a:xfrm>
            <a:prstGeom prst="rect">
              <a:avLst/>
            </a:prstGeom>
            <a:noFill/>
          </p:spPr>
          <p:txBody>
            <a:bodyPr wrap="square" rtlCol="0">
              <a:spAutoFit/>
            </a:bodyPr>
            <a:lstStyle/>
            <a:p>
              <a:pPr algn="r"/>
              <a:r>
                <a:rPr lang="en-US" sz="1300" dirty="0" err="1">
                  <a:solidFill>
                    <a:srgbClr val="FF00FF"/>
                  </a:solidFill>
                  <a:latin typeface="Arial Narrow" pitchFamily="34" charset="0"/>
                </a:rPr>
                <a:t>Vias</a:t>
              </a:r>
              <a:endParaRPr lang="en-US" sz="1300" dirty="0">
                <a:solidFill>
                  <a:srgbClr val="FF00FF"/>
                </a:solidFill>
                <a:latin typeface="Arial Narrow" pitchFamily="34" charset="0"/>
              </a:endParaRPr>
            </a:p>
          </p:txBody>
        </p:sp>
        <p:sp>
          <p:nvSpPr>
            <p:cNvPr id="16" name="TextBox 15"/>
            <p:cNvSpPr txBox="1"/>
            <p:nvPr/>
          </p:nvSpPr>
          <p:spPr>
            <a:xfrm>
              <a:off x="7610337" y="1929408"/>
              <a:ext cx="432048" cy="613036"/>
            </a:xfrm>
            <a:prstGeom prst="rect">
              <a:avLst/>
            </a:prstGeom>
            <a:noFill/>
          </p:spPr>
          <p:txBody>
            <a:bodyPr wrap="square" rtlCol="0">
              <a:spAutoFit/>
            </a:bodyPr>
            <a:lstStyle/>
            <a:p>
              <a:r>
                <a:rPr lang="en-US" sz="1300" dirty="0">
                  <a:solidFill>
                    <a:srgbClr val="FF00FF"/>
                  </a:solidFill>
                  <a:latin typeface="Arial Narrow" pitchFamily="34" charset="0"/>
                </a:rPr>
                <a:t>M5</a:t>
              </a:r>
            </a:p>
          </p:txBody>
        </p:sp>
        <p:sp>
          <p:nvSpPr>
            <p:cNvPr id="17" name="TextBox 16"/>
            <p:cNvSpPr txBox="1"/>
            <p:nvPr/>
          </p:nvSpPr>
          <p:spPr>
            <a:xfrm>
              <a:off x="7610337" y="2361456"/>
              <a:ext cx="432048" cy="613036"/>
            </a:xfrm>
            <a:prstGeom prst="rect">
              <a:avLst/>
            </a:prstGeom>
            <a:noFill/>
          </p:spPr>
          <p:txBody>
            <a:bodyPr wrap="square" rtlCol="0">
              <a:spAutoFit/>
            </a:bodyPr>
            <a:lstStyle/>
            <a:p>
              <a:r>
                <a:rPr lang="en-US" sz="1300" dirty="0">
                  <a:solidFill>
                    <a:srgbClr val="FF00FF"/>
                  </a:solidFill>
                  <a:latin typeface="Arial Narrow" pitchFamily="34" charset="0"/>
                </a:rPr>
                <a:t>M4</a:t>
              </a:r>
            </a:p>
          </p:txBody>
        </p:sp>
        <p:sp>
          <p:nvSpPr>
            <p:cNvPr id="18" name="TextBox 17"/>
            <p:cNvSpPr txBox="1"/>
            <p:nvPr/>
          </p:nvSpPr>
          <p:spPr>
            <a:xfrm>
              <a:off x="7610337" y="2643570"/>
              <a:ext cx="432048" cy="613036"/>
            </a:xfrm>
            <a:prstGeom prst="rect">
              <a:avLst/>
            </a:prstGeom>
            <a:noFill/>
          </p:spPr>
          <p:txBody>
            <a:bodyPr wrap="square" rtlCol="0">
              <a:spAutoFit/>
            </a:bodyPr>
            <a:lstStyle/>
            <a:p>
              <a:r>
                <a:rPr lang="en-US" sz="1300" dirty="0">
                  <a:solidFill>
                    <a:srgbClr val="FF00FF"/>
                  </a:solidFill>
                  <a:latin typeface="Arial Narrow" pitchFamily="34" charset="0"/>
                </a:rPr>
                <a:t>M3</a:t>
              </a:r>
            </a:p>
          </p:txBody>
        </p:sp>
        <p:cxnSp>
          <p:nvCxnSpPr>
            <p:cNvPr id="20" name="Straight Connector 19"/>
            <p:cNvCxnSpPr/>
            <p:nvPr/>
          </p:nvCxnSpPr>
          <p:spPr>
            <a:xfrm>
              <a:off x="8546441" y="2190036"/>
              <a:ext cx="567578" cy="0"/>
            </a:xfrm>
            <a:prstGeom prst="line">
              <a:avLst/>
            </a:prstGeom>
            <a:ln w="19050">
              <a:solidFill>
                <a:srgbClr val="FF00FF"/>
              </a:solidFill>
              <a:prstDash val="sys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8566078" y="2364738"/>
              <a:ext cx="567578" cy="0"/>
            </a:xfrm>
            <a:prstGeom prst="line">
              <a:avLst/>
            </a:prstGeom>
            <a:ln w="19050">
              <a:solidFill>
                <a:srgbClr val="FF00FF"/>
              </a:solidFill>
              <a:prstDash val="sys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8546441" y="2613700"/>
              <a:ext cx="567578" cy="0"/>
            </a:xfrm>
            <a:prstGeom prst="line">
              <a:avLst/>
            </a:prstGeom>
            <a:ln w="19050">
              <a:solidFill>
                <a:srgbClr val="FF00FF"/>
              </a:solidFill>
              <a:prstDash val="sys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8566078" y="2821855"/>
              <a:ext cx="567578" cy="0"/>
            </a:xfrm>
            <a:prstGeom prst="line">
              <a:avLst/>
            </a:prstGeom>
            <a:ln w="19050">
              <a:solidFill>
                <a:srgbClr val="FF00FF"/>
              </a:solidFill>
              <a:prstDash val="sysDash"/>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9061648" y="2094910"/>
              <a:ext cx="792088" cy="363990"/>
            </a:xfrm>
            <a:prstGeom prst="rect">
              <a:avLst/>
            </a:prstGeom>
            <a:noFill/>
          </p:spPr>
          <p:txBody>
            <a:bodyPr wrap="square" rtlCol="0">
              <a:spAutoFit/>
            </a:bodyPr>
            <a:lstStyle/>
            <a:p>
              <a:pPr algn="l"/>
              <a:r>
                <a:rPr lang="en-US" sz="1300" dirty="0">
                  <a:solidFill>
                    <a:srgbClr val="FF00FF"/>
                  </a:solidFill>
                  <a:latin typeface="Arial Narrow" pitchFamily="34" charset="0"/>
                </a:rPr>
                <a:t>1.6 </a:t>
              </a:r>
              <a:r>
                <a:rPr lang="en-US" sz="1300" dirty="0">
                  <a:solidFill>
                    <a:srgbClr val="FF00FF"/>
                  </a:solidFill>
                  <a:latin typeface="Symbol" pitchFamily="18" charset="2"/>
                </a:rPr>
                <a:t>m</a:t>
              </a:r>
              <a:r>
                <a:rPr lang="en-US" sz="1300" dirty="0">
                  <a:solidFill>
                    <a:srgbClr val="FF00FF"/>
                  </a:solidFill>
                  <a:latin typeface="Arial Narrow" pitchFamily="34" charset="0"/>
                </a:rPr>
                <a:t>m</a:t>
              </a:r>
            </a:p>
          </p:txBody>
        </p:sp>
        <p:sp>
          <p:nvSpPr>
            <p:cNvPr id="32" name="TextBox 31"/>
            <p:cNvSpPr txBox="1"/>
            <p:nvPr/>
          </p:nvSpPr>
          <p:spPr>
            <a:xfrm>
              <a:off x="9061648" y="2550077"/>
              <a:ext cx="792088" cy="363990"/>
            </a:xfrm>
            <a:prstGeom prst="rect">
              <a:avLst/>
            </a:prstGeom>
            <a:noFill/>
          </p:spPr>
          <p:txBody>
            <a:bodyPr wrap="square" rtlCol="0">
              <a:spAutoFit/>
            </a:bodyPr>
            <a:lstStyle/>
            <a:p>
              <a:pPr algn="l"/>
              <a:r>
                <a:rPr lang="en-US" sz="1300" dirty="0">
                  <a:solidFill>
                    <a:srgbClr val="FF00FF"/>
                  </a:solidFill>
                  <a:latin typeface="Arial Narrow" pitchFamily="34" charset="0"/>
                </a:rPr>
                <a:t>1.9 </a:t>
              </a:r>
              <a:r>
                <a:rPr lang="en-US" sz="1300" dirty="0">
                  <a:solidFill>
                    <a:srgbClr val="FF00FF"/>
                  </a:solidFill>
                  <a:latin typeface="Symbol" pitchFamily="18" charset="2"/>
                </a:rPr>
                <a:t>m</a:t>
              </a:r>
              <a:r>
                <a:rPr lang="en-US" sz="1300" dirty="0">
                  <a:solidFill>
                    <a:srgbClr val="FF00FF"/>
                  </a:solidFill>
                  <a:latin typeface="Arial Narrow" pitchFamily="34" charset="0"/>
                </a:rPr>
                <a:t>m</a:t>
              </a:r>
            </a:p>
          </p:txBody>
        </p:sp>
      </p:grpSp>
      <p:sp>
        <p:nvSpPr>
          <p:cNvPr id="33" name="TextBox 32"/>
          <p:cNvSpPr txBox="1"/>
          <p:nvPr/>
        </p:nvSpPr>
        <p:spPr>
          <a:xfrm>
            <a:off x="5498171" y="762000"/>
            <a:ext cx="4179229" cy="346224"/>
          </a:xfrm>
          <a:prstGeom prst="rect">
            <a:avLst/>
          </a:prstGeom>
          <a:noFill/>
        </p:spPr>
        <p:txBody>
          <a:bodyPr wrap="square" lIns="84190" tIns="42096" rIns="84190" bIns="42096" rtlCol="0">
            <a:spAutoFit/>
          </a:bodyPr>
          <a:lstStyle/>
          <a:p>
            <a:r>
              <a:rPr lang="en-US" sz="1700" cap="small" dirty="0">
                <a:solidFill>
                  <a:srgbClr val="6C0000"/>
                </a:solidFill>
                <a:latin typeface="Arial Narrow" pitchFamily="34" charset="0"/>
              </a:rPr>
              <a:t>Shielded Broadside-coupled Diff-T-line </a:t>
            </a:r>
          </a:p>
        </p:txBody>
      </p:sp>
      <p:sp>
        <p:nvSpPr>
          <p:cNvPr id="37" name="TextBox 36"/>
          <p:cNvSpPr txBox="1"/>
          <p:nvPr/>
        </p:nvSpPr>
        <p:spPr>
          <a:xfrm>
            <a:off x="5486400" y="2649946"/>
            <a:ext cx="3862247" cy="548202"/>
          </a:xfrm>
          <a:prstGeom prst="rect">
            <a:avLst/>
          </a:prstGeom>
          <a:solidFill>
            <a:srgbClr val="FFEED5"/>
          </a:solidFill>
        </p:spPr>
        <p:txBody>
          <a:bodyPr wrap="square" lIns="84190" tIns="42096" rIns="84190" bIns="42096" rtlCol="0">
            <a:spAutoFit/>
          </a:bodyPr>
          <a:lstStyle/>
          <a:p>
            <a:pPr algn="l">
              <a:buFont typeface="Arial" pitchFamily="34" charset="0"/>
              <a:buChar char="•"/>
            </a:pPr>
            <a:r>
              <a:rPr lang="en-US" sz="1500" dirty="0">
                <a:solidFill>
                  <a:srgbClr val="6C0000"/>
                </a:solidFill>
                <a:latin typeface="Arial Narrow" pitchFamily="34" charset="0"/>
              </a:rPr>
              <a:t> Perfectly shielded (no coupling btw T-lines)</a:t>
            </a:r>
          </a:p>
          <a:p>
            <a:pPr algn="l">
              <a:buFont typeface="Arial" pitchFamily="34" charset="0"/>
              <a:buChar char="•"/>
            </a:pPr>
            <a:r>
              <a:rPr lang="en-US" sz="1500" dirty="0">
                <a:solidFill>
                  <a:srgbClr val="6C0000"/>
                </a:solidFill>
                <a:latin typeface="Arial Narrow" pitchFamily="34" charset="0"/>
              </a:rPr>
              <a:t> Allow compact integration of many diff T-lines</a:t>
            </a:r>
          </a:p>
        </p:txBody>
      </p:sp>
      <p:sp>
        <p:nvSpPr>
          <p:cNvPr id="65" name="TextBox 64"/>
          <p:cNvSpPr txBox="1"/>
          <p:nvPr/>
        </p:nvSpPr>
        <p:spPr>
          <a:xfrm>
            <a:off x="6012160" y="1652410"/>
            <a:ext cx="363676" cy="317394"/>
          </a:xfrm>
          <a:prstGeom prst="rect">
            <a:avLst/>
          </a:prstGeom>
          <a:noFill/>
        </p:spPr>
        <p:txBody>
          <a:bodyPr wrap="square" lIns="84216" tIns="42108" rIns="84216" bIns="42108" rtlCol="0">
            <a:spAutoFit/>
          </a:bodyPr>
          <a:lstStyle/>
          <a:p>
            <a:r>
              <a:rPr lang="en-US" sz="1500" dirty="0">
                <a:solidFill>
                  <a:srgbClr val="FF00FF"/>
                </a:solidFill>
                <a:latin typeface="Arial Narrow" pitchFamily="34" charset="0"/>
              </a:rPr>
              <a:t>+</a:t>
            </a:r>
          </a:p>
        </p:txBody>
      </p:sp>
      <p:sp>
        <p:nvSpPr>
          <p:cNvPr id="66" name="TextBox 65"/>
          <p:cNvSpPr txBox="1"/>
          <p:nvPr/>
        </p:nvSpPr>
        <p:spPr>
          <a:xfrm>
            <a:off x="6021827" y="1972726"/>
            <a:ext cx="363676" cy="346249"/>
          </a:xfrm>
          <a:prstGeom prst="rect">
            <a:avLst/>
          </a:prstGeom>
          <a:noFill/>
        </p:spPr>
        <p:txBody>
          <a:bodyPr wrap="square" lIns="84216" tIns="42108" rIns="84216" bIns="42108" rtlCol="0">
            <a:spAutoFit/>
          </a:bodyPr>
          <a:lstStyle/>
          <a:p>
            <a:r>
              <a:rPr lang="en-US" sz="1700" dirty="0">
                <a:solidFill>
                  <a:srgbClr val="FF00FF"/>
                </a:solidFill>
                <a:latin typeface="Arial Black" pitchFamily="34" charset="0"/>
              </a:rPr>
              <a:t>-</a:t>
            </a:r>
          </a:p>
        </p:txBody>
      </p:sp>
      <p:sp>
        <p:nvSpPr>
          <p:cNvPr id="67" name="TextBox 66"/>
          <p:cNvSpPr txBox="1"/>
          <p:nvPr/>
        </p:nvSpPr>
        <p:spPr>
          <a:xfrm>
            <a:off x="6705539" y="1653868"/>
            <a:ext cx="363676" cy="317394"/>
          </a:xfrm>
          <a:prstGeom prst="rect">
            <a:avLst/>
          </a:prstGeom>
          <a:noFill/>
        </p:spPr>
        <p:txBody>
          <a:bodyPr wrap="square" lIns="84216" tIns="42108" rIns="84216" bIns="42108" rtlCol="0">
            <a:spAutoFit/>
          </a:bodyPr>
          <a:lstStyle/>
          <a:p>
            <a:r>
              <a:rPr lang="en-US" sz="1500" dirty="0">
                <a:solidFill>
                  <a:srgbClr val="FF00FF"/>
                </a:solidFill>
                <a:latin typeface="Arial Narrow" pitchFamily="34" charset="0"/>
              </a:rPr>
              <a:t>+</a:t>
            </a:r>
          </a:p>
        </p:txBody>
      </p:sp>
      <p:sp>
        <p:nvSpPr>
          <p:cNvPr id="68" name="TextBox 67"/>
          <p:cNvSpPr txBox="1"/>
          <p:nvPr/>
        </p:nvSpPr>
        <p:spPr>
          <a:xfrm>
            <a:off x="6715206" y="1974185"/>
            <a:ext cx="363676" cy="346249"/>
          </a:xfrm>
          <a:prstGeom prst="rect">
            <a:avLst/>
          </a:prstGeom>
          <a:noFill/>
        </p:spPr>
        <p:txBody>
          <a:bodyPr wrap="square" lIns="84216" tIns="42108" rIns="84216" bIns="42108" rtlCol="0">
            <a:spAutoFit/>
          </a:bodyPr>
          <a:lstStyle/>
          <a:p>
            <a:r>
              <a:rPr lang="en-US" sz="1700" dirty="0">
                <a:solidFill>
                  <a:srgbClr val="FF00FF"/>
                </a:solidFill>
                <a:latin typeface="Arial Black" pitchFamily="34" charset="0"/>
              </a:rPr>
              <a:t>-</a:t>
            </a:r>
          </a:p>
        </p:txBody>
      </p:sp>
      <p:sp>
        <p:nvSpPr>
          <p:cNvPr id="69" name="TextBox 68"/>
          <p:cNvSpPr txBox="1"/>
          <p:nvPr/>
        </p:nvSpPr>
        <p:spPr>
          <a:xfrm>
            <a:off x="7389157" y="1653868"/>
            <a:ext cx="363676" cy="317394"/>
          </a:xfrm>
          <a:prstGeom prst="rect">
            <a:avLst/>
          </a:prstGeom>
          <a:noFill/>
        </p:spPr>
        <p:txBody>
          <a:bodyPr wrap="square" lIns="84216" tIns="42108" rIns="84216" bIns="42108" rtlCol="0">
            <a:spAutoFit/>
          </a:bodyPr>
          <a:lstStyle/>
          <a:p>
            <a:r>
              <a:rPr lang="en-US" sz="1500" dirty="0">
                <a:solidFill>
                  <a:srgbClr val="FF00FF"/>
                </a:solidFill>
                <a:latin typeface="Arial Narrow" pitchFamily="34" charset="0"/>
              </a:rPr>
              <a:t>+</a:t>
            </a:r>
          </a:p>
        </p:txBody>
      </p:sp>
      <p:sp>
        <p:nvSpPr>
          <p:cNvPr id="70" name="TextBox 69"/>
          <p:cNvSpPr txBox="1"/>
          <p:nvPr/>
        </p:nvSpPr>
        <p:spPr>
          <a:xfrm>
            <a:off x="7398823" y="1974185"/>
            <a:ext cx="363676" cy="346249"/>
          </a:xfrm>
          <a:prstGeom prst="rect">
            <a:avLst/>
          </a:prstGeom>
          <a:noFill/>
        </p:spPr>
        <p:txBody>
          <a:bodyPr wrap="square" lIns="84216" tIns="42108" rIns="84216" bIns="42108" rtlCol="0">
            <a:spAutoFit/>
          </a:bodyPr>
          <a:lstStyle/>
          <a:p>
            <a:r>
              <a:rPr lang="en-US" sz="1700" dirty="0">
                <a:solidFill>
                  <a:srgbClr val="FF00FF"/>
                </a:solidFill>
                <a:latin typeface="Arial Black" pitchFamily="34" charset="0"/>
              </a:rPr>
              <a:t>-</a:t>
            </a:r>
          </a:p>
        </p:txBody>
      </p:sp>
      <p:cxnSp>
        <p:nvCxnSpPr>
          <p:cNvPr id="71" name="Straight Arrow Connector 70"/>
          <p:cNvCxnSpPr/>
          <p:nvPr/>
        </p:nvCxnSpPr>
        <p:spPr>
          <a:xfrm rot="5400000">
            <a:off x="6156851" y="1996804"/>
            <a:ext cx="202523" cy="1444"/>
          </a:xfrm>
          <a:prstGeom prst="straightConnector1">
            <a:avLst/>
          </a:prstGeom>
          <a:ln w="19050">
            <a:solidFill>
              <a:srgbClr val="FF00FF"/>
            </a:solidFill>
            <a:headEnd type="stealth" w="med" len="med"/>
            <a:tailEnd type="stealth" w="med" len="med"/>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6177090" y="1847849"/>
            <a:ext cx="666741" cy="288541"/>
          </a:xfrm>
          <a:prstGeom prst="rect">
            <a:avLst/>
          </a:prstGeom>
          <a:noFill/>
        </p:spPr>
        <p:txBody>
          <a:bodyPr wrap="square" lIns="84216" tIns="42108" rIns="84216" bIns="42108" rtlCol="0">
            <a:spAutoFit/>
          </a:bodyPr>
          <a:lstStyle/>
          <a:p>
            <a:pPr algn="l"/>
            <a:r>
              <a:rPr lang="en-US" sz="1300" dirty="0">
                <a:solidFill>
                  <a:srgbClr val="FF00FF"/>
                </a:solidFill>
                <a:latin typeface="Arial Narrow" pitchFamily="34" charset="0"/>
              </a:rPr>
              <a:t>2 um</a:t>
            </a:r>
          </a:p>
        </p:txBody>
      </p:sp>
      <p:pic>
        <p:nvPicPr>
          <p:cNvPr id="74" name="Picture 3"/>
          <p:cNvPicPr>
            <a:picLocks noChangeAspect="1" noChangeArrowheads="1"/>
          </p:cNvPicPr>
          <p:nvPr/>
        </p:nvPicPr>
        <p:blipFill>
          <a:blip r:embed="rId4" cstate="print"/>
          <a:srcRect/>
          <a:stretch>
            <a:fillRect/>
          </a:stretch>
        </p:blipFill>
        <p:spPr bwMode="auto">
          <a:xfrm>
            <a:off x="-5743" y="809328"/>
            <a:ext cx="5310088" cy="6048672"/>
          </a:xfrm>
          <a:prstGeom prst="rect">
            <a:avLst/>
          </a:prstGeom>
          <a:noFill/>
          <a:ln w="9525">
            <a:noFill/>
            <a:miter lim="800000"/>
            <a:headEnd/>
            <a:tailEnd/>
          </a:ln>
          <a:effectLst/>
        </p:spPr>
      </p:pic>
      <p:sp>
        <p:nvSpPr>
          <p:cNvPr id="92" name="Flowchart: Process 91"/>
          <p:cNvSpPr/>
          <p:nvPr/>
        </p:nvSpPr>
        <p:spPr>
          <a:xfrm>
            <a:off x="1640632" y="3944226"/>
            <a:ext cx="360040" cy="504056"/>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solidFill>
            </a:endParaRPr>
          </a:p>
        </p:txBody>
      </p:sp>
      <p:sp>
        <p:nvSpPr>
          <p:cNvPr id="110" name="Flowchart: Process 109"/>
          <p:cNvSpPr/>
          <p:nvPr/>
        </p:nvSpPr>
        <p:spPr>
          <a:xfrm>
            <a:off x="2443870" y="3944226"/>
            <a:ext cx="492905" cy="504056"/>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solidFill>
            </a:endParaRPr>
          </a:p>
        </p:txBody>
      </p:sp>
      <p:sp>
        <p:nvSpPr>
          <p:cNvPr id="111" name="Flowchart: Process 110"/>
          <p:cNvSpPr/>
          <p:nvPr/>
        </p:nvSpPr>
        <p:spPr>
          <a:xfrm>
            <a:off x="3440832" y="3944226"/>
            <a:ext cx="360040" cy="504056"/>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solidFill>
            </a:endParaRPr>
          </a:p>
        </p:txBody>
      </p:sp>
      <p:sp>
        <p:nvSpPr>
          <p:cNvPr id="112" name="Flowchart: Process 111"/>
          <p:cNvSpPr/>
          <p:nvPr/>
        </p:nvSpPr>
        <p:spPr>
          <a:xfrm>
            <a:off x="2565586" y="1734280"/>
            <a:ext cx="238326" cy="1894510"/>
          </a:xfrm>
          <a:prstGeom prst="flowChartProcess">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solidFill>
            </a:endParaRPr>
          </a:p>
        </p:txBody>
      </p:sp>
      <p:sp>
        <p:nvSpPr>
          <p:cNvPr id="113" name="Flowchart: Process 112"/>
          <p:cNvSpPr/>
          <p:nvPr/>
        </p:nvSpPr>
        <p:spPr>
          <a:xfrm>
            <a:off x="2576736" y="4747465"/>
            <a:ext cx="238326" cy="1894510"/>
          </a:xfrm>
          <a:prstGeom prst="flowChartProcess">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solidFill>
            </a:endParaRPr>
          </a:p>
        </p:txBody>
      </p:sp>
      <p:sp>
        <p:nvSpPr>
          <p:cNvPr id="114" name="Flowchart: Process 113"/>
          <p:cNvSpPr/>
          <p:nvPr/>
        </p:nvSpPr>
        <p:spPr>
          <a:xfrm>
            <a:off x="1734942" y="2282940"/>
            <a:ext cx="792088" cy="504056"/>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solidFill>
            </a:endParaRPr>
          </a:p>
        </p:txBody>
      </p:sp>
      <p:sp>
        <p:nvSpPr>
          <p:cNvPr id="115" name="Flowchart: Process 114"/>
          <p:cNvSpPr/>
          <p:nvPr/>
        </p:nvSpPr>
        <p:spPr>
          <a:xfrm>
            <a:off x="893148" y="2282940"/>
            <a:ext cx="792088" cy="504056"/>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solidFill>
            </a:endParaRPr>
          </a:p>
        </p:txBody>
      </p:sp>
      <p:sp>
        <p:nvSpPr>
          <p:cNvPr id="116" name="Flowchart: Process 115"/>
          <p:cNvSpPr/>
          <p:nvPr/>
        </p:nvSpPr>
        <p:spPr>
          <a:xfrm>
            <a:off x="560512" y="2282940"/>
            <a:ext cx="288032" cy="504056"/>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solidFill>
            </a:endParaRPr>
          </a:p>
        </p:txBody>
      </p:sp>
      <p:sp>
        <p:nvSpPr>
          <p:cNvPr id="117" name="Flowchart: Process 116"/>
          <p:cNvSpPr/>
          <p:nvPr/>
        </p:nvSpPr>
        <p:spPr>
          <a:xfrm>
            <a:off x="538210" y="1147065"/>
            <a:ext cx="4248472" cy="432048"/>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solidFill>
            </a:endParaRPr>
          </a:p>
        </p:txBody>
      </p:sp>
      <p:sp>
        <p:nvSpPr>
          <p:cNvPr id="118" name="TextBox 117"/>
          <p:cNvSpPr txBox="1"/>
          <p:nvPr/>
        </p:nvSpPr>
        <p:spPr>
          <a:xfrm>
            <a:off x="488504" y="3639125"/>
            <a:ext cx="2520280"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Active </a:t>
            </a:r>
            <a:r>
              <a:rPr lang="en-US" sz="1600" b="1" cap="small" dirty="0" err="1" smtClean="0">
                <a:solidFill>
                  <a:schemeClr val="tx1"/>
                </a:solidFill>
                <a:latin typeface="Arial Narrow" pitchFamily="34" charset="0"/>
              </a:rPr>
              <a:t>balun</a:t>
            </a:r>
            <a:endParaRPr lang="en-US" sz="1600" b="1" cap="small" dirty="0">
              <a:solidFill>
                <a:schemeClr val="tx1"/>
              </a:solidFill>
              <a:latin typeface="Arial Narrow" pitchFamily="34" charset="0"/>
            </a:endParaRPr>
          </a:p>
        </p:txBody>
      </p:sp>
      <p:sp>
        <p:nvSpPr>
          <p:cNvPr id="119" name="TextBox 118"/>
          <p:cNvSpPr txBox="1"/>
          <p:nvPr/>
        </p:nvSpPr>
        <p:spPr>
          <a:xfrm>
            <a:off x="2144688" y="3639125"/>
            <a:ext cx="1224136"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1:2 active</a:t>
            </a:r>
            <a:endParaRPr lang="en-US" sz="1600" b="1" cap="small" dirty="0">
              <a:solidFill>
                <a:schemeClr val="tx1"/>
              </a:solidFill>
              <a:latin typeface="Arial Narrow" pitchFamily="34" charset="0"/>
            </a:endParaRPr>
          </a:p>
        </p:txBody>
      </p:sp>
      <p:sp>
        <p:nvSpPr>
          <p:cNvPr id="120" name="TextBox 119"/>
          <p:cNvSpPr txBox="1"/>
          <p:nvPr/>
        </p:nvSpPr>
        <p:spPr>
          <a:xfrm>
            <a:off x="3008784" y="3639125"/>
            <a:ext cx="1224136"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PTAT</a:t>
            </a:r>
            <a:endParaRPr lang="en-US" sz="1600" b="1" cap="small" dirty="0">
              <a:solidFill>
                <a:schemeClr val="tx1"/>
              </a:solidFill>
              <a:latin typeface="Arial Narrow" pitchFamily="34" charset="0"/>
            </a:endParaRPr>
          </a:p>
        </p:txBody>
      </p:sp>
      <p:sp>
        <p:nvSpPr>
          <p:cNvPr id="121" name="TextBox 120"/>
          <p:cNvSpPr txBox="1"/>
          <p:nvPr/>
        </p:nvSpPr>
        <p:spPr>
          <a:xfrm>
            <a:off x="1208583" y="1169367"/>
            <a:ext cx="3096344"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Array decoder</a:t>
            </a:r>
            <a:endParaRPr lang="en-US" sz="1600" b="1" cap="small" dirty="0">
              <a:solidFill>
                <a:schemeClr val="tx1"/>
              </a:solidFill>
              <a:latin typeface="Arial Narrow" pitchFamily="34" charset="0"/>
            </a:endParaRPr>
          </a:p>
        </p:txBody>
      </p:sp>
      <p:sp>
        <p:nvSpPr>
          <p:cNvPr id="122" name="TextBox 121"/>
          <p:cNvSpPr txBox="1"/>
          <p:nvPr/>
        </p:nvSpPr>
        <p:spPr>
          <a:xfrm>
            <a:off x="1823864" y="1961455"/>
            <a:ext cx="1224136"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LCA</a:t>
            </a:r>
            <a:endParaRPr lang="en-US" sz="1600" b="1" cap="small" dirty="0">
              <a:solidFill>
                <a:schemeClr val="tx1"/>
              </a:solidFill>
              <a:latin typeface="Arial Narrow" pitchFamily="34" charset="0"/>
            </a:endParaRPr>
          </a:p>
        </p:txBody>
      </p:sp>
      <p:sp>
        <p:nvSpPr>
          <p:cNvPr id="123" name="TextBox 122"/>
          <p:cNvSpPr txBox="1"/>
          <p:nvPr/>
        </p:nvSpPr>
        <p:spPr>
          <a:xfrm>
            <a:off x="632520" y="1937047"/>
            <a:ext cx="1296144"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Phase shifter</a:t>
            </a:r>
            <a:endParaRPr lang="en-US" sz="1600" b="1" cap="small" dirty="0">
              <a:solidFill>
                <a:schemeClr val="tx1"/>
              </a:solidFill>
              <a:latin typeface="Arial Narrow" pitchFamily="34" charset="0"/>
            </a:endParaRPr>
          </a:p>
        </p:txBody>
      </p:sp>
      <p:sp>
        <p:nvSpPr>
          <p:cNvPr id="124" name="TextBox 123"/>
          <p:cNvSpPr txBox="1"/>
          <p:nvPr/>
        </p:nvSpPr>
        <p:spPr>
          <a:xfrm>
            <a:off x="272480" y="2753543"/>
            <a:ext cx="1224136"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50</a:t>
            </a:r>
            <a:r>
              <a:rPr lang="en-US" sz="1600" b="1" cap="small" dirty="0" smtClean="0">
                <a:solidFill>
                  <a:schemeClr val="tx1"/>
                </a:solidFill>
                <a:latin typeface="Symbol" pitchFamily="18" charset="2"/>
              </a:rPr>
              <a:t>W</a:t>
            </a:r>
            <a:r>
              <a:rPr lang="en-US" sz="1600" b="1" cap="small" dirty="0" smtClean="0">
                <a:solidFill>
                  <a:schemeClr val="tx1"/>
                </a:solidFill>
                <a:latin typeface="Arial Narrow" pitchFamily="34" charset="0"/>
              </a:rPr>
              <a:t> driver</a:t>
            </a:r>
            <a:endParaRPr lang="en-US" sz="1600" b="1" cap="small" dirty="0">
              <a:solidFill>
                <a:schemeClr val="tx1"/>
              </a:solidFill>
              <a:latin typeface="Arial Narrow" pitchFamily="34" charset="0"/>
            </a:endParaRPr>
          </a:p>
        </p:txBody>
      </p:sp>
      <p:sp>
        <p:nvSpPr>
          <p:cNvPr id="125" name="TextBox 124"/>
          <p:cNvSpPr txBox="1"/>
          <p:nvPr/>
        </p:nvSpPr>
        <p:spPr>
          <a:xfrm>
            <a:off x="-76200" y="6270784"/>
            <a:ext cx="708720"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ch-1</a:t>
            </a:r>
            <a:endParaRPr lang="en-US" sz="1600" b="1" cap="small" dirty="0">
              <a:solidFill>
                <a:schemeClr val="tx1"/>
              </a:solidFill>
              <a:latin typeface="Arial Narrow" pitchFamily="34" charset="0"/>
            </a:endParaRPr>
          </a:p>
        </p:txBody>
      </p:sp>
      <p:sp>
        <p:nvSpPr>
          <p:cNvPr id="126" name="TextBox 125"/>
          <p:cNvSpPr txBox="1"/>
          <p:nvPr/>
        </p:nvSpPr>
        <p:spPr>
          <a:xfrm>
            <a:off x="-76200" y="5705871"/>
            <a:ext cx="708720"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ch-2</a:t>
            </a:r>
            <a:endParaRPr lang="en-US" sz="1600" b="1" cap="small" dirty="0">
              <a:solidFill>
                <a:schemeClr val="tx1"/>
              </a:solidFill>
              <a:latin typeface="Arial Narrow" pitchFamily="34" charset="0"/>
            </a:endParaRPr>
          </a:p>
        </p:txBody>
      </p:sp>
      <p:sp>
        <p:nvSpPr>
          <p:cNvPr id="127" name="TextBox 126"/>
          <p:cNvSpPr txBox="1"/>
          <p:nvPr/>
        </p:nvSpPr>
        <p:spPr>
          <a:xfrm>
            <a:off x="-76200" y="5151293"/>
            <a:ext cx="708720"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ch-3</a:t>
            </a:r>
            <a:endParaRPr lang="en-US" sz="1600" b="1" cap="small" dirty="0">
              <a:solidFill>
                <a:schemeClr val="tx1"/>
              </a:solidFill>
              <a:latin typeface="Arial Narrow" pitchFamily="34" charset="0"/>
            </a:endParaRPr>
          </a:p>
        </p:txBody>
      </p:sp>
      <p:sp>
        <p:nvSpPr>
          <p:cNvPr id="128" name="TextBox 127"/>
          <p:cNvSpPr txBox="1"/>
          <p:nvPr/>
        </p:nvSpPr>
        <p:spPr>
          <a:xfrm>
            <a:off x="-76200" y="4586380"/>
            <a:ext cx="708720"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ch-4</a:t>
            </a:r>
            <a:endParaRPr lang="en-US" sz="1600" b="1" cap="small" dirty="0">
              <a:solidFill>
                <a:schemeClr val="tx1"/>
              </a:solidFill>
              <a:latin typeface="Arial Narrow" pitchFamily="34" charset="0"/>
            </a:endParaRPr>
          </a:p>
        </p:txBody>
      </p:sp>
      <p:sp>
        <p:nvSpPr>
          <p:cNvPr id="129" name="TextBox 128"/>
          <p:cNvSpPr txBox="1"/>
          <p:nvPr/>
        </p:nvSpPr>
        <p:spPr>
          <a:xfrm>
            <a:off x="-76200" y="3495109"/>
            <a:ext cx="708720"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ch-5</a:t>
            </a:r>
            <a:endParaRPr lang="en-US" sz="1600" b="1" cap="small" dirty="0">
              <a:solidFill>
                <a:schemeClr val="tx1"/>
              </a:solidFill>
              <a:latin typeface="Arial Narrow" pitchFamily="34" charset="0"/>
            </a:endParaRPr>
          </a:p>
        </p:txBody>
      </p:sp>
      <p:sp>
        <p:nvSpPr>
          <p:cNvPr id="130" name="TextBox 129"/>
          <p:cNvSpPr txBox="1"/>
          <p:nvPr/>
        </p:nvSpPr>
        <p:spPr>
          <a:xfrm>
            <a:off x="-76200" y="2930196"/>
            <a:ext cx="708720"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ch-6</a:t>
            </a:r>
            <a:endParaRPr lang="en-US" sz="1600" b="1" cap="small" dirty="0">
              <a:solidFill>
                <a:schemeClr val="tx1"/>
              </a:solidFill>
              <a:latin typeface="Arial Narrow" pitchFamily="34" charset="0"/>
            </a:endParaRPr>
          </a:p>
        </p:txBody>
      </p:sp>
      <p:sp>
        <p:nvSpPr>
          <p:cNvPr id="131" name="TextBox 130"/>
          <p:cNvSpPr txBox="1"/>
          <p:nvPr/>
        </p:nvSpPr>
        <p:spPr>
          <a:xfrm>
            <a:off x="-76200" y="2375618"/>
            <a:ext cx="708720"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ch-7</a:t>
            </a:r>
            <a:endParaRPr lang="en-US" sz="1600" b="1" cap="small" dirty="0">
              <a:solidFill>
                <a:schemeClr val="tx1"/>
              </a:solidFill>
              <a:latin typeface="Arial Narrow" pitchFamily="34" charset="0"/>
            </a:endParaRPr>
          </a:p>
        </p:txBody>
      </p:sp>
      <p:sp>
        <p:nvSpPr>
          <p:cNvPr id="132" name="TextBox 131"/>
          <p:cNvSpPr txBox="1"/>
          <p:nvPr/>
        </p:nvSpPr>
        <p:spPr>
          <a:xfrm>
            <a:off x="-76200" y="1810705"/>
            <a:ext cx="708720"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ch-8</a:t>
            </a:r>
            <a:endParaRPr lang="en-US" sz="1600" b="1" cap="small" dirty="0">
              <a:solidFill>
                <a:schemeClr val="tx1"/>
              </a:solidFill>
              <a:latin typeface="Arial Narrow" pitchFamily="34" charset="0"/>
            </a:endParaRPr>
          </a:p>
        </p:txBody>
      </p:sp>
      <p:sp>
        <p:nvSpPr>
          <p:cNvPr id="133" name="TextBox 132"/>
          <p:cNvSpPr txBox="1"/>
          <p:nvPr/>
        </p:nvSpPr>
        <p:spPr>
          <a:xfrm>
            <a:off x="4495800" y="6277518"/>
            <a:ext cx="708720"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ch-16</a:t>
            </a:r>
            <a:endParaRPr lang="en-US" sz="1600" b="1" cap="small" dirty="0">
              <a:solidFill>
                <a:schemeClr val="tx1"/>
              </a:solidFill>
              <a:latin typeface="Arial Narrow" pitchFamily="34" charset="0"/>
            </a:endParaRPr>
          </a:p>
        </p:txBody>
      </p:sp>
      <p:sp>
        <p:nvSpPr>
          <p:cNvPr id="134" name="TextBox 133"/>
          <p:cNvSpPr txBox="1"/>
          <p:nvPr/>
        </p:nvSpPr>
        <p:spPr>
          <a:xfrm>
            <a:off x="4495800" y="5712605"/>
            <a:ext cx="708720"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ch-15</a:t>
            </a:r>
            <a:endParaRPr lang="en-US" sz="1600" b="1" cap="small" dirty="0">
              <a:solidFill>
                <a:schemeClr val="tx1"/>
              </a:solidFill>
              <a:latin typeface="Arial Narrow" pitchFamily="34" charset="0"/>
            </a:endParaRPr>
          </a:p>
        </p:txBody>
      </p:sp>
      <p:sp>
        <p:nvSpPr>
          <p:cNvPr id="135" name="TextBox 134"/>
          <p:cNvSpPr txBox="1"/>
          <p:nvPr/>
        </p:nvSpPr>
        <p:spPr>
          <a:xfrm>
            <a:off x="4495800" y="5158027"/>
            <a:ext cx="708720"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ch-14</a:t>
            </a:r>
            <a:endParaRPr lang="en-US" sz="1600" b="1" cap="small" dirty="0">
              <a:solidFill>
                <a:schemeClr val="tx1"/>
              </a:solidFill>
              <a:latin typeface="Arial Narrow" pitchFamily="34" charset="0"/>
            </a:endParaRPr>
          </a:p>
        </p:txBody>
      </p:sp>
      <p:sp>
        <p:nvSpPr>
          <p:cNvPr id="136" name="TextBox 135"/>
          <p:cNvSpPr txBox="1"/>
          <p:nvPr/>
        </p:nvSpPr>
        <p:spPr>
          <a:xfrm>
            <a:off x="4472880" y="4593114"/>
            <a:ext cx="708720"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ch-13</a:t>
            </a:r>
            <a:endParaRPr lang="en-US" sz="1600" b="1" cap="small" dirty="0">
              <a:solidFill>
                <a:schemeClr val="tx1"/>
              </a:solidFill>
              <a:latin typeface="Arial Narrow" pitchFamily="34" charset="0"/>
            </a:endParaRPr>
          </a:p>
        </p:txBody>
      </p:sp>
      <p:sp>
        <p:nvSpPr>
          <p:cNvPr id="137" name="TextBox 136"/>
          <p:cNvSpPr txBox="1"/>
          <p:nvPr/>
        </p:nvSpPr>
        <p:spPr>
          <a:xfrm>
            <a:off x="4495800" y="3427293"/>
            <a:ext cx="708720"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ch-12</a:t>
            </a:r>
            <a:endParaRPr lang="en-US" sz="1600" b="1" cap="small" dirty="0">
              <a:solidFill>
                <a:schemeClr val="tx1"/>
              </a:solidFill>
              <a:latin typeface="Arial Narrow" pitchFamily="34" charset="0"/>
            </a:endParaRPr>
          </a:p>
        </p:txBody>
      </p:sp>
      <p:sp>
        <p:nvSpPr>
          <p:cNvPr id="138" name="TextBox 137"/>
          <p:cNvSpPr txBox="1"/>
          <p:nvPr/>
        </p:nvSpPr>
        <p:spPr>
          <a:xfrm>
            <a:off x="4495800" y="2927647"/>
            <a:ext cx="708720"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ch-11</a:t>
            </a:r>
            <a:endParaRPr lang="en-US" sz="1600" b="1" cap="small" dirty="0">
              <a:solidFill>
                <a:schemeClr val="tx1"/>
              </a:solidFill>
              <a:latin typeface="Arial Narrow" pitchFamily="34" charset="0"/>
            </a:endParaRPr>
          </a:p>
        </p:txBody>
      </p:sp>
      <p:sp>
        <p:nvSpPr>
          <p:cNvPr id="139" name="TextBox 138"/>
          <p:cNvSpPr txBox="1"/>
          <p:nvPr/>
        </p:nvSpPr>
        <p:spPr>
          <a:xfrm>
            <a:off x="4495800" y="2382352"/>
            <a:ext cx="708720"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ch-10</a:t>
            </a:r>
            <a:endParaRPr lang="en-US" sz="1600" b="1" cap="small" dirty="0">
              <a:solidFill>
                <a:schemeClr val="tx1"/>
              </a:solidFill>
              <a:latin typeface="Arial Narrow" pitchFamily="34" charset="0"/>
            </a:endParaRPr>
          </a:p>
        </p:txBody>
      </p:sp>
      <p:sp>
        <p:nvSpPr>
          <p:cNvPr id="140" name="TextBox 139"/>
          <p:cNvSpPr txBox="1"/>
          <p:nvPr/>
        </p:nvSpPr>
        <p:spPr>
          <a:xfrm>
            <a:off x="4495800" y="1784647"/>
            <a:ext cx="708720"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ch-9</a:t>
            </a:r>
            <a:endParaRPr lang="en-US" sz="1600" b="1" cap="small" dirty="0">
              <a:solidFill>
                <a:schemeClr val="tx1"/>
              </a:solidFill>
              <a:latin typeface="Arial Narrow" pitchFamily="34" charset="0"/>
            </a:endParaRPr>
          </a:p>
        </p:txBody>
      </p:sp>
      <p:sp>
        <p:nvSpPr>
          <p:cNvPr id="141" name="TextBox 140"/>
          <p:cNvSpPr txBox="1"/>
          <p:nvPr/>
        </p:nvSpPr>
        <p:spPr>
          <a:xfrm>
            <a:off x="-15552" y="3999165"/>
            <a:ext cx="864096" cy="338554"/>
          </a:xfrm>
          <a:prstGeom prst="rect">
            <a:avLst/>
          </a:prstGeom>
          <a:noFill/>
          <a:ln>
            <a:noFill/>
          </a:ln>
        </p:spPr>
        <p:txBody>
          <a:bodyPr wrap="square" rtlCol="0">
            <a:spAutoFit/>
          </a:bodyPr>
          <a:lstStyle/>
          <a:p>
            <a:r>
              <a:rPr lang="en-US" sz="1600" b="1" cap="small" dirty="0" err="1" smtClean="0">
                <a:solidFill>
                  <a:schemeClr val="tx1"/>
                </a:solidFill>
                <a:latin typeface="Arial Narrow" pitchFamily="34" charset="0"/>
              </a:rPr>
              <a:t>rf</a:t>
            </a:r>
            <a:r>
              <a:rPr lang="en-US" sz="1600" b="1" cap="small" dirty="0" smtClean="0">
                <a:solidFill>
                  <a:schemeClr val="tx1"/>
                </a:solidFill>
                <a:latin typeface="Arial Narrow" pitchFamily="34" charset="0"/>
              </a:rPr>
              <a:t> input</a:t>
            </a:r>
            <a:endParaRPr lang="en-US" sz="1600" b="1" cap="small" dirty="0">
              <a:solidFill>
                <a:schemeClr val="tx1"/>
              </a:solidFill>
              <a:latin typeface="Arial Narrow" pitchFamily="34" charset="0"/>
            </a:endParaRPr>
          </a:p>
        </p:txBody>
      </p:sp>
      <p:sp>
        <p:nvSpPr>
          <p:cNvPr id="142" name="TextBox 141"/>
          <p:cNvSpPr txBox="1"/>
          <p:nvPr/>
        </p:nvSpPr>
        <p:spPr>
          <a:xfrm>
            <a:off x="2648744" y="5489847"/>
            <a:ext cx="2232248" cy="338554"/>
          </a:xfrm>
          <a:prstGeom prst="rect">
            <a:avLst/>
          </a:prstGeom>
          <a:noFill/>
          <a:ln>
            <a:noFill/>
          </a:ln>
        </p:spPr>
        <p:txBody>
          <a:bodyPr wrap="square" rtlCol="0">
            <a:spAutoFit/>
          </a:bodyPr>
          <a:lstStyle/>
          <a:p>
            <a:r>
              <a:rPr lang="en-US" sz="1600" b="1" cap="small" dirty="0" smtClean="0">
                <a:solidFill>
                  <a:schemeClr val="tx1"/>
                </a:solidFill>
                <a:latin typeface="Arial Narrow" pitchFamily="34" charset="0"/>
              </a:rPr>
              <a:t>1:8 passive T-junction</a:t>
            </a:r>
            <a:endParaRPr lang="en-US" sz="1600" b="1" cap="small" dirty="0">
              <a:solidFill>
                <a:schemeClr val="tx1"/>
              </a:solidFill>
              <a:latin typeface="Arial Narrow" pitchFamily="34" charset="0"/>
            </a:endParaRPr>
          </a:p>
        </p:txBody>
      </p:sp>
      <p:sp>
        <p:nvSpPr>
          <p:cNvPr id="143" name="TextBox 142"/>
          <p:cNvSpPr txBox="1"/>
          <p:nvPr/>
        </p:nvSpPr>
        <p:spPr>
          <a:xfrm>
            <a:off x="2792761" y="2786642"/>
            <a:ext cx="1944216" cy="830997"/>
          </a:xfrm>
          <a:prstGeom prst="rect">
            <a:avLst/>
          </a:prstGeom>
          <a:noFill/>
          <a:ln>
            <a:noFill/>
          </a:ln>
        </p:spPr>
        <p:txBody>
          <a:bodyPr wrap="square" rtlCol="0">
            <a:spAutoFit/>
          </a:bodyPr>
          <a:lstStyle/>
          <a:p>
            <a:pPr algn="l"/>
            <a:r>
              <a:rPr lang="en-US" sz="1600" b="1" cap="small" dirty="0" smtClean="0">
                <a:solidFill>
                  <a:schemeClr val="tx1"/>
                </a:solidFill>
                <a:latin typeface="Arial Narrow" pitchFamily="34" charset="0"/>
              </a:rPr>
              <a:t>1:8 passive T-junction</a:t>
            </a:r>
          </a:p>
          <a:p>
            <a:pPr algn="l"/>
            <a:r>
              <a:rPr lang="en-US" sz="1600" b="1" cap="small" dirty="0" smtClean="0">
                <a:solidFill>
                  <a:schemeClr val="tx1"/>
                </a:solidFill>
                <a:latin typeface="Arial Narrow" pitchFamily="34" charset="0"/>
              </a:rPr>
              <a:t>(0.15x1.15 </a:t>
            </a:r>
            <a:r>
              <a:rPr lang="en-US" sz="1600" b="1" dirty="0" smtClean="0">
                <a:solidFill>
                  <a:schemeClr val="tx1"/>
                </a:solidFill>
                <a:latin typeface="Arial Narrow" pitchFamily="34" charset="0"/>
              </a:rPr>
              <a:t>mm</a:t>
            </a:r>
            <a:r>
              <a:rPr lang="en-US" sz="1600" b="1" baseline="30000" dirty="0" smtClean="0">
                <a:solidFill>
                  <a:schemeClr val="tx1"/>
                </a:solidFill>
                <a:latin typeface="Arial Narrow" pitchFamily="34" charset="0"/>
              </a:rPr>
              <a:t>2</a:t>
            </a:r>
            <a:r>
              <a:rPr lang="en-US" sz="1600" b="1" cap="small" dirty="0" smtClean="0">
                <a:solidFill>
                  <a:schemeClr val="tx1"/>
                </a:solidFill>
                <a:latin typeface="Arial Narrow" pitchFamily="34" charset="0"/>
              </a:rPr>
              <a:t>)</a:t>
            </a:r>
          </a:p>
          <a:p>
            <a:pPr algn="l"/>
            <a:r>
              <a:rPr lang="en-US" sz="1600" b="1" cap="small" dirty="0" smtClean="0">
                <a:solidFill>
                  <a:schemeClr val="tx1"/>
                </a:solidFill>
                <a:latin typeface="Arial Narrow" pitchFamily="34" charset="0"/>
              </a:rPr>
              <a:t>= 2%</a:t>
            </a:r>
            <a:endParaRPr lang="en-US" sz="1600" b="1" cap="small" dirty="0">
              <a:solidFill>
                <a:schemeClr val="tx1"/>
              </a:solidFill>
              <a:latin typeface="Arial Narrow" pitchFamily="34" charset="0"/>
            </a:endParaRPr>
          </a:p>
        </p:txBody>
      </p:sp>
      <p:sp>
        <p:nvSpPr>
          <p:cNvPr id="3" name="Slide Number Placeholder 2"/>
          <p:cNvSpPr>
            <a:spLocks noGrp="1"/>
          </p:cNvSpPr>
          <p:nvPr>
            <p:ph type="sldNum" sz="quarter" idx="4"/>
          </p:nvPr>
        </p:nvSpPr>
        <p:spPr/>
        <p:txBody>
          <a:bodyPr/>
          <a:lstStyle/>
          <a:p>
            <a:fld id="{90BE237A-3C10-CB42-9E82-6FFF293908C0}" type="slidenum">
              <a:rPr lang="en-US" smtClean="0"/>
              <a:pPr/>
              <a:t>40</a:t>
            </a:fld>
            <a:endParaRPr lang="en-US" dirty="0"/>
          </a:p>
        </p:txBody>
      </p:sp>
    </p:spTree>
    <p:extLst>
      <p:ext uri="{BB962C8B-B14F-4D97-AF65-F5344CB8AC3E}">
        <p14:creationId xmlns:p14="http://schemas.microsoft.com/office/powerpoint/2010/main" val="32912650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9143" name="Picture 7"/>
          <p:cNvPicPr>
            <a:picLocks noChangeAspect="1" noChangeArrowheads="1"/>
          </p:cNvPicPr>
          <p:nvPr/>
        </p:nvPicPr>
        <p:blipFill>
          <a:blip r:embed="rId2" cstate="print"/>
          <a:srcRect/>
          <a:stretch>
            <a:fillRect/>
          </a:stretch>
        </p:blipFill>
        <p:spPr bwMode="auto">
          <a:xfrm>
            <a:off x="5095698" y="1336270"/>
            <a:ext cx="3404015" cy="2358982"/>
          </a:xfrm>
          <a:prstGeom prst="rect">
            <a:avLst/>
          </a:prstGeom>
          <a:noFill/>
          <a:ln w="9525">
            <a:noFill/>
            <a:miter lim="800000"/>
            <a:headEnd/>
            <a:tailEnd/>
          </a:ln>
        </p:spPr>
      </p:pic>
      <p:pic>
        <p:nvPicPr>
          <p:cNvPr id="859144" name="Picture 8"/>
          <p:cNvPicPr>
            <a:picLocks noChangeAspect="1" noChangeArrowheads="1"/>
          </p:cNvPicPr>
          <p:nvPr/>
        </p:nvPicPr>
        <p:blipFill>
          <a:blip r:embed="rId3" cstate="print"/>
          <a:srcRect/>
          <a:stretch>
            <a:fillRect/>
          </a:stretch>
        </p:blipFill>
        <p:spPr bwMode="auto">
          <a:xfrm>
            <a:off x="5095698" y="3255645"/>
            <a:ext cx="3404015" cy="2401105"/>
          </a:xfrm>
          <a:prstGeom prst="rect">
            <a:avLst/>
          </a:prstGeom>
          <a:noFill/>
          <a:ln w="9525">
            <a:noFill/>
            <a:miter lim="800000"/>
            <a:headEnd/>
            <a:tailEnd/>
          </a:ln>
        </p:spPr>
      </p:pic>
      <p:grpSp>
        <p:nvGrpSpPr>
          <p:cNvPr id="75" name="Group 74"/>
          <p:cNvGrpSpPr/>
          <p:nvPr/>
        </p:nvGrpSpPr>
        <p:grpSpPr>
          <a:xfrm>
            <a:off x="281384" y="864692"/>
            <a:ext cx="4519216" cy="5430738"/>
            <a:chOff x="277813" y="922338"/>
            <a:chExt cx="9359900" cy="5792787"/>
          </a:xfrm>
        </p:grpSpPr>
        <p:sp>
          <p:nvSpPr>
            <p:cNvPr id="9" name="Rectangle 3"/>
            <p:cNvSpPr>
              <a:spLocks noChangeArrowheads="1"/>
            </p:cNvSpPr>
            <p:nvPr/>
          </p:nvSpPr>
          <p:spPr bwMode="auto">
            <a:xfrm>
              <a:off x="3589338" y="2208213"/>
              <a:ext cx="6048375" cy="322262"/>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Q-band </a:t>
              </a:r>
              <a:r>
                <a:rPr lang="en-US" altLang="ko-KR" sz="1300" dirty="0">
                  <a:solidFill>
                    <a:srgbClr val="6C0000"/>
                  </a:solidFill>
                  <a:latin typeface="Arial Narrow" pitchFamily="34" charset="0"/>
                </a:rPr>
                <a:t>(3-dB BW: 40-45.5 GHz)</a:t>
              </a:r>
            </a:p>
          </p:txBody>
        </p:sp>
        <p:sp>
          <p:nvSpPr>
            <p:cNvPr id="10" name="Rectangle 4"/>
            <p:cNvSpPr>
              <a:spLocks noChangeArrowheads="1"/>
            </p:cNvSpPr>
            <p:nvPr/>
          </p:nvSpPr>
          <p:spPr bwMode="auto">
            <a:xfrm>
              <a:off x="277813" y="2208213"/>
              <a:ext cx="3311525" cy="322262"/>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Frequency </a:t>
              </a:r>
              <a:r>
                <a:rPr lang="en-US" altLang="ko-KR" sz="1300" dirty="0">
                  <a:solidFill>
                    <a:srgbClr val="6C0000"/>
                  </a:solidFill>
                  <a:latin typeface="Arial Narrow" pitchFamily="34" charset="0"/>
                </a:rPr>
                <a:t>band</a:t>
              </a:r>
            </a:p>
          </p:txBody>
        </p:sp>
        <p:sp>
          <p:nvSpPr>
            <p:cNvPr id="11" name="Rectangle 5"/>
            <p:cNvSpPr>
              <a:spLocks noChangeArrowheads="1"/>
            </p:cNvSpPr>
            <p:nvPr/>
          </p:nvSpPr>
          <p:spPr bwMode="auto">
            <a:xfrm>
              <a:off x="3589338" y="1566863"/>
              <a:ext cx="6048375" cy="319087"/>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5 </a:t>
              </a:r>
              <a:r>
                <a:rPr lang="en-US" altLang="ko-KR" sz="1300" dirty="0">
                  <a:solidFill>
                    <a:srgbClr val="6C0000"/>
                  </a:solidFill>
                  <a:latin typeface="Arial Narrow" pitchFamily="34" charset="0"/>
                </a:rPr>
                <a:t>V (analog), 3.3 V (digital)</a:t>
              </a:r>
            </a:p>
          </p:txBody>
        </p:sp>
        <p:sp>
          <p:nvSpPr>
            <p:cNvPr id="12" name="Rectangle 6"/>
            <p:cNvSpPr>
              <a:spLocks noChangeArrowheads="1"/>
            </p:cNvSpPr>
            <p:nvPr/>
          </p:nvSpPr>
          <p:spPr bwMode="auto">
            <a:xfrm>
              <a:off x="277813" y="1566863"/>
              <a:ext cx="3311525" cy="319087"/>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Supply </a:t>
              </a:r>
              <a:r>
                <a:rPr lang="en-US" altLang="ko-KR" sz="1300" dirty="0">
                  <a:solidFill>
                    <a:srgbClr val="6C0000"/>
                  </a:solidFill>
                  <a:latin typeface="Arial Narrow" pitchFamily="34" charset="0"/>
                </a:rPr>
                <a:t>voltage</a:t>
              </a:r>
            </a:p>
          </p:txBody>
        </p:sp>
        <p:sp>
          <p:nvSpPr>
            <p:cNvPr id="13" name="Rectangle 7"/>
            <p:cNvSpPr>
              <a:spLocks noChangeArrowheads="1"/>
            </p:cNvSpPr>
            <p:nvPr/>
          </p:nvSpPr>
          <p:spPr bwMode="auto">
            <a:xfrm>
              <a:off x="3589338" y="1885950"/>
              <a:ext cx="6048375" cy="322263"/>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a:t>
              </a:r>
              <a:r>
                <a:rPr lang="en-US" altLang="ko-KR" sz="1300" dirty="0" err="1" smtClean="0">
                  <a:solidFill>
                    <a:srgbClr val="6C0000"/>
                  </a:solidFill>
                  <a:latin typeface="Arial Narrow" pitchFamily="34" charset="0"/>
                </a:rPr>
                <a:t>I</a:t>
              </a:r>
              <a:r>
                <a:rPr lang="en-US" altLang="ko-KR" sz="1300" baseline="-25000" dirty="0" err="1" smtClean="0">
                  <a:solidFill>
                    <a:srgbClr val="6C0000"/>
                  </a:solidFill>
                  <a:latin typeface="Arial Narrow" pitchFamily="34" charset="0"/>
                </a:rPr>
                <a:t>bias</a:t>
              </a:r>
              <a:r>
                <a:rPr lang="en-US" altLang="ko-KR" sz="1300" dirty="0" smtClean="0">
                  <a:solidFill>
                    <a:srgbClr val="6C0000"/>
                  </a:solidFill>
                  <a:latin typeface="Arial Narrow" pitchFamily="34" charset="0"/>
                </a:rPr>
                <a:t>=720 </a:t>
              </a:r>
              <a:r>
                <a:rPr lang="en-US" altLang="ko-KR" sz="1300" dirty="0">
                  <a:solidFill>
                    <a:srgbClr val="6C0000"/>
                  </a:solidFill>
                  <a:latin typeface="Arial Narrow" pitchFamily="34" charset="0"/>
                </a:rPr>
                <a:t>mA   (44 mA per channel)</a:t>
              </a:r>
            </a:p>
          </p:txBody>
        </p:sp>
        <p:sp>
          <p:nvSpPr>
            <p:cNvPr id="14" name="Rectangle 8"/>
            <p:cNvSpPr>
              <a:spLocks noChangeArrowheads="1"/>
            </p:cNvSpPr>
            <p:nvPr/>
          </p:nvSpPr>
          <p:spPr bwMode="auto">
            <a:xfrm>
              <a:off x="277813" y="1885950"/>
              <a:ext cx="3311525" cy="322263"/>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Current </a:t>
              </a:r>
              <a:r>
                <a:rPr lang="en-US" altLang="ko-KR" sz="1300" dirty="0">
                  <a:solidFill>
                    <a:srgbClr val="6C0000"/>
                  </a:solidFill>
                  <a:latin typeface="Arial Narrow" pitchFamily="34" charset="0"/>
                </a:rPr>
                <a:t>consumption</a:t>
              </a:r>
            </a:p>
          </p:txBody>
        </p:sp>
        <p:sp>
          <p:nvSpPr>
            <p:cNvPr id="15" name="Rectangle 9"/>
            <p:cNvSpPr>
              <a:spLocks noChangeArrowheads="1"/>
            </p:cNvSpPr>
            <p:nvPr/>
          </p:nvSpPr>
          <p:spPr bwMode="auto">
            <a:xfrm>
              <a:off x="3589338" y="4462463"/>
              <a:ext cx="6048375" cy="320675"/>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&lt; </a:t>
              </a:r>
              <a:r>
                <a:rPr lang="en-US" altLang="ko-KR" sz="1300" dirty="0">
                  <a:solidFill>
                    <a:srgbClr val="6C0000"/>
                  </a:solidFill>
                  <a:latin typeface="Arial Narrow" pitchFamily="34" charset="0"/>
                </a:rPr>
                <a:t>1.3 dB @ 30-50 GHz</a:t>
              </a:r>
            </a:p>
          </p:txBody>
        </p:sp>
        <p:sp>
          <p:nvSpPr>
            <p:cNvPr id="16" name="Rectangle 10"/>
            <p:cNvSpPr>
              <a:spLocks noChangeArrowheads="1"/>
            </p:cNvSpPr>
            <p:nvPr/>
          </p:nvSpPr>
          <p:spPr bwMode="auto">
            <a:xfrm>
              <a:off x="277813" y="4462463"/>
              <a:ext cx="3311525" cy="320675"/>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Gain </a:t>
              </a:r>
              <a:r>
                <a:rPr lang="en-US" altLang="ko-KR" sz="1300" dirty="0">
                  <a:solidFill>
                    <a:srgbClr val="6C0000"/>
                  </a:solidFill>
                  <a:latin typeface="Arial Narrow" pitchFamily="34" charset="0"/>
                </a:rPr>
                <a:t>error (RMS)</a:t>
              </a:r>
            </a:p>
          </p:txBody>
        </p:sp>
        <p:sp>
          <p:nvSpPr>
            <p:cNvPr id="17" name="Rectangle 11"/>
            <p:cNvSpPr>
              <a:spLocks noChangeArrowheads="1"/>
            </p:cNvSpPr>
            <p:nvPr/>
          </p:nvSpPr>
          <p:spPr bwMode="auto">
            <a:xfrm>
              <a:off x="3589338" y="5105400"/>
              <a:ext cx="6048375" cy="322263"/>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&lt; </a:t>
              </a:r>
              <a:r>
                <a:rPr lang="en-US" altLang="ko-KR" sz="1300" dirty="0">
                  <a:solidFill>
                    <a:srgbClr val="6C0000"/>
                  </a:solidFill>
                  <a:latin typeface="Arial Narrow" pitchFamily="34" charset="0"/>
                </a:rPr>
                <a:t>7</a:t>
              </a:r>
              <a:r>
                <a:rPr lang="en-US" altLang="ko-KR" sz="1300" baseline="30000" dirty="0">
                  <a:solidFill>
                    <a:srgbClr val="6C0000"/>
                  </a:solidFill>
                  <a:latin typeface="Arial Narrow" pitchFamily="34" charset="0"/>
                </a:rPr>
                <a:t>o</a:t>
              </a:r>
              <a:r>
                <a:rPr lang="en-US" altLang="ko-KR" sz="1300" dirty="0">
                  <a:solidFill>
                    <a:srgbClr val="6C0000"/>
                  </a:solidFill>
                  <a:latin typeface="Arial Narrow" pitchFamily="34" charset="0"/>
                </a:rPr>
                <a:t> @ 30-50 GHz (between all channels)</a:t>
              </a:r>
            </a:p>
          </p:txBody>
        </p:sp>
        <p:sp>
          <p:nvSpPr>
            <p:cNvPr id="18" name="Rectangle 12"/>
            <p:cNvSpPr>
              <a:spLocks noChangeArrowheads="1"/>
            </p:cNvSpPr>
            <p:nvPr/>
          </p:nvSpPr>
          <p:spPr bwMode="auto">
            <a:xfrm>
              <a:off x="277813" y="5105400"/>
              <a:ext cx="3311525" cy="322263"/>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Phase </a:t>
              </a:r>
              <a:r>
                <a:rPr lang="en-US" altLang="ko-KR" sz="1300" dirty="0">
                  <a:solidFill>
                    <a:srgbClr val="6C0000"/>
                  </a:solidFill>
                  <a:latin typeface="Arial Narrow" pitchFamily="34" charset="0"/>
                </a:rPr>
                <a:t>mismatch (RMS)</a:t>
              </a:r>
            </a:p>
          </p:txBody>
        </p:sp>
        <p:sp>
          <p:nvSpPr>
            <p:cNvPr id="19" name="Rectangle 13"/>
            <p:cNvSpPr>
              <a:spLocks noChangeArrowheads="1"/>
            </p:cNvSpPr>
            <p:nvPr/>
          </p:nvSpPr>
          <p:spPr bwMode="auto">
            <a:xfrm>
              <a:off x="3589338" y="5427663"/>
              <a:ext cx="6048375" cy="320675"/>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&lt; </a:t>
              </a:r>
              <a:r>
                <a:rPr lang="en-US" altLang="ko-KR" sz="1300" dirty="0">
                  <a:solidFill>
                    <a:srgbClr val="6C0000"/>
                  </a:solidFill>
                  <a:latin typeface="Arial Narrow" pitchFamily="34" charset="0"/>
                </a:rPr>
                <a:t>1.8 dB @ 30-50 GHz (between all channels)</a:t>
              </a:r>
            </a:p>
          </p:txBody>
        </p:sp>
        <p:sp>
          <p:nvSpPr>
            <p:cNvPr id="20" name="Rectangle 14"/>
            <p:cNvSpPr>
              <a:spLocks noChangeArrowheads="1"/>
            </p:cNvSpPr>
            <p:nvPr/>
          </p:nvSpPr>
          <p:spPr bwMode="auto">
            <a:xfrm>
              <a:off x="277813" y="5427663"/>
              <a:ext cx="3311525" cy="320675"/>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Amp</a:t>
              </a:r>
              <a:r>
                <a:rPr lang="en-US" altLang="ko-KR" sz="1300" dirty="0">
                  <a:solidFill>
                    <a:srgbClr val="6C0000"/>
                  </a:solidFill>
                  <a:latin typeface="Arial Narrow" pitchFamily="34" charset="0"/>
                </a:rPr>
                <a:t>. mismatch (RMS)</a:t>
              </a:r>
            </a:p>
          </p:txBody>
        </p:sp>
        <p:sp>
          <p:nvSpPr>
            <p:cNvPr id="21" name="Rectangle 15"/>
            <p:cNvSpPr>
              <a:spLocks noChangeArrowheads="1"/>
            </p:cNvSpPr>
            <p:nvPr/>
          </p:nvSpPr>
          <p:spPr bwMode="auto">
            <a:xfrm>
              <a:off x="3589338" y="5748338"/>
              <a:ext cx="6048375" cy="323850"/>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&lt; </a:t>
              </a:r>
              <a:r>
                <a:rPr lang="en-US" altLang="ko-KR" sz="1300" dirty="0">
                  <a:solidFill>
                    <a:srgbClr val="6C0000"/>
                  </a:solidFill>
                  <a:latin typeface="Arial Narrow" pitchFamily="34" charset="0"/>
                </a:rPr>
                <a:t>-30 dB @ 30-50 GHz</a:t>
              </a:r>
            </a:p>
          </p:txBody>
        </p:sp>
        <p:sp>
          <p:nvSpPr>
            <p:cNvPr id="22" name="Rectangle 16"/>
            <p:cNvSpPr>
              <a:spLocks noChangeArrowheads="1"/>
            </p:cNvSpPr>
            <p:nvPr/>
          </p:nvSpPr>
          <p:spPr bwMode="auto">
            <a:xfrm>
              <a:off x="277813" y="5748338"/>
              <a:ext cx="3311525" cy="323850"/>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Isolation </a:t>
              </a:r>
              <a:r>
                <a:rPr lang="en-US" altLang="ko-KR" sz="1300" dirty="0">
                  <a:solidFill>
                    <a:srgbClr val="6C0000"/>
                  </a:solidFill>
                  <a:latin typeface="Arial Narrow" pitchFamily="34" charset="0"/>
                </a:rPr>
                <a:t>(CH-to-CH)</a:t>
              </a:r>
            </a:p>
          </p:txBody>
        </p:sp>
        <p:sp>
          <p:nvSpPr>
            <p:cNvPr id="23" name="Rectangle 17"/>
            <p:cNvSpPr>
              <a:spLocks noChangeArrowheads="1"/>
            </p:cNvSpPr>
            <p:nvPr/>
          </p:nvSpPr>
          <p:spPr bwMode="auto">
            <a:xfrm>
              <a:off x="3589338" y="6072188"/>
              <a:ext cx="6048375" cy="319087"/>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12 </a:t>
              </a:r>
              <a:r>
                <a:rPr lang="en-US" altLang="ko-KR" sz="1300" dirty="0">
                  <a:solidFill>
                    <a:srgbClr val="6C0000"/>
                  </a:solidFill>
                  <a:latin typeface="Arial Narrow" pitchFamily="34" charset="0"/>
                </a:rPr>
                <a:t>dB (16-element)</a:t>
              </a:r>
            </a:p>
          </p:txBody>
        </p:sp>
        <p:sp>
          <p:nvSpPr>
            <p:cNvPr id="24" name="Rectangle 18"/>
            <p:cNvSpPr>
              <a:spLocks noChangeArrowheads="1"/>
            </p:cNvSpPr>
            <p:nvPr/>
          </p:nvSpPr>
          <p:spPr bwMode="auto">
            <a:xfrm>
              <a:off x="277813" y="6072188"/>
              <a:ext cx="3311525" cy="319087"/>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Array </a:t>
              </a:r>
              <a:r>
                <a:rPr lang="en-US" altLang="ko-KR" sz="1300" dirty="0">
                  <a:solidFill>
                    <a:srgbClr val="6C0000"/>
                  </a:solidFill>
                  <a:latin typeface="Arial Narrow" pitchFamily="34" charset="0"/>
                </a:rPr>
                <a:t>factor directivity</a:t>
              </a:r>
            </a:p>
          </p:txBody>
        </p:sp>
        <p:sp>
          <p:nvSpPr>
            <p:cNvPr id="25" name="Rectangle 19"/>
            <p:cNvSpPr>
              <a:spLocks noChangeArrowheads="1"/>
            </p:cNvSpPr>
            <p:nvPr/>
          </p:nvSpPr>
          <p:spPr bwMode="auto">
            <a:xfrm>
              <a:off x="3589338" y="3817938"/>
              <a:ext cx="6048375" cy="322262"/>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a:t>
              </a:r>
              <a:r>
                <a:rPr lang="en-US" altLang="ko-KR" sz="1300" dirty="0">
                  <a:solidFill>
                    <a:srgbClr val="6C0000"/>
                  </a:solidFill>
                  <a:latin typeface="Arial Narrow" pitchFamily="34" charset="0"/>
                </a:rPr>
                <a:t>2.5</a:t>
              </a:r>
              <a:r>
                <a:rPr lang="en-US" altLang="ko-KR" sz="1300" dirty="0">
                  <a:solidFill>
                    <a:srgbClr val="6C0000"/>
                  </a:solidFill>
                  <a:latin typeface="Arial Narrow" pitchFamily="34" charset="0"/>
                  <a:sym typeface="Symbol" pitchFamily="18" charset="2"/>
                </a:rPr>
                <a:t>1.5</a:t>
              </a:r>
              <a:r>
                <a:rPr lang="en-US" altLang="ko-KR" sz="1300" dirty="0">
                  <a:solidFill>
                    <a:srgbClr val="6C0000"/>
                  </a:solidFill>
                  <a:latin typeface="Arial Narrow" pitchFamily="34" charset="0"/>
                </a:rPr>
                <a:t> </a:t>
              </a:r>
              <a:r>
                <a:rPr lang="en-US" altLang="ko-KR" sz="1300" dirty="0" err="1">
                  <a:solidFill>
                    <a:srgbClr val="6C0000"/>
                  </a:solidFill>
                  <a:latin typeface="Arial Narrow" pitchFamily="34" charset="0"/>
                </a:rPr>
                <a:t>dBm</a:t>
              </a:r>
              <a:r>
                <a:rPr lang="en-US" altLang="ko-KR" sz="1300" dirty="0">
                  <a:solidFill>
                    <a:srgbClr val="6C0000"/>
                  </a:solidFill>
                  <a:latin typeface="Arial Narrow" pitchFamily="34" charset="0"/>
                </a:rPr>
                <a:t> @ 42.5 GHz</a:t>
              </a:r>
            </a:p>
          </p:txBody>
        </p:sp>
        <p:sp>
          <p:nvSpPr>
            <p:cNvPr id="26" name="Rectangle 20"/>
            <p:cNvSpPr>
              <a:spLocks noChangeArrowheads="1"/>
            </p:cNvSpPr>
            <p:nvPr/>
          </p:nvSpPr>
          <p:spPr bwMode="auto">
            <a:xfrm>
              <a:off x="277813" y="3817938"/>
              <a:ext cx="3311525" cy="322262"/>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Maximum </a:t>
              </a:r>
              <a:r>
                <a:rPr lang="en-US" altLang="ko-KR" sz="1300" dirty="0">
                  <a:solidFill>
                    <a:srgbClr val="6C0000"/>
                  </a:solidFill>
                  <a:latin typeface="Arial Narrow" pitchFamily="34" charset="0"/>
                </a:rPr>
                <a:t>output power</a:t>
              </a:r>
            </a:p>
          </p:txBody>
        </p:sp>
        <p:sp>
          <p:nvSpPr>
            <p:cNvPr id="27" name="Rectangle 21"/>
            <p:cNvSpPr>
              <a:spLocks noChangeArrowheads="1"/>
            </p:cNvSpPr>
            <p:nvPr/>
          </p:nvSpPr>
          <p:spPr bwMode="auto">
            <a:xfrm>
              <a:off x="3589338" y="2852738"/>
              <a:ext cx="6048375" cy="322262"/>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&lt; </a:t>
              </a:r>
              <a:r>
                <a:rPr lang="en-US" altLang="ko-KR" sz="1300" dirty="0">
                  <a:solidFill>
                    <a:srgbClr val="6C0000"/>
                  </a:solidFill>
                  <a:latin typeface="Arial Narrow" pitchFamily="34" charset="0"/>
                </a:rPr>
                <a:t>-10 dB @ 36.6-50 GHz</a:t>
              </a:r>
            </a:p>
          </p:txBody>
        </p:sp>
        <p:sp>
          <p:nvSpPr>
            <p:cNvPr id="28" name="Rectangle 22"/>
            <p:cNvSpPr>
              <a:spLocks noChangeArrowheads="1"/>
            </p:cNvSpPr>
            <p:nvPr/>
          </p:nvSpPr>
          <p:spPr bwMode="auto">
            <a:xfrm>
              <a:off x="277813" y="2852738"/>
              <a:ext cx="3311525" cy="322262"/>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Input </a:t>
              </a:r>
              <a:r>
                <a:rPr lang="en-US" altLang="ko-KR" sz="1300" dirty="0">
                  <a:solidFill>
                    <a:srgbClr val="6C0000"/>
                  </a:solidFill>
                  <a:latin typeface="Arial Narrow" pitchFamily="34" charset="0"/>
                </a:rPr>
                <a:t>return loss</a:t>
              </a:r>
            </a:p>
          </p:txBody>
        </p:sp>
        <p:sp>
          <p:nvSpPr>
            <p:cNvPr id="29" name="Rectangle 23"/>
            <p:cNvSpPr>
              <a:spLocks noChangeArrowheads="1"/>
            </p:cNvSpPr>
            <p:nvPr/>
          </p:nvSpPr>
          <p:spPr bwMode="auto">
            <a:xfrm>
              <a:off x="3589338" y="3175000"/>
              <a:ext cx="6048375" cy="320675"/>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&lt; </a:t>
              </a:r>
              <a:r>
                <a:rPr lang="en-US" altLang="ko-KR" sz="1300" dirty="0">
                  <a:solidFill>
                    <a:srgbClr val="6C0000"/>
                  </a:solidFill>
                  <a:latin typeface="Arial Narrow" pitchFamily="34" charset="0"/>
                </a:rPr>
                <a:t>-10 dB @ 37.6-50 GHz</a:t>
              </a:r>
            </a:p>
          </p:txBody>
        </p:sp>
        <p:sp>
          <p:nvSpPr>
            <p:cNvPr id="30" name="Rectangle 24"/>
            <p:cNvSpPr>
              <a:spLocks noChangeArrowheads="1"/>
            </p:cNvSpPr>
            <p:nvPr/>
          </p:nvSpPr>
          <p:spPr bwMode="auto">
            <a:xfrm>
              <a:off x="277813" y="3175000"/>
              <a:ext cx="3311525" cy="320675"/>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Output </a:t>
              </a:r>
              <a:r>
                <a:rPr lang="en-US" altLang="ko-KR" sz="1300" dirty="0">
                  <a:solidFill>
                    <a:srgbClr val="6C0000"/>
                  </a:solidFill>
                  <a:latin typeface="Arial Narrow" pitchFamily="34" charset="0"/>
                </a:rPr>
                <a:t>return loss</a:t>
              </a:r>
            </a:p>
          </p:txBody>
        </p:sp>
        <p:sp>
          <p:nvSpPr>
            <p:cNvPr id="31" name="Rectangle 25"/>
            <p:cNvSpPr>
              <a:spLocks noChangeArrowheads="1"/>
            </p:cNvSpPr>
            <p:nvPr/>
          </p:nvSpPr>
          <p:spPr bwMode="auto">
            <a:xfrm>
              <a:off x="3589338" y="3495675"/>
              <a:ext cx="6048375" cy="322263"/>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12.5 </a:t>
              </a:r>
              <a:r>
                <a:rPr lang="en-US" altLang="ko-KR" sz="1300" dirty="0">
                  <a:solidFill>
                    <a:srgbClr val="6C0000"/>
                  </a:solidFill>
                  <a:latin typeface="Arial Narrow" pitchFamily="34" charset="0"/>
                </a:rPr>
                <a:t>dB @ 42.5 GHz</a:t>
              </a:r>
            </a:p>
          </p:txBody>
        </p:sp>
        <p:sp>
          <p:nvSpPr>
            <p:cNvPr id="32" name="Rectangle 26"/>
            <p:cNvSpPr>
              <a:spLocks noChangeArrowheads="1"/>
            </p:cNvSpPr>
            <p:nvPr/>
          </p:nvSpPr>
          <p:spPr bwMode="auto">
            <a:xfrm>
              <a:off x="277813" y="3495675"/>
              <a:ext cx="3311525" cy="322263"/>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Power </a:t>
              </a:r>
              <a:r>
                <a:rPr lang="en-US" altLang="ko-KR" sz="1300" dirty="0">
                  <a:solidFill>
                    <a:srgbClr val="6C0000"/>
                  </a:solidFill>
                  <a:latin typeface="Arial Narrow" pitchFamily="34" charset="0"/>
                </a:rPr>
                <a:t>gain (</a:t>
              </a:r>
              <a:r>
                <a:rPr lang="en-US" altLang="ko-KR" sz="1300" dirty="0" err="1">
                  <a:solidFill>
                    <a:srgbClr val="6C0000"/>
                  </a:solidFill>
                  <a:latin typeface="Arial Narrow" pitchFamily="34" charset="0"/>
                </a:rPr>
                <a:t>ave</a:t>
              </a:r>
              <a:r>
                <a:rPr lang="en-US" altLang="ko-KR" sz="1300" dirty="0">
                  <a:solidFill>
                    <a:srgbClr val="6C0000"/>
                  </a:solidFill>
                  <a:latin typeface="Arial Narrow" pitchFamily="34" charset="0"/>
                </a:rPr>
                <a:t>)</a:t>
              </a:r>
            </a:p>
          </p:txBody>
        </p:sp>
        <p:sp>
          <p:nvSpPr>
            <p:cNvPr id="33" name="Rectangle 27"/>
            <p:cNvSpPr>
              <a:spLocks noChangeArrowheads="1"/>
            </p:cNvSpPr>
            <p:nvPr/>
          </p:nvSpPr>
          <p:spPr bwMode="auto">
            <a:xfrm>
              <a:off x="3589338" y="4140200"/>
              <a:ext cx="6048375" cy="322263"/>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&lt; </a:t>
              </a:r>
              <a:r>
                <a:rPr lang="en-US" altLang="ko-KR" sz="1300" dirty="0">
                  <a:solidFill>
                    <a:srgbClr val="6C0000"/>
                  </a:solidFill>
                  <a:latin typeface="Arial Narrow" pitchFamily="34" charset="0"/>
                </a:rPr>
                <a:t>8.8</a:t>
              </a:r>
              <a:r>
                <a:rPr lang="en-US" altLang="ko-KR" sz="1300" baseline="30000" dirty="0">
                  <a:solidFill>
                    <a:srgbClr val="6C0000"/>
                  </a:solidFill>
                  <a:latin typeface="Arial Narrow" pitchFamily="34" charset="0"/>
                </a:rPr>
                <a:t>o</a:t>
              </a:r>
              <a:r>
                <a:rPr lang="en-US" altLang="ko-KR" sz="1300" dirty="0">
                  <a:solidFill>
                    <a:srgbClr val="6C0000"/>
                  </a:solidFill>
                  <a:latin typeface="Arial Narrow" pitchFamily="34" charset="0"/>
                </a:rPr>
                <a:t> @ 30-50 GHz</a:t>
              </a:r>
            </a:p>
          </p:txBody>
        </p:sp>
        <p:sp>
          <p:nvSpPr>
            <p:cNvPr id="34" name="Rectangle 28"/>
            <p:cNvSpPr>
              <a:spLocks noChangeArrowheads="1"/>
            </p:cNvSpPr>
            <p:nvPr/>
          </p:nvSpPr>
          <p:spPr bwMode="auto">
            <a:xfrm>
              <a:off x="277813" y="4140200"/>
              <a:ext cx="3311525" cy="322263"/>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Phase </a:t>
              </a:r>
              <a:r>
                <a:rPr lang="en-US" altLang="ko-KR" sz="1300" dirty="0">
                  <a:solidFill>
                    <a:srgbClr val="6C0000"/>
                  </a:solidFill>
                  <a:latin typeface="Arial Narrow" pitchFamily="34" charset="0"/>
                </a:rPr>
                <a:t>error (RMS)</a:t>
              </a:r>
            </a:p>
          </p:txBody>
        </p:sp>
        <p:sp>
          <p:nvSpPr>
            <p:cNvPr id="35" name="Rectangle 29"/>
            <p:cNvSpPr>
              <a:spLocks noChangeArrowheads="1"/>
            </p:cNvSpPr>
            <p:nvPr/>
          </p:nvSpPr>
          <p:spPr bwMode="auto">
            <a:xfrm>
              <a:off x="3589338" y="4783138"/>
              <a:ext cx="6048375" cy="322262"/>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a:t>
              </a:r>
              <a:r>
                <a:rPr lang="en-US" altLang="ko-KR" sz="1300" dirty="0">
                  <a:solidFill>
                    <a:srgbClr val="6C0000"/>
                  </a:solidFill>
                  <a:latin typeface="Arial Narrow" pitchFamily="34" charset="0"/>
                </a:rPr>
                <a:t>5</a:t>
              </a:r>
              <a:r>
                <a:rPr lang="en-US" altLang="ko-KR" sz="1300" dirty="0">
                  <a:solidFill>
                    <a:srgbClr val="6C0000"/>
                  </a:solidFill>
                  <a:latin typeface="Arial Narrow" pitchFamily="34" charset="0"/>
                  <a:sym typeface="Symbol" pitchFamily="18" charset="2"/>
                </a:rPr>
                <a:t>1.5</a:t>
              </a:r>
              <a:r>
                <a:rPr lang="en-US" altLang="ko-KR" sz="1300" dirty="0">
                  <a:solidFill>
                    <a:srgbClr val="6C0000"/>
                  </a:solidFill>
                  <a:latin typeface="Arial Narrow" pitchFamily="34" charset="0"/>
                </a:rPr>
                <a:t> </a:t>
              </a:r>
              <a:r>
                <a:rPr lang="en-US" altLang="ko-KR" sz="1300" dirty="0" err="1">
                  <a:solidFill>
                    <a:srgbClr val="6C0000"/>
                  </a:solidFill>
                  <a:latin typeface="Arial Narrow" pitchFamily="34" charset="0"/>
                </a:rPr>
                <a:t>dBm</a:t>
              </a:r>
              <a:r>
                <a:rPr lang="en-US" altLang="ko-KR" sz="1300" dirty="0">
                  <a:solidFill>
                    <a:srgbClr val="6C0000"/>
                  </a:solidFill>
                  <a:latin typeface="Arial Narrow" pitchFamily="34" charset="0"/>
                </a:rPr>
                <a:t> @ 42.5 GHz</a:t>
              </a:r>
              <a:endParaRPr lang="en-US" altLang="ko-KR" sz="1300" baseline="30000" dirty="0">
                <a:solidFill>
                  <a:srgbClr val="6C0000"/>
                </a:solidFill>
                <a:latin typeface="Arial Narrow" pitchFamily="34" charset="0"/>
              </a:endParaRPr>
            </a:p>
          </p:txBody>
        </p:sp>
        <p:sp>
          <p:nvSpPr>
            <p:cNvPr id="36" name="Rectangle 30"/>
            <p:cNvSpPr>
              <a:spLocks noChangeArrowheads="1"/>
            </p:cNvSpPr>
            <p:nvPr/>
          </p:nvSpPr>
          <p:spPr bwMode="auto">
            <a:xfrm>
              <a:off x="277813" y="4783138"/>
              <a:ext cx="3311525" cy="322262"/>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Output </a:t>
              </a:r>
              <a:r>
                <a:rPr lang="en-US" altLang="ko-KR" sz="1300" dirty="0">
                  <a:solidFill>
                    <a:srgbClr val="6C0000"/>
                  </a:solidFill>
                  <a:latin typeface="Arial Narrow" pitchFamily="34" charset="0"/>
                </a:rPr>
                <a:t>P</a:t>
              </a:r>
              <a:r>
                <a:rPr lang="en-US" altLang="ko-KR" sz="1300" baseline="-25000" dirty="0">
                  <a:solidFill>
                    <a:srgbClr val="6C0000"/>
                  </a:solidFill>
                  <a:latin typeface="Arial Narrow" pitchFamily="34" charset="0"/>
                </a:rPr>
                <a:t>1dB</a:t>
              </a:r>
            </a:p>
          </p:txBody>
        </p:sp>
        <p:sp>
          <p:nvSpPr>
            <p:cNvPr id="37" name="Rectangle 31"/>
            <p:cNvSpPr>
              <a:spLocks noChangeArrowheads="1"/>
            </p:cNvSpPr>
            <p:nvPr/>
          </p:nvSpPr>
          <p:spPr bwMode="auto">
            <a:xfrm>
              <a:off x="3589338" y="6391275"/>
              <a:ext cx="6048375" cy="323850"/>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2.6 </a:t>
              </a:r>
              <a:r>
                <a:rPr lang="en-US" altLang="ko-KR" sz="1300" dirty="0">
                  <a:solidFill>
                    <a:srgbClr val="6C0000"/>
                  </a:solidFill>
                  <a:latin typeface="Arial Narrow" pitchFamily="34" charset="0"/>
                </a:rPr>
                <a:t>x3.2 mm</a:t>
              </a:r>
              <a:r>
                <a:rPr lang="en-US" altLang="ko-KR" sz="1300" baseline="30000" dirty="0">
                  <a:solidFill>
                    <a:srgbClr val="6C0000"/>
                  </a:solidFill>
                  <a:latin typeface="Arial Narrow" pitchFamily="34" charset="0"/>
                </a:rPr>
                <a:t>2</a:t>
              </a:r>
            </a:p>
          </p:txBody>
        </p:sp>
        <p:sp>
          <p:nvSpPr>
            <p:cNvPr id="38" name="Rectangle 32"/>
            <p:cNvSpPr>
              <a:spLocks noChangeArrowheads="1"/>
            </p:cNvSpPr>
            <p:nvPr/>
          </p:nvSpPr>
          <p:spPr bwMode="auto">
            <a:xfrm>
              <a:off x="277813" y="6391275"/>
              <a:ext cx="3311525" cy="323850"/>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Chip </a:t>
              </a:r>
              <a:r>
                <a:rPr lang="en-US" altLang="ko-KR" sz="1300" dirty="0">
                  <a:solidFill>
                    <a:srgbClr val="6C0000"/>
                  </a:solidFill>
                  <a:latin typeface="Arial Narrow" pitchFamily="34" charset="0"/>
                </a:rPr>
                <a:t>area</a:t>
              </a:r>
            </a:p>
          </p:txBody>
        </p:sp>
        <p:sp>
          <p:nvSpPr>
            <p:cNvPr id="39" name="Rectangle 33"/>
            <p:cNvSpPr>
              <a:spLocks noChangeArrowheads="1"/>
            </p:cNvSpPr>
            <p:nvPr/>
          </p:nvSpPr>
          <p:spPr bwMode="auto">
            <a:xfrm>
              <a:off x="3589338" y="2530475"/>
              <a:ext cx="6048375" cy="322263"/>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4-bit </a:t>
              </a:r>
              <a:r>
                <a:rPr lang="en-US" altLang="ko-KR" sz="1300" dirty="0">
                  <a:solidFill>
                    <a:srgbClr val="6C0000"/>
                  </a:solidFill>
                  <a:latin typeface="Arial Narrow" pitchFamily="34" charset="0"/>
                </a:rPr>
                <a:t>(accuracy &gt; 5-bit)</a:t>
              </a:r>
            </a:p>
          </p:txBody>
        </p:sp>
        <p:sp>
          <p:nvSpPr>
            <p:cNvPr id="40" name="Rectangle 34"/>
            <p:cNvSpPr>
              <a:spLocks noChangeArrowheads="1"/>
            </p:cNvSpPr>
            <p:nvPr/>
          </p:nvSpPr>
          <p:spPr bwMode="auto">
            <a:xfrm>
              <a:off x="277813" y="2530475"/>
              <a:ext cx="3311525" cy="322263"/>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Phase </a:t>
              </a:r>
              <a:r>
                <a:rPr lang="en-US" altLang="ko-KR" sz="1300" dirty="0">
                  <a:solidFill>
                    <a:srgbClr val="6C0000"/>
                  </a:solidFill>
                  <a:latin typeface="Arial Narrow" pitchFamily="34" charset="0"/>
                </a:rPr>
                <a:t>resolution</a:t>
              </a:r>
            </a:p>
          </p:txBody>
        </p:sp>
        <p:sp>
          <p:nvSpPr>
            <p:cNvPr id="41" name="Rectangle 35"/>
            <p:cNvSpPr>
              <a:spLocks noChangeArrowheads="1"/>
            </p:cNvSpPr>
            <p:nvPr/>
          </p:nvSpPr>
          <p:spPr bwMode="auto">
            <a:xfrm>
              <a:off x="3589338" y="1241425"/>
              <a:ext cx="6048375" cy="325438"/>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0.18-</a:t>
              </a:r>
              <a:r>
                <a:rPr lang="en-US" altLang="ko-KR" sz="1300" dirty="0" smtClean="0">
                  <a:solidFill>
                    <a:srgbClr val="6C0000"/>
                  </a:solidFill>
                  <a:latin typeface="Symbol" pitchFamily="18" charset="2"/>
                </a:rPr>
                <a:t>m</a:t>
              </a:r>
              <a:r>
                <a:rPr lang="en-US" altLang="ko-KR" sz="1300" dirty="0" smtClean="0">
                  <a:solidFill>
                    <a:srgbClr val="6C0000"/>
                  </a:solidFill>
                  <a:latin typeface="Arial Narrow" pitchFamily="34" charset="0"/>
                </a:rPr>
                <a:t>m </a:t>
              </a:r>
              <a:r>
                <a:rPr lang="en-US" altLang="ko-KR" sz="1300" dirty="0" err="1">
                  <a:solidFill>
                    <a:srgbClr val="6C0000"/>
                  </a:solidFill>
                  <a:latin typeface="Arial Narrow" pitchFamily="34" charset="0"/>
                </a:rPr>
                <a:t>SiGe</a:t>
              </a:r>
              <a:r>
                <a:rPr lang="en-US" altLang="ko-KR" sz="1300" dirty="0">
                  <a:solidFill>
                    <a:srgbClr val="6C0000"/>
                  </a:solidFill>
                  <a:latin typeface="Arial Narrow" pitchFamily="34" charset="0"/>
                </a:rPr>
                <a:t> </a:t>
              </a:r>
              <a:r>
                <a:rPr lang="en-US" altLang="ko-KR" sz="1300" dirty="0" err="1">
                  <a:solidFill>
                    <a:srgbClr val="6C0000"/>
                  </a:solidFill>
                  <a:latin typeface="Arial Narrow" pitchFamily="34" charset="0"/>
                </a:rPr>
                <a:t>BiCMOS</a:t>
              </a:r>
              <a:r>
                <a:rPr lang="en-US" altLang="ko-KR" sz="1300" dirty="0">
                  <a:solidFill>
                    <a:srgbClr val="6C0000"/>
                  </a:solidFill>
                  <a:latin typeface="Arial Narrow" pitchFamily="34" charset="0"/>
                </a:rPr>
                <a:t> (Jazz SiGe120, 1P6M)</a:t>
              </a:r>
            </a:p>
          </p:txBody>
        </p:sp>
        <p:sp>
          <p:nvSpPr>
            <p:cNvPr id="42" name="Rectangle 36"/>
            <p:cNvSpPr>
              <a:spLocks noChangeArrowheads="1"/>
            </p:cNvSpPr>
            <p:nvPr/>
          </p:nvSpPr>
          <p:spPr bwMode="auto">
            <a:xfrm>
              <a:off x="3589338" y="922338"/>
              <a:ext cx="6048375" cy="319087"/>
            </a:xfrm>
            <a:prstGeom prst="rect">
              <a:avLst/>
            </a:prstGeom>
            <a:solidFill>
              <a:srgbClr val="6C0000"/>
            </a:solidFill>
            <a:ln w="19050">
              <a:noFill/>
              <a:miter lim="800000"/>
              <a:headEnd/>
              <a:tailEnd/>
            </a:ln>
            <a:effectLst/>
          </p:spPr>
          <p:txBody>
            <a:bodyPr lIns="0" tIns="0" rIns="0" bIns="0" anchor="ctr"/>
            <a:lstStyle/>
            <a:p>
              <a:pPr algn="ctr" defTabSz="833137">
                <a:spcBef>
                  <a:spcPct val="20000"/>
                </a:spcBef>
              </a:pPr>
              <a:r>
                <a:rPr lang="en-US" altLang="ko-KR" b="1" cap="small" dirty="0">
                  <a:solidFill>
                    <a:schemeClr val="tx1"/>
                  </a:solidFill>
                  <a:latin typeface="Arial Narrow" pitchFamily="34" charset="0"/>
                </a:rPr>
                <a:t>Results</a:t>
              </a:r>
            </a:p>
          </p:txBody>
        </p:sp>
        <p:sp>
          <p:nvSpPr>
            <p:cNvPr id="43" name="Rectangle 37"/>
            <p:cNvSpPr>
              <a:spLocks noChangeArrowheads="1"/>
            </p:cNvSpPr>
            <p:nvPr/>
          </p:nvSpPr>
          <p:spPr bwMode="auto">
            <a:xfrm>
              <a:off x="277813" y="1241425"/>
              <a:ext cx="3311525" cy="325438"/>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smtClean="0">
                  <a:solidFill>
                    <a:srgbClr val="6C0000"/>
                  </a:solidFill>
                  <a:latin typeface="Arial Narrow" pitchFamily="34" charset="0"/>
                </a:rPr>
                <a:t> Technology</a:t>
              </a:r>
              <a:endParaRPr lang="en-US" altLang="ko-KR" sz="1300" dirty="0">
                <a:solidFill>
                  <a:srgbClr val="6C0000"/>
                </a:solidFill>
                <a:latin typeface="Arial Narrow" pitchFamily="34" charset="0"/>
              </a:endParaRPr>
            </a:p>
          </p:txBody>
        </p:sp>
        <p:sp>
          <p:nvSpPr>
            <p:cNvPr id="44" name="Rectangle 38"/>
            <p:cNvSpPr>
              <a:spLocks noChangeArrowheads="1"/>
            </p:cNvSpPr>
            <p:nvPr/>
          </p:nvSpPr>
          <p:spPr bwMode="auto">
            <a:xfrm>
              <a:off x="277813" y="922338"/>
              <a:ext cx="3311525" cy="319087"/>
            </a:xfrm>
            <a:prstGeom prst="rect">
              <a:avLst/>
            </a:prstGeom>
            <a:solidFill>
              <a:srgbClr val="6C0000"/>
            </a:solidFill>
            <a:ln w="19050">
              <a:noFill/>
              <a:miter lim="800000"/>
              <a:headEnd/>
              <a:tailEnd/>
            </a:ln>
            <a:effectLst/>
          </p:spPr>
          <p:txBody>
            <a:bodyPr lIns="0" tIns="0" rIns="0" bIns="0" anchor="ctr"/>
            <a:lstStyle/>
            <a:p>
              <a:pPr algn="ctr" defTabSz="833137">
                <a:spcBef>
                  <a:spcPct val="20000"/>
                </a:spcBef>
              </a:pPr>
              <a:r>
                <a:rPr lang="en-US" altLang="ko-KR" b="1" cap="small" dirty="0">
                  <a:solidFill>
                    <a:schemeClr val="tx1"/>
                  </a:solidFill>
                  <a:latin typeface="Arial Narrow" pitchFamily="34" charset="0"/>
                </a:rPr>
                <a:t>Parameter</a:t>
              </a:r>
            </a:p>
          </p:txBody>
        </p:sp>
        <p:sp>
          <p:nvSpPr>
            <p:cNvPr id="45" name="Line 39"/>
            <p:cNvSpPr>
              <a:spLocks noChangeShapeType="1"/>
            </p:cNvSpPr>
            <p:nvPr/>
          </p:nvSpPr>
          <p:spPr bwMode="auto">
            <a:xfrm>
              <a:off x="277813" y="922338"/>
              <a:ext cx="9359900" cy="0"/>
            </a:xfrm>
            <a:prstGeom prst="line">
              <a:avLst/>
            </a:prstGeom>
            <a:noFill/>
            <a:ln w="28575" cap="sq">
              <a:solidFill>
                <a:schemeClr val="tx1"/>
              </a:solidFill>
              <a:round/>
              <a:headEnd/>
              <a:tailEnd/>
            </a:ln>
            <a:effectLst/>
          </p:spPr>
          <p:txBody>
            <a:bodyPr wrap="none" lIns="0" tIns="0" rIns="0" bIns="0" anchor="ctr"/>
            <a:lstStyle/>
            <a:p>
              <a:endParaRPr lang="en-US" sz="1500" dirty="0"/>
            </a:p>
          </p:txBody>
        </p:sp>
        <p:sp>
          <p:nvSpPr>
            <p:cNvPr id="46" name="Line 40"/>
            <p:cNvSpPr>
              <a:spLocks noChangeShapeType="1"/>
            </p:cNvSpPr>
            <p:nvPr/>
          </p:nvSpPr>
          <p:spPr bwMode="auto">
            <a:xfrm>
              <a:off x="277813" y="1241425"/>
              <a:ext cx="9359900" cy="0"/>
            </a:xfrm>
            <a:prstGeom prst="line">
              <a:avLst/>
            </a:prstGeom>
            <a:noFill/>
            <a:ln w="12700">
              <a:solidFill>
                <a:schemeClr val="tx1"/>
              </a:solidFill>
              <a:round/>
              <a:headEnd/>
              <a:tailEnd/>
            </a:ln>
            <a:effectLst/>
          </p:spPr>
          <p:txBody>
            <a:bodyPr wrap="none" lIns="0" tIns="0" rIns="0" bIns="0" anchor="ctr"/>
            <a:lstStyle/>
            <a:p>
              <a:endParaRPr lang="en-US" sz="1500" dirty="0"/>
            </a:p>
          </p:txBody>
        </p:sp>
        <p:sp>
          <p:nvSpPr>
            <p:cNvPr id="47" name="Line 41"/>
            <p:cNvSpPr>
              <a:spLocks noChangeShapeType="1"/>
            </p:cNvSpPr>
            <p:nvPr/>
          </p:nvSpPr>
          <p:spPr bwMode="auto">
            <a:xfrm>
              <a:off x="277813" y="1566863"/>
              <a:ext cx="9359900" cy="0"/>
            </a:xfrm>
            <a:prstGeom prst="line">
              <a:avLst/>
            </a:prstGeom>
            <a:noFill/>
            <a:ln w="12700">
              <a:solidFill>
                <a:schemeClr val="tx1"/>
              </a:solidFill>
              <a:round/>
              <a:headEnd/>
              <a:tailEnd/>
            </a:ln>
            <a:effectLst/>
          </p:spPr>
          <p:txBody>
            <a:bodyPr wrap="none" lIns="0" tIns="0" rIns="0" bIns="0" anchor="ctr"/>
            <a:lstStyle/>
            <a:p>
              <a:endParaRPr lang="en-US" sz="1500" dirty="0"/>
            </a:p>
          </p:txBody>
        </p:sp>
        <p:sp>
          <p:nvSpPr>
            <p:cNvPr id="48" name="Line 42"/>
            <p:cNvSpPr>
              <a:spLocks noChangeShapeType="1"/>
            </p:cNvSpPr>
            <p:nvPr/>
          </p:nvSpPr>
          <p:spPr bwMode="auto">
            <a:xfrm>
              <a:off x="277813" y="6715125"/>
              <a:ext cx="9359900" cy="0"/>
            </a:xfrm>
            <a:prstGeom prst="line">
              <a:avLst/>
            </a:prstGeom>
            <a:noFill/>
            <a:ln w="28575" cap="sq">
              <a:solidFill>
                <a:schemeClr val="tx1"/>
              </a:solidFill>
              <a:round/>
              <a:headEnd/>
              <a:tailEnd/>
            </a:ln>
            <a:effectLst/>
          </p:spPr>
          <p:txBody>
            <a:bodyPr wrap="none" lIns="0" tIns="0" rIns="0" bIns="0" anchor="ctr"/>
            <a:lstStyle/>
            <a:p>
              <a:endParaRPr lang="en-US" sz="1500" dirty="0"/>
            </a:p>
          </p:txBody>
        </p:sp>
        <p:sp>
          <p:nvSpPr>
            <p:cNvPr id="49" name="Line 43"/>
            <p:cNvSpPr>
              <a:spLocks noChangeShapeType="1"/>
            </p:cNvSpPr>
            <p:nvPr/>
          </p:nvSpPr>
          <p:spPr bwMode="auto">
            <a:xfrm>
              <a:off x="3589338" y="922338"/>
              <a:ext cx="0" cy="5792787"/>
            </a:xfrm>
            <a:prstGeom prst="line">
              <a:avLst/>
            </a:prstGeom>
            <a:noFill/>
            <a:ln w="12700">
              <a:solidFill>
                <a:schemeClr val="tx1"/>
              </a:solidFill>
              <a:round/>
              <a:headEnd/>
              <a:tailEnd/>
            </a:ln>
            <a:effectLst/>
          </p:spPr>
          <p:txBody>
            <a:bodyPr wrap="none" lIns="0" tIns="0" rIns="0" bIns="0" anchor="ctr"/>
            <a:lstStyle/>
            <a:p>
              <a:endParaRPr lang="en-US" sz="1500" dirty="0"/>
            </a:p>
          </p:txBody>
        </p:sp>
        <p:sp>
          <p:nvSpPr>
            <p:cNvPr id="50" name="Line 44"/>
            <p:cNvSpPr>
              <a:spLocks noChangeShapeType="1"/>
            </p:cNvSpPr>
            <p:nvPr/>
          </p:nvSpPr>
          <p:spPr bwMode="auto">
            <a:xfrm>
              <a:off x="277813" y="2852738"/>
              <a:ext cx="9359900" cy="0"/>
            </a:xfrm>
            <a:prstGeom prst="line">
              <a:avLst/>
            </a:prstGeom>
            <a:noFill/>
            <a:ln w="12700">
              <a:solidFill>
                <a:schemeClr val="tx1"/>
              </a:solidFill>
              <a:round/>
              <a:headEnd/>
              <a:tailEnd/>
            </a:ln>
            <a:effectLst/>
          </p:spPr>
          <p:txBody>
            <a:bodyPr/>
            <a:lstStyle/>
            <a:p>
              <a:endParaRPr lang="en-US" sz="1500" dirty="0"/>
            </a:p>
          </p:txBody>
        </p:sp>
        <p:sp>
          <p:nvSpPr>
            <p:cNvPr id="51" name="Line 45"/>
            <p:cNvSpPr>
              <a:spLocks noChangeShapeType="1"/>
            </p:cNvSpPr>
            <p:nvPr/>
          </p:nvSpPr>
          <p:spPr bwMode="auto">
            <a:xfrm>
              <a:off x="277813" y="5105400"/>
              <a:ext cx="9359900" cy="0"/>
            </a:xfrm>
            <a:prstGeom prst="line">
              <a:avLst/>
            </a:prstGeom>
            <a:noFill/>
            <a:ln w="12700">
              <a:solidFill>
                <a:srgbClr val="CC0099"/>
              </a:solidFill>
              <a:round/>
              <a:headEnd/>
              <a:tailEnd/>
            </a:ln>
            <a:effectLst/>
          </p:spPr>
          <p:txBody>
            <a:bodyPr/>
            <a:lstStyle/>
            <a:p>
              <a:endParaRPr lang="en-US" sz="1500" dirty="0"/>
            </a:p>
          </p:txBody>
        </p:sp>
        <p:sp>
          <p:nvSpPr>
            <p:cNvPr id="52" name="Line 46"/>
            <p:cNvSpPr>
              <a:spLocks noChangeShapeType="1"/>
            </p:cNvSpPr>
            <p:nvPr/>
          </p:nvSpPr>
          <p:spPr bwMode="auto">
            <a:xfrm>
              <a:off x="277813" y="4462463"/>
              <a:ext cx="9359900" cy="0"/>
            </a:xfrm>
            <a:prstGeom prst="line">
              <a:avLst/>
            </a:prstGeom>
            <a:noFill/>
            <a:ln w="12700">
              <a:solidFill>
                <a:schemeClr val="tx1"/>
              </a:solidFill>
              <a:round/>
              <a:headEnd/>
              <a:tailEnd/>
            </a:ln>
            <a:effectLst/>
          </p:spPr>
          <p:txBody>
            <a:bodyPr/>
            <a:lstStyle/>
            <a:p>
              <a:endParaRPr lang="en-US" sz="1500" dirty="0"/>
            </a:p>
          </p:txBody>
        </p:sp>
        <p:sp>
          <p:nvSpPr>
            <p:cNvPr id="53" name="Line 47"/>
            <p:cNvSpPr>
              <a:spLocks noChangeShapeType="1"/>
            </p:cNvSpPr>
            <p:nvPr/>
          </p:nvSpPr>
          <p:spPr bwMode="auto">
            <a:xfrm>
              <a:off x="277813" y="3817938"/>
              <a:ext cx="9359900" cy="0"/>
            </a:xfrm>
            <a:prstGeom prst="line">
              <a:avLst/>
            </a:prstGeom>
            <a:noFill/>
            <a:ln w="12700">
              <a:solidFill>
                <a:schemeClr val="tx1"/>
              </a:solidFill>
              <a:round/>
              <a:headEnd/>
              <a:tailEnd/>
            </a:ln>
            <a:effectLst/>
          </p:spPr>
          <p:txBody>
            <a:bodyPr/>
            <a:lstStyle/>
            <a:p>
              <a:endParaRPr lang="en-US" sz="1500" dirty="0"/>
            </a:p>
          </p:txBody>
        </p:sp>
        <p:sp>
          <p:nvSpPr>
            <p:cNvPr id="54" name="Line 48"/>
            <p:cNvSpPr>
              <a:spLocks noChangeShapeType="1"/>
            </p:cNvSpPr>
            <p:nvPr/>
          </p:nvSpPr>
          <p:spPr bwMode="auto">
            <a:xfrm>
              <a:off x="277813" y="3495675"/>
              <a:ext cx="9359900" cy="0"/>
            </a:xfrm>
            <a:prstGeom prst="line">
              <a:avLst/>
            </a:prstGeom>
            <a:noFill/>
            <a:ln w="12700">
              <a:solidFill>
                <a:schemeClr val="tx1"/>
              </a:solidFill>
              <a:round/>
              <a:headEnd/>
              <a:tailEnd/>
            </a:ln>
            <a:effectLst/>
          </p:spPr>
          <p:txBody>
            <a:bodyPr/>
            <a:lstStyle/>
            <a:p>
              <a:endParaRPr lang="en-US" sz="1500" dirty="0"/>
            </a:p>
          </p:txBody>
        </p:sp>
        <p:sp>
          <p:nvSpPr>
            <p:cNvPr id="55" name="Line 49"/>
            <p:cNvSpPr>
              <a:spLocks noChangeShapeType="1"/>
            </p:cNvSpPr>
            <p:nvPr/>
          </p:nvSpPr>
          <p:spPr bwMode="auto">
            <a:xfrm>
              <a:off x="277813" y="3175000"/>
              <a:ext cx="9359900" cy="0"/>
            </a:xfrm>
            <a:prstGeom prst="line">
              <a:avLst/>
            </a:prstGeom>
            <a:noFill/>
            <a:ln w="12700">
              <a:solidFill>
                <a:schemeClr val="tx1"/>
              </a:solidFill>
              <a:round/>
              <a:headEnd/>
              <a:tailEnd/>
            </a:ln>
            <a:effectLst/>
          </p:spPr>
          <p:txBody>
            <a:bodyPr/>
            <a:lstStyle/>
            <a:p>
              <a:endParaRPr lang="en-US" sz="1500" dirty="0"/>
            </a:p>
          </p:txBody>
        </p:sp>
        <p:sp>
          <p:nvSpPr>
            <p:cNvPr id="56" name="Line 50"/>
            <p:cNvSpPr>
              <a:spLocks noChangeShapeType="1"/>
            </p:cNvSpPr>
            <p:nvPr/>
          </p:nvSpPr>
          <p:spPr bwMode="auto">
            <a:xfrm>
              <a:off x="277813" y="4140200"/>
              <a:ext cx="9359900" cy="0"/>
            </a:xfrm>
            <a:prstGeom prst="line">
              <a:avLst/>
            </a:prstGeom>
            <a:noFill/>
            <a:ln w="12700">
              <a:solidFill>
                <a:schemeClr val="tx1"/>
              </a:solidFill>
              <a:round/>
              <a:headEnd/>
              <a:tailEnd/>
            </a:ln>
            <a:effectLst/>
          </p:spPr>
          <p:txBody>
            <a:bodyPr/>
            <a:lstStyle/>
            <a:p>
              <a:endParaRPr lang="en-US" sz="1500" dirty="0"/>
            </a:p>
          </p:txBody>
        </p:sp>
        <p:sp>
          <p:nvSpPr>
            <p:cNvPr id="57" name="Line 51"/>
            <p:cNvSpPr>
              <a:spLocks noChangeShapeType="1"/>
            </p:cNvSpPr>
            <p:nvPr/>
          </p:nvSpPr>
          <p:spPr bwMode="auto">
            <a:xfrm>
              <a:off x="277813" y="6391275"/>
              <a:ext cx="9359900" cy="0"/>
            </a:xfrm>
            <a:prstGeom prst="line">
              <a:avLst/>
            </a:prstGeom>
            <a:noFill/>
            <a:ln w="12700">
              <a:solidFill>
                <a:schemeClr val="tx1"/>
              </a:solidFill>
              <a:round/>
              <a:headEnd/>
              <a:tailEnd/>
            </a:ln>
            <a:effectLst/>
          </p:spPr>
          <p:txBody>
            <a:bodyPr/>
            <a:lstStyle/>
            <a:p>
              <a:endParaRPr lang="en-US" sz="1500" dirty="0"/>
            </a:p>
          </p:txBody>
        </p:sp>
        <p:sp>
          <p:nvSpPr>
            <p:cNvPr id="58" name="Line 52"/>
            <p:cNvSpPr>
              <a:spLocks noChangeShapeType="1"/>
            </p:cNvSpPr>
            <p:nvPr/>
          </p:nvSpPr>
          <p:spPr bwMode="auto">
            <a:xfrm>
              <a:off x="277813" y="6072188"/>
              <a:ext cx="9359900" cy="0"/>
            </a:xfrm>
            <a:prstGeom prst="line">
              <a:avLst/>
            </a:prstGeom>
            <a:noFill/>
            <a:ln w="12700">
              <a:solidFill>
                <a:schemeClr val="tx1"/>
              </a:solidFill>
              <a:round/>
              <a:headEnd/>
              <a:tailEnd/>
            </a:ln>
            <a:effectLst/>
          </p:spPr>
          <p:txBody>
            <a:bodyPr/>
            <a:lstStyle/>
            <a:p>
              <a:endParaRPr lang="en-US" sz="1500" dirty="0"/>
            </a:p>
          </p:txBody>
        </p:sp>
        <p:sp>
          <p:nvSpPr>
            <p:cNvPr id="59" name="Line 53"/>
            <p:cNvSpPr>
              <a:spLocks noChangeShapeType="1"/>
            </p:cNvSpPr>
            <p:nvPr/>
          </p:nvSpPr>
          <p:spPr bwMode="auto">
            <a:xfrm>
              <a:off x="277813" y="5748338"/>
              <a:ext cx="9359900" cy="0"/>
            </a:xfrm>
            <a:prstGeom prst="line">
              <a:avLst/>
            </a:prstGeom>
            <a:noFill/>
            <a:ln w="12700">
              <a:solidFill>
                <a:schemeClr val="tx1"/>
              </a:solidFill>
              <a:round/>
              <a:headEnd/>
              <a:tailEnd/>
            </a:ln>
            <a:effectLst/>
          </p:spPr>
          <p:txBody>
            <a:bodyPr/>
            <a:lstStyle/>
            <a:p>
              <a:endParaRPr lang="en-US" sz="1500" dirty="0"/>
            </a:p>
          </p:txBody>
        </p:sp>
        <p:sp>
          <p:nvSpPr>
            <p:cNvPr id="60" name="Line 54"/>
            <p:cNvSpPr>
              <a:spLocks noChangeShapeType="1"/>
            </p:cNvSpPr>
            <p:nvPr/>
          </p:nvSpPr>
          <p:spPr bwMode="auto">
            <a:xfrm>
              <a:off x="277813" y="5427663"/>
              <a:ext cx="9359900" cy="0"/>
            </a:xfrm>
            <a:prstGeom prst="line">
              <a:avLst/>
            </a:prstGeom>
            <a:noFill/>
            <a:ln w="12700">
              <a:solidFill>
                <a:schemeClr val="tx1"/>
              </a:solidFill>
              <a:round/>
              <a:headEnd/>
              <a:tailEnd/>
            </a:ln>
            <a:effectLst/>
          </p:spPr>
          <p:txBody>
            <a:bodyPr/>
            <a:lstStyle/>
            <a:p>
              <a:endParaRPr lang="en-US" sz="1500" dirty="0"/>
            </a:p>
          </p:txBody>
        </p:sp>
        <p:sp>
          <p:nvSpPr>
            <p:cNvPr id="61" name="Line 55"/>
            <p:cNvSpPr>
              <a:spLocks noChangeShapeType="1"/>
            </p:cNvSpPr>
            <p:nvPr/>
          </p:nvSpPr>
          <p:spPr bwMode="auto">
            <a:xfrm>
              <a:off x="277813" y="4462463"/>
              <a:ext cx="0" cy="642937"/>
            </a:xfrm>
            <a:prstGeom prst="line">
              <a:avLst/>
            </a:prstGeom>
            <a:noFill/>
            <a:ln w="28575">
              <a:solidFill>
                <a:schemeClr val="tx1"/>
              </a:solidFill>
              <a:round/>
              <a:headEnd/>
              <a:tailEnd/>
            </a:ln>
            <a:effectLst/>
          </p:spPr>
          <p:txBody>
            <a:bodyPr wrap="none" lIns="0" tIns="0" rIns="0" bIns="0" anchor="ctr"/>
            <a:lstStyle/>
            <a:p>
              <a:endParaRPr lang="en-US" sz="1500" dirty="0"/>
            </a:p>
          </p:txBody>
        </p:sp>
        <p:sp>
          <p:nvSpPr>
            <p:cNvPr id="62" name="Line 56"/>
            <p:cNvSpPr>
              <a:spLocks noChangeShapeType="1"/>
            </p:cNvSpPr>
            <p:nvPr/>
          </p:nvSpPr>
          <p:spPr bwMode="auto">
            <a:xfrm>
              <a:off x="9637713" y="4462463"/>
              <a:ext cx="0" cy="642937"/>
            </a:xfrm>
            <a:prstGeom prst="line">
              <a:avLst/>
            </a:prstGeom>
            <a:noFill/>
            <a:ln w="28575">
              <a:solidFill>
                <a:schemeClr val="tx1"/>
              </a:solidFill>
              <a:round/>
              <a:headEnd/>
              <a:tailEnd/>
            </a:ln>
            <a:effectLst/>
          </p:spPr>
          <p:txBody>
            <a:bodyPr wrap="none" lIns="0" tIns="0" rIns="0" bIns="0" anchor="ctr"/>
            <a:lstStyle/>
            <a:p>
              <a:endParaRPr lang="en-US" sz="1500" dirty="0"/>
            </a:p>
          </p:txBody>
        </p:sp>
        <p:sp>
          <p:nvSpPr>
            <p:cNvPr id="63" name="Line 57"/>
            <p:cNvSpPr>
              <a:spLocks noChangeShapeType="1"/>
            </p:cNvSpPr>
            <p:nvPr/>
          </p:nvSpPr>
          <p:spPr bwMode="auto">
            <a:xfrm>
              <a:off x="277813" y="922338"/>
              <a:ext cx="0" cy="3540125"/>
            </a:xfrm>
            <a:prstGeom prst="line">
              <a:avLst/>
            </a:prstGeom>
            <a:noFill/>
            <a:ln w="28575" cap="sq">
              <a:solidFill>
                <a:schemeClr val="tx1"/>
              </a:solidFill>
              <a:round/>
              <a:headEnd/>
              <a:tailEnd/>
            </a:ln>
            <a:effectLst/>
          </p:spPr>
          <p:txBody>
            <a:bodyPr wrap="none" lIns="0" tIns="0" rIns="0" bIns="0" anchor="ctr"/>
            <a:lstStyle/>
            <a:p>
              <a:endParaRPr lang="en-US" sz="1500" dirty="0"/>
            </a:p>
          </p:txBody>
        </p:sp>
        <p:sp>
          <p:nvSpPr>
            <p:cNvPr id="64" name="Line 58"/>
            <p:cNvSpPr>
              <a:spLocks noChangeShapeType="1"/>
            </p:cNvSpPr>
            <p:nvPr/>
          </p:nvSpPr>
          <p:spPr bwMode="auto">
            <a:xfrm>
              <a:off x="277813" y="5105400"/>
              <a:ext cx="0" cy="1609725"/>
            </a:xfrm>
            <a:prstGeom prst="line">
              <a:avLst/>
            </a:prstGeom>
            <a:noFill/>
            <a:ln w="28575" cap="sq">
              <a:solidFill>
                <a:schemeClr val="tx1"/>
              </a:solidFill>
              <a:round/>
              <a:headEnd/>
              <a:tailEnd/>
            </a:ln>
            <a:effectLst/>
          </p:spPr>
          <p:txBody>
            <a:bodyPr wrap="none" lIns="0" tIns="0" rIns="0" bIns="0" anchor="ctr"/>
            <a:lstStyle/>
            <a:p>
              <a:endParaRPr lang="en-US" sz="1500" dirty="0"/>
            </a:p>
          </p:txBody>
        </p:sp>
        <p:sp>
          <p:nvSpPr>
            <p:cNvPr id="65" name="Line 59"/>
            <p:cNvSpPr>
              <a:spLocks noChangeShapeType="1"/>
            </p:cNvSpPr>
            <p:nvPr/>
          </p:nvSpPr>
          <p:spPr bwMode="auto">
            <a:xfrm>
              <a:off x="9637713" y="922338"/>
              <a:ext cx="0" cy="3540125"/>
            </a:xfrm>
            <a:prstGeom prst="line">
              <a:avLst/>
            </a:prstGeom>
            <a:noFill/>
            <a:ln w="28575" cap="sq">
              <a:solidFill>
                <a:schemeClr val="tx1"/>
              </a:solidFill>
              <a:round/>
              <a:headEnd/>
              <a:tailEnd/>
            </a:ln>
            <a:effectLst/>
          </p:spPr>
          <p:txBody>
            <a:bodyPr wrap="none" lIns="0" tIns="0" rIns="0" bIns="0" anchor="ctr"/>
            <a:lstStyle/>
            <a:p>
              <a:endParaRPr lang="en-US" sz="1500" dirty="0"/>
            </a:p>
          </p:txBody>
        </p:sp>
        <p:sp>
          <p:nvSpPr>
            <p:cNvPr id="66" name="Line 60"/>
            <p:cNvSpPr>
              <a:spLocks noChangeShapeType="1"/>
            </p:cNvSpPr>
            <p:nvPr/>
          </p:nvSpPr>
          <p:spPr bwMode="auto">
            <a:xfrm>
              <a:off x="9637713" y="5105400"/>
              <a:ext cx="0" cy="1609725"/>
            </a:xfrm>
            <a:prstGeom prst="line">
              <a:avLst/>
            </a:prstGeom>
            <a:noFill/>
            <a:ln w="28575" cap="sq">
              <a:solidFill>
                <a:schemeClr val="tx1"/>
              </a:solidFill>
              <a:round/>
              <a:headEnd/>
              <a:tailEnd/>
            </a:ln>
            <a:effectLst/>
          </p:spPr>
          <p:txBody>
            <a:bodyPr wrap="none" lIns="0" tIns="0" rIns="0" bIns="0" anchor="ctr"/>
            <a:lstStyle/>
            <a:p>
              <a:endParaRPr lang="en-US" sz="1500" dirty="0"/>
            </a:p>
          </p:txBody>
        </p:sp>
        <p:sp>
          <p:nvSpPr>
            <p:cNvPr id="67" name="Line 61"/>
            <p:cNvSpPr>
              <a:spLocks noChangeShapeType="1"/>
            </p:cNvSpPr>
            <p:nvPr/>
          </p:nvSpPr>
          <p:spPr bwMode="auto">
            <a:xfrm>
              <a:off x="277813" y="4783138"/>
              <a:ext cx="9359900" cy="0"/>
            </a:xfrm>
            <a:prstGeom prst="line">
              <a:avLst/>
            </a:prstGeom>
            <a:noFill/>
            <a:ln w="12700">
              <a:solidFill>
                <a:schemeClr val="tx1"/>
              </a:solidFill>
              <a:round/>
              <a:headEnd/>
              <a:tailEnd/>
            </a:ln>
            <a:effectLst/>
          </p:spPr>
          <p:txBody>
            <a:bodyPr/>
            <a:lstStyle/>
            <a:p>
              <a:endParaRPr lang="en-US" sz="1500" dirty="0"/>
            </a:p>
          </p:txBody>
        </p:sp>
        <p:sp>
          <p:nvSpPr>
            <p:cNvPr id="68" name="Line 62"/>
            <p:cNvSpPr>
              <a:spLocks noChangeShapeType="1"/>
            </p:cNvSpPr>
            <p:nvPr/>
          </p:nvSpPr>
          <p:spPr bwMode="auto">
            <a:xfrm>
              <a:off x="277813" y="2208213"/>
              <a:ext cx="9359900" cy="0"/>
            </a:xfrm>
            <a:prstGeom prst="line">
              <a:avLst/>
            </a:prstGeom>
            <a:noFill/>
            <a:ln w="12700">
              <a:solidFill>
                <a:schemeClr val="tx1"/>
              </a:solidFill>
              <a:round/>
              <a:headEnd/>
              <a:tailEnd/>
            </a:ln>
            <a:effectLst/>
          </p:spPr>
          <p:txBody>
            <a:bodyPr/>
            <a:lstStyle/>
            <a:p>
              <a:endParaRPr lang="en-US" sz="1500" dirty="0"/>
            </a:p>
          </p:txBody>
        </p:sp>
        <p:sp>
          <p:nvSpPr>
            <p:cNvPr id="69" name="Line 63"/>
            <p:cNvSpPr>
              <a:spLocks noChangeShapeType="1"/>
            </p:cNvSpPr>
            <p:nvPr/>
          </p:nvSpPr>
          <p:spPr bwMode="auto">
            <a:xfrm>
              <a:off x="277813" y="1885950"/>
              <a:ext cx="9359900" cy="0"/>
            </a:xfrm>
            <a:prstGeom prst="line">
              <a:avLst/>
            </a:prstGeom>
            <a:noFill/>
            <a:ln w="12700">
              <a:solidFill>
                <a:schemeClr val="tx1"/>
              </a:solidFill>
              <a:round/>
              <a:headEnd/>
              <a:tailEnd/>
            </a:ln>
            <a:effectLst/>
          </p:spPr>
          <p:txBody>
            <a:bodyPr/>
            <a:lstStyle/>
            <a:p>
              <a:endParaRPr lang="en-US" sz="1500" dirty="0"/>
            </a:p>
          </p:txBody>
        </p:sp>
        <p:sp>
          <p:nvSpPr>
            <p:cNvPr id="70" name="Line 64"/>
            <p:cNvSpPr>
              <a:spLocks noChangeShapeType="1"/>
            </p:cNvSpPr>
            <p:nvPr/>
          </p:nvSpPr>
          <p:spPr bwMode="auto">
            <a:xfrm>
              <a:off x="277813" y="2530475"/>
              <a:ext cx="9359900" cy="0"/>
            </a:xfrm>
            <a:prstGeom prst="line">
              <a:avLst/>
            </a:prstGeom>
            <a:noFill/>
            <a:ln w="12700">
              <a:solidFill>
                <a:schemeClr val="tx1"/>
              </a:solidFill>
              <a:round/>
              <a:headEnd/>
              <a:tailEnd/>
            </a:ln>
            <a:effectLst/>
          </p:spPr>
          <p:txBody>
            <a:bodyPr/>
            <a:lstStyle/>
            <a:p>
              <a:endParaRPr lang="en-US" sz="1500" dirty="0"/>
            </a:p>
          </p:txBody>
        </p:sp>
        <p:sp>
          <p:nvSpPr>
            <p:cNvPr id="71" name="Rectangle 65"/>
            <p:cNvSpPr>
              <a:spLocks noChangeArrowheads="1"/>
            </p:cNvSpPr>
            <p:nvPr/>
          </p:nvSpPr>
          <p:spPr bwMode="auto">
            <a:xfrm>
              <a:off x="277813" y="2876550"/>
              <a:ext cx="9359900" cy="2230438"/>
            </a:xfrm>
            <a:prstGeom prst="rect">
              <a:avLst/>
            </a:prstGeom>
            <a:noFill/>
            <a:ln w="38100">
              <a:solidFill>
                <a:srgbClr val="6C0000"/>
              </a:solidFill>
              <a:miter lim="800000"/>
              <a:headEnd/>
              <a:tailEnd/>
            </a:ln>
            <a:effectLst/>
          </p:spPr>
          <p:txBody>
            <a:bodyPr wrap="none" anchor="ctr"/>
            <a:lstStyle/>
            <a:p>
              <a:endParaRPr lang="en-US" sz="1500" dirty="0"/>
            </a:p>
          </p:txBody>
        </p:sp>
        <p:sp>
          <p:nvSpPr>
            <p:cNvPr id="72" name="Rectangle 66"/>
            <p:cNvSpPr>
              <a:spLocks noChangeArrowheads="1"/>
            </p:cNvSpPr>
            <p:nvPr/>
          </p:nvSpPr>
          <p:spPr bwMode="auto">
            <a:xfrm>
              <a:off x="277813" y="5118139"/>
              <a:ext cx="9359900" cy="1585912"/>
            </a:xfrm>
            <a:prstGeom prst="rect">
              <a:avLst/>
            </a:prstGeom>
            <a:noFill/>
            <a:ln w="38100">
              <a:solidFill>
                <a:srgbClr val="CC0099"/>
              </a:solidFill>
              <a:miter lim="800000"/>
              <a:headEnd/>
              <a:tailEnd/>
            </a:ln>
            <a:effectLst/>
          </p:spPr>
          <p:txBody>
            <a:bodyPr wrap="none" anchor="ctr"/>
            <a:lstStyle/>
            <a:p>
              <a:endParaRPr lang="en-US" sz="1500" dirty="0"/>
            </a:p>
          </p:txBody>
        </p:sp>
      </p:grpSp>
      <p:sp>
        <p:nvSpPr>
          <p:cNvPr id="77" name="Rectangle 76"/>
          <p:cNvSpPr>
            <a:spLocks noChangeArrowheads="1"/>
          </p:cNvSpPr>
          <p:nvPr/>
        </p:nvSpPr>
        <p:spPr bwMode="auto">
          <a:xfrm>
            <a:off x="76200" y="-152400"/>
            <a:ext cx="9144000" cy="661193"/>
          </a:xfrm>
          <a:prstGeom prst="rect">
            <a:avLst/>
          </a:prstGeom>
          <a:noFill/>
          <a:ln w="9525">
            <a:noFill/>
            <a:miter lim="800000"/>
            <a:headEnd/>
            <a:tailEnd/>
          </a:ln>
          <a:effectLst/>
        </p:spPr>
        <p:txBody>
          <a:bodyPr lIns="92041" tIns="46020" rIns="92041" bIns="46020" anchor="b"/>
          <a:lstStyle/>
          <a:p>
            <a:pPr defTabSz="913529"/>
            <a:r>
              <a:rPr lang="en-US" sz="2400" b="1" cap="small" dirty="0">
                <a:solidFill>
                  <a:srgbClr val="6C0000"/>
                </a:solidFill>
                <a:latin typeface="+mn-lt"/>
              </a:rPr>
              <a:t>16-Element </a:t>
            </a:r>
            <a:r>
              <a:rPr lang="en-US" sz="2400" b="1" dirty="0">
                <a:solidFill>
                  <a:srgbClr val="6C0000"/>
                </a:solidFill>
                <a:latin typeface="+mn-lt"/>
              </a:rPr>
              <a:t>mm</a:t>
            </a:r>
            <a:r>
              <a:rPr lang="en-US" sz="2400" b="1" cap="small" dirty="0">
                <a:solidFill>
                  <a:srgbClr val="6C0000"/>
                </a:solidFill>
                <a:latin typeface="+mn-lt"/>
              </a:rPr>
              <a:t>-wave phased-array </a:t>
            </a:r>
            <a:r>
              <a:rPr lang="en-US" sz="2400" b="1" cap="small" dirty="0" err="1">
                <a:solidFill>
                  <a:srgbClr val="6C0000"/>
                </a:solidFill>
                <a:latin typeface="+mn-lt"/>
              </a:rPr>
              <a:t>Tx</a:t>
            </a:r>
            <a:r>
              <a:rPr lang="en-US" sz="2400" b="1" cap="small" dirty="0">
                <a:solidFill>
                  <a:srgbClr val="6C0000"/>
                </a:solidFill>
                <a:latin typeface="+mn-lt"/>
              </a:rPr>
              <a:t> (44 </a:t>
            </a:r>
            <a:r>
              <a:rPr lang="en-US" sz="2400" b="1" cap="small" dirty="0" err="1">
                <a:solidFill>
                  <a:srgbClr val="6C0000"/>
                </a:solidFill>
                <a:latin typeface="+mn-lt"/>
              </a:rPr>
              <a:t>gh</a:t>
            </a:r>
            <a:r>
              <a:rPr lang="en-US" b="1" cap="small" dirty="0" err="1">
                <a:solidFill>
                  <a:srgbClr val="6C0000"/>
                </a:solidFill>
                <a:latin typeface="+mn-lt"/>
              </a:rPr>
              <a:t>z</a:t>
            </a:r>
            <a:r>
              <a:rPr lang="en-US" sz="2400" b="1" cap="small" dirty="0">
                <a:solidFill>
                  <a:srgbClr val="6C0000"/>
                </a:solidFill>
                <a:latin typeface="+mn-lt"/>
              </a:rPr>
              <a:t>, measurement)</a:t>
            </a:r>
          </a:p>
        </p:txBody>
      </p:sp>
      <p:sp>
        <p:nvSpPr>
          <p:cNvPr id="82" name="Flowchart: Process 81"/>
          <p:cNvSpPr/>
          <p:nvPr/>
        </p:nvSpPr>
        <p:spPr>
          <a:xfrm>
            <a:off x="5488469" y="5280870"/>
            <a:ext cx="2683935" cy="337538"/>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84190" tIns="42096" rIns="84190" bIns="42096" rtlCol="0" anchor="ctr"/>
          <a:lstStyle/>
          <a:p>
            <a:pPr algn="ctr"/>
            <a:endParaRPr lang="en-US"/>
          </a:p>
        </p:txBody>
      </p:sp>
      <p:sp>
        <p:nvSpPr>
          <p:cNvPr id="83" name="TextBox 82"/>
          <p:cNvSpPr txBox="1"/>
          <p:nvPr/>
        </p:nvSpPr>
        <p:spPr>
          <a:xfrm>
            <a:off x="4899309" y="796212"/>
            <a:ext cx="4124098" cy="608234"/>
          </a:xfrm>
          <a:prstGeom prst="rect">
            <a:avLst/>
          </a:prstGeom>
          <a:noFill/>
        </p:spPr>
        <p:txBody>
          <a:bodyPr wrap="square" lIns="84190" tIns="42096" rIns="84190" bIns="42096" rtlCol="0">
            <a:spAutoFit/>
          </a:bodyPr>
          <a:lstStyle/>
          <a:p>
            <a:r>
              <a:rPr lang="en-US" sz="1700" cap="small" dirty="0">
                <a:solidFill>
                  <a:srgbClr val="6C0000"/>
                </a:solidFill>
                <a:latin typeface="Arial Narrow" pitchFamily="34" charset="0"/>
              </a:rPr>
              <a:t>Beam pattern based on measured s-parameters</a:t>
            </a:r>
          </a:p>
          <a:p>
            <a:r>
              <a:rPr lang="en-US" sz="1700" cap="small" dirty="0">
                <a:solidFill>
                  <a:srgbClr val="6C0000"/>
                </a:solidFill>
                <a:latin typeface="Arial Narrow" pitchFamily="34" charset="0"/>
              </a:rPr>
              <a:t>(16 s-</a:t>
            </a:r>
            <a:r>
              <a:rPr lang="en-US" sz="1700" cap="small" dirty="0" err="1">
                <a:solidFill>
                  <a:srgbClr val="6C0000"/>
                </a:solidFill>
                <a:latin typeface="Arial Narrow" pitchFamily="34" charset="0"/>
              </a:rPr>
              <a:t>para</a:t>
            </a:r>
            <a:r>
              <a:rPr lang="en-US" sz="1700" cap="small" dirty="0">
                <a:solidFill>
                  <a:srgbClr val="6C0000"/>
                </a:solidFill>
                <a:latin typeface="Arial Narrow" pitchFamily="34" charset="0"/>
              </a:rPr>
              <a:t> x 16 channels= 256 s-</a:t>
            </a:r>
            <a:r>
              <a:rPr lang="en-US" sz="1700" cap="small" dirty="0" err="1">
                <a:solidFill>
                  <a:srgbClr val="6C0000"/>
                </a:solidFill>
                <a:latin typeface="Arial Narrow" pitchFamily="34" charset="0"/>
              </a:rPr>
              <a:t>para</a:t>
            </a:r>
            <a:r>
              <a:rPr lang="en-US" sz="1700" cap="small" dirty="0">
                <a:solidFill>
                  <a:srgbClr val="6C0000"/>
                </a:solidFill>
                <a:latin typeface="Arial Narrow" pitchFamily="34" charset="0"/>
              </a:rPr>
              <a:t>)</a:t>
            </a:r>
          </a:p>
        </p:txBody>
      </p:sp>
      <p:sp>
        <p:nvSpPr>
          <p:cNvPr id="84" name="TextBox 83"/>
          <p:cNvSpPr txBox="1"/>
          <p:nvPr/>
        </p:nvSpPr>
        <p:spPr>
          <a:xfrm>
            <a:off x="5720575" y="5181600"/>
            <a:ext cx="2356625" cy="317370"/>
          </a:xfrm>
          <a:prstGeom prst="rect">
            <a:avLst/>
          </a:prstGeom>
          <a:noFill/>
        </p:spPr>
        <p:txBody>
          <a:bodyPr wrap="square" lIns="84190" tIns="42096" rIns="84190" bIns="42096" rtlCol="0">
            <a:spAutoFit/>
          </a:bodyPr>
          <a:lstStyle/>
          <a:p>
            <a:pPr algn="ctr"/>
            <a:r>
              <a:rPr lang="en-US" sz="1500" dirty="0">
                <a:solidFill>
                  <a:srgbClr val="6C0000"/>
                </a:solidFill>
                <a:latin typeface="Arial Narrow" pitchFamily="34" charset="0"/>
              </a:rPr>
              <a:t>Scan angle (deg)</a:t>
            </a:r>
          </a:p>
        </p:txBody>
      </p:sp>
      <p:sp>
        <p:nvSpPr>
          <p:cNvPr id="85" name="TextBox 84"/>
          <p:cNvSpPr txBox="1"/>
          <p:nvPr/>
        </p:nvSpPr>
        <p:spPr>
          <a:xfrm>
            <a:off x="7190473" y="1950230"/>
            <a:ext cx="1832931" cy="1009868"/>
          </a:xfrm>
          <a:prstGeom prst="rect">
            <a:avLst/>
          </a:prstGeom>
          <a:noFill/>
        </p:spPr>
        <p:txBody>
          <a:bodyPr wrap="square" lIns="84190" tIns="42096" rIns="84190" bIns="42096" rtlCol="0">
            <a:spAutoFit/>
          </a:bodyPr>
          <a:lstStyle/>
          <a:p>
            <a:pPr algn="l"/>
            <a:r>
              <a:rPr lang="en-US" sz="1500" b="1" dirty="0">
                <a:solidFill>
                  <a:srgbClr val="FF00FF"/>
                </a:solidFill>
                <a:latin typeface="Arial Narrow" pitchFamily="34" charset="0"/>
              </a:rPr>
              <a:t>Broadside scan</a:t>
            </a:r>
          </a:p>
          <a:p>
            <a:pPr algn="l"/>
            <a:endParaRPr lang="en-US" sz="1500" dirty="0">
              <a:solidFill>
                <a:srgbClr val="FF00FF"/>
              </a:solidFill>
              <a:latin typeface="Arial Narrow" pitchFamily="34" charset="0"/>
            </a:endParaRPr>
          </a:p>
          <a:p>
            <a:pPr algn="l"/>
            <a:r>
              <a:rPr lang="en-US" sz="1500" b="1" dirty="0">
                <a:solidFill>
                  <a:srgbClr val="6C0000"/>
                </a:solidFill>
                <a:latin typeface="Arial Narrow" pitchFamily="34" charset="0"/>
              </a:rPr>
              <a:t>Dot: Ideal </a:t>
            </a:r>
          </a:p>
          <a:p>
            <a:pPr algn="l"/>
            <a:r>
              <a:rPr lang="en-US" sz="1500" b="1" dirty="0">
                <a:solidFill>
                  <a:schemeClr val="bg1"/>
                </a:solidFill>
                <a:latin typeface="Arial Narrow" pitchFamily="34" charset="0"/>
              </a:rPr>
              <a:t>Red: Measured S-</a:t>
            </a:r>
            <a:r>
              <a:rPr lang="en-US" sz="1500" b="1" dirty="0" err="1">
                <a:solidFill>
                  <a:schemeClr val="bg1"/>
                </a:solidFill>
                <a:latin typeface="Arial Narrow" pitchFamily="34" charset="0"/>
              </a:rPr>
              <a:t>para</a:t>
            </a:r>
            <a:endParaRPr lang="en-US" sz="1500" b="1" dirty="0">
              <a:solidFill>
                <a:schemeClr val="bg1"/>
              </a:solidFill>
              <a:latin typeface="Arial Narrow" pitchFamily="34" charset="0"/>
            </a:endParaRPr>
          </a:p>
        </p:txBody>
      </p:sp>
      <p:sp>
        <p:nvSpPr>
          <p:cNvPr id="86" name="TextBox 85"/>
          <p:cNvSpPr txBox="1"/>
          <p:nvPr/>
        </p:nvSpPr>
        <p:spPr>
          <a:xfrm>
            <a:off x="7125011" y="4056713"/>
            <a:ext cx="1571084" cy="317370"/>
          </a:xfrm>
          <a:prstGeom prst="rect">
            <a:avLst/>
          </a:prstGeom>
          <a:noFill/>
        </p:spPr>
        <p:txBody>
          <a:bodyPr wrap="square" lIns="84190" tIns="42096" rIns="84190" bIns="42096" rtlCol="0">
            <a:spAutoFit/>
          </a:bodyPr>
          <a:lstStyle/>
          <a:p>
            <a:pPr algn="l"/>
            <a:r>
              <a:rPr lang="en-US" sz="1500" b="1" dirty="0">
                <a:solidFill>
                  <a:srgbClr val="FF00FF"/>
                </a:solidFill>
                <a:latin typeface="Arial Narrow" pitchFamily="34" charset="0"/>
              </a:rPr>
              <a:t>45</a:t>
            </a:r>
            <a:r>
              <a:rPr lang="en-US" sz="1500" b="1" baseline="30000" dirty="0">
                <a:solidFill>
                  <a:srgbClr val="FF00FF"/>
                </a:solidFill>
                <a:latin typeface="Arial Narrow" pitchFamily="34" charset="0"/>
              </a:rPr>
              <a:t>o</a:t>
            </a:r>
            <a:r>
              <a:rPr lang="en-US" sz="1500" b="1" dirty="0">
                <a:solidFill>
                  <a:srgbClr val="FF00FF"/>
                </a:solidFill>
                <a:latin typeface="Arial Narrow" pitchFamily="34" charset="0"/>
              </a:rPr>
              <a:t>-scan</a:t>
            </a:r>
          </a:p>
        </p:txBody>
      </p:sp>
      <p:sp>
        <p:nvSpPr>
          <p:cNvPr id="87" name="TextBox 86"/>
          <p:cNvSpPr txBox="1"/>
          <p:nvPr/>
        </p:nvSpPr>
        <p:spPr>
          <a:xfrm rot="19587930">
            <a:off x="3885509" y="3455198"/>
            <a:ext cx="1568843" cy="315847"/>
          </a:xfrm>
          <a:prstGeom prst="rect">
            <a:avLst/>
          </a:prstGeom>
          <a:noFill/>
        </p:spPr>
        <p:txBody>
          <a:bodyPr wrap="square" lIns="84190" tIns="42096" rIns="84190" bIns="42096" rtlCol="0">
            <a:spAutoFit/>
          </a:bodyPr>
          <a:lstStyle/>
          <a:p>
            <a:r>
              <a:rPr lang="en-US" sz="1500" b="1" cap="small" dirty="0">
                <a:solidFill>
                  <a:srgbClr val="6C0000"/>
                </a:solidFill>
                <a:latin typeface="Arial Narrow" pitchFamily="34" charset="0"/>
              </a:rPr>
              <a:t>Single channel</a:t>
            </a:r>
          </a:p>
        </p:txBody>
      </p:sp>
      <p:sp>
        <p:nvSpPr>
          <p:cNvPr id="88" name="TextBox 87"/>
          <p:cNvSpPr txBox="1"/>
          <p:nvPr/>
        </p:nvSpPr>
        <p:spPr>
          <a:xfrm rot="19587930">
            <a:off x="3762514" y="5532903"/>
            <a:ext cx="1309236" cy="317370"/>
          </a:xfrm>
          <a:prstGeom prst="rect">
            <a:avLst/>
          </a:prstGeom>
          <a:noFill/>
        </p:spPr>
        <p:txBody>
          <a:bodyPr wrap="square" lIns="84190" tIns="42096" rIns="84190" bIns="42096" rtlCol="0">
            <a:spAutoFit/>
          </a:bodyPr>
          <a:lstStyle/>
          <a:p>
            <a:r>
              <a:rPr lang="en-US" sz="1500" b="1" cap="small" dirty="0">
                <a:solidFill>
                  <a:srgbClr val="CC0099"/>
                </a:solidFill>
                <a:latin typeface="Arial Narrow" pitchFamily="34" charset="0"/>
              </a:rPr>
              <a:t>16-Array</a:t>
            </a:r>
          </a:p>
        </p:txBody>
      </p:sp>
      <p:sp>
        <p:nvSpPr>
          <p:cNvPr id="80" name="Rounded Rectangle 79"/>
          <p:cNvSpPr/>
          <p:nvPr/>
        </p:nvSpPr>
        <p:spPr>
          <a:xfrm>
            <a:off x="4964771" y="5477711"/>
            <a:ext cx="3862247" cy="810090"/>
          </a:xfrm>
          <a:prstGeom prst="roundRect">
            <a:avLst/>
          </a:prstGeom>
          <a:solidFill>
            <a:srgbClr val="FFEED5"/>
          </a:solidFill>
          <a:ln>
            <a:solidFill>
              <a:srgbClr val="6C0000"/>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89" name="TextBox 88"/>
          <p:cNvSpPr txBox="1"/>
          <p:nvPr/>
        </p:nvSpPr>
        <p:spPr>
          <a:xfrm>
            <a:off x="5095695" y="5441260"/>
            <a:ext cx="3927709" cy="779034"/>
          </a:xfrm>
          <a:prstGeom prst="rect">
            <a:avLst/>
          </a:prstGeom>
          <a:noFill/>
        </p:spPr>
        <p:txBody>
          <a:bodyPr wrap="square" lIns="84190" tIns="42096" rIns="84190" bIns="42096" rtlCol="0">
            <a:spAutoFit/>
          </a:bodyPr>
          <a:lstStyle/>
          <a:p>
            <a:pPr algn="l"/>
            <a:r>
              <a:rPr lang="en-US" sz="1500" u="sng" cap="small" dirty="0">
                <a:solidFill>
                  <a:srgbClr val="6C0000"/>
                </a:solidFill>
                <a:latin typeface="Arial Narrow" pitchFamily="34" charset="0"/>
              </a:rPr>
              <a:t>Assumption</a:t>
            </a:r>
          </a:p>
          <a:p>
            <a:pPr algn="l">
              <a:buFont typeface="Arial" pitchFamily="34" charset="0"/>
              <a:buChar char="•"/>
            </a:pPr>
            <a:r>
              <a:rPr lang="en-US" sz="1500" dirty="0">
                <a:solidFill>
                  <a:srgbClr val="6C0000"/>
                </a:solidFill>
                <a:latin typeface="Arial Narrow" pitchFamily="34" charset="0"/>
              </a:rPr>
              <a:t> Isotropic radiator, uniform array spacing, d=</a:t>
            </a:r>
            <a:r>
              <a:rPr lang="en-US" sz="1500" dirty="0">
                <a:solidFill>
                  <a:srgbClr val="6C0000"/>
                </a:solidFill>
                <a:latin typeface="Symbol" pitchFamily="18" charset="2"/>
              </a:rPr>
              <a:t>l</a:t>
            </a:r>
            <a:r>
              <a:rPr lang="en-US" sz="1500" dirty="0">
                <a:solidFill>
                  <a:srgbClr val="6C0000"/>
                </a:solidFill>
                <a:latin typeface="Arial Narrow" pitchFamily="34" charset="0"/>
              </a:rPr>
              <a:t>/2</a:t>
            </a:r>
          </a:p>
          <a:p>
            <a:pPr algn="l">
              <a:buFont typeface="Arial" pitchFamily="34" charset="0"/>
              <a:buChar char="•"/>
            </a:pPr>
            <a:r>
              <a:rPr lang="en-US" sz="1500" dirty="0">
                <a:solidFill>
                  <a:srgbClr val="6C0000"/>
                </a:solidFill>
                <a:latin typeface="Arial Narrow" pitchFamily="34" charset="0"/>
              </a:rPr>
              <a:t> Ideal 45</a:t>
            </a:r>
            <a:r>
              <a:rPr lang="en-US" sz="1500" baseline="30000" dirty="0">
                <a:solidFill>
                  <a:srgbClr val="6C0000"/>
                </a:solidFill>
                <a:latin typeface="Arial Narrow" pitchFamily="34" charset="0"/>
              </a:rPr>
              <a:t>o</a:t>
            </a:r>
            <a:r>
              <a:rPr lang="en-US" sz="1500" dirty="0">
                <a:solidFill>
                  <a:srgbClr val="6C0000"/>
                </a:solidFill>
                <a:latin typeface="Arial Narrow" pitchFamily="34" charset="0"/>
              </a:rPr>
              <a:t>-scan:  127.3</a:t>
            </a:r>
            <a:r>
              <a:rPr lang="en-US" sz="1500" baseline="30000" dirty="0">
                <a:solidFill>
                  <a:srgbClr val="6C0000"/>
                </a:solidFill>
                <a:latin typeface="Arial Narrow" pitchFamily="34" charset="0"/>
              </a:rPr>
              <a:t>o </a:t>
            </a:r>
            <a:r>
              <a:rPr lang="en-US" sz="1500" dirty="0">
                <a:solidFill>
                  <a:srgbClr val="6C0000"/>
                </a:solidFill>
                <a:latin typeface="Arial Narrow" pitchFamily="34" charset="0"/>
              </a:rPr>
              <a:t>(= 360</a:t>
            </a:r>
            <a:r>
              <a:rPr lang="en-US" sz="1500" baseline="30000" dirty="0">
                <a:solidFill>
                  <a:srgbClr val="6C0000"/>
                </a:solidFill>
                <a:latin typeface="Arial Narrow" pitchFamily="34" charset="0"/>
              </a:rPr>
              <a:t>o</a:t>
            </a:r>
            <a:r>
              <a:rPr lang="en-US" sz="1500" dirty="0">
                <a:solidFill>
                  <a:srgbClr val="6C0000"/>
                </a:solidFill>
                <a:latin typeface="Arial Narrow" pitchFamily="34" charset="0"/>
              </a:rPr>
              <a:t> x </a:t>
            </a:r>
            <a:r>
              <a:rPr lang="en-US" sz="1500" dirty="0" err="1">
                <a:solidFill>
                  <a:srgbClr val="6C0000"/>
                </a:solidFill>
                <a:latin typeface="Arial Narrow" pitchFamily="34" charset="0"/>
              </a:rPr>
              <a:t>d/</a:t>
            </a:r>
            <a:r>
              <a:rPr lang="en-US" sz="1500" dirty="0" err="1">
                <a:solidFill>
                  <a:srgbClr val="6C0000"/>
                </a:solidFill>
                <a:latin typeface="Symbol" pitchFamily="18" charset="2"/>
              </a:rPr>
              <a:t>l</a:t>
            </a:r>
            <a:r>
              <a:rPr lang="en-US" sz="1500" dirty="0">
                <a:solidFill>
                  <a:srgbClr val="6C0000"/>
                </a:solidFill>
                <a:latin typeface="Arial Narrow" pitchFamily="34" charset="0"/>
              </a:rPr>
              <a:t> x sin45</a:t>
            </a:r>
            <a:r>
              <a:rPr lang="en-US" sz="1500" baseline="30000" dirty="0">
                <a:solidFill>
                  <a:srgbClr val="6C0000"/>
                </a:solidFill>
                <a:latin typeface="Arial Narrow" pitchFamily="34" charset="0"/>
              </a:rPr>
              <a:t>o</a:t>
            </a:r>
            <a:r>
              <a:rPr lang="en-US" sz="1500" dirty="0">
                <a:solidFill>
                  <a:srgbClr val="6C0000"/>
                </a:solidFill>
                <a:latin typeface="Arial Narrow" pitchFamily="34" charset="0"/>
              </a:rPr>
              <a:t>)</a:t>
            </a:r>
          </a:p>
        </p:txBody>
      </p:sp>
      <p:sp>
        <p:nvSpPr>
          <p:cNvPr id="2" name="Slide Number Placeholder 1"/>
          <p:cNvSpPr>
            <a:spLocks noGrp="1"/>
          </p:cNvSpPr>
          <p:nvPr>
            <p:ph type="sldNum" sz="quarter" idx="4"/>
          </p:nvPr>
        </p:nvSpPr>
        <p:spPr>
          <a:xfrm>
            <a:off x="6706177" y="6466840"/>
            <a:ext cx="2133023" cy="254241"/>
          </a:xfrm>
        </p:spPr>
        <p:txBody>
          <a:bodyPr/>
          <a:lstStyle/>
          <a:p>
            <a:fld id="{2B6308D2-8FBE-475B-9211-B18DC80818EF}" type="slidenum">
              <a:rPr lang="en-US" smtClean="0">
                <a:solidFill>
                  <a:schemeClr val="bg1"/>
                </a:solidFill>
              </a:rPr>
              <a:pPr/>
              <a:t>41</a:t>
            </a:fld>
            <a:endParaRPr lang="en-US" dirty="0">
              <a:solidFill>
                <a:schemeClr val="bg1"/>
              </a:solidFill>
            </a:endParaRPr>
          </a:p>
        </p:txBody>
      </p:sp>
    </p:spTree>
    <p:extLst>
      <p:ext uri="{BB962C8B-B14F-4D97-AF65-F5344CB8AC3E}">
        <p14:creationId xmlns:p14="http://schemas.microsoft.com/office/powerpoint/2010/main" val="54693924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ounded Rectangle 42"/>
          <p:cNvSpPr/>
          <p:nvPr/>
        </p:nvSpPr>
        <p:spPr>
          <a:xfrm>
            <a:off x="6564094" y="3262578"/>
            <a:ext cx="2225702" cy="19201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17" name="Rounded Rectangle 16"/>
          <p:cNvSpPr/>
          <p:nvPr/>
        </p:nvSpPr>
        <p:spPr>
          <a:xfrm>
            <a:off x="513784" y="3262578"/>
            <a:ext cx="5825685" cy="212267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16" name="Rounded Rectangle 15"/>
          <p:cNvSpPr/>
          <p:nvPr/>
        </p:nvSpPr>
        <p:spPr>
          <a:xfrm>
            <a:off x="513785" y="1441340"/>
            <a:ext cx="4975098" cy="14176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4" name="Rectangle 9"/>
          <p:cNvSpPr>
            <a:spLocks noChangeArrowheads="1"/>
          </p:cNvSpPr>
          <p:nvPr/>
        </p:nvSpPr>
        <p:spPr bwMode="auto">
          <a:xfrm>
            <a:off x="0" y="-76200"/>
            <a:ext cx="9144000" cy="661193"/>
          </a:xfrm>
          <a:prstGeom prst="rect">
            <a:avLst/>
          </a:prstGeom>
          <a:noFill/>
          <a:ln w="9525">
            <a:noFill/>
            <a:miter lim="800000"/>
            <a:headEnd/>
            <a:tailEnd/>
          </a:ln>
          <a:effectLst/>
        </p:spPr>
        <p:txBody>
          <a:bodyPr lIns="94444" tIns="47222" rIns="94444" bIns="47222" anchor="b"/>
          <a:lstStyle/>
          <a:p>
            <a:pPr algn="ctr" defTabSz="938376"/>
            <a:r>
              <a:rPr lang="en-US" sz="2800" b="1" cap="small" dirty="0">
                <a:solidFill>
                  <a:srgbClr val="6C0000"/>
                </a:solidFill>
                <a:latin typeface="+mn-lt"/>
              </a:rPr>
              <a:t>Conclusions</a:t>
            </a:r>
          </a:p>
        </p:txBody>
      </p:sp>
      <p:pic>
        <p:nvPicPr>
          <p:cNvPr id="5" name="Picture 3"/>
          <p:cNvPicPr>
            <a:picLocks noChangeAspect="1" noChangeArrowheads="1"/>
          </p:cNvPicPr>
          <p:nvPr/>
        </p:nvPicPr>
        <p:blipFill>
          <a:blip r:embed="rId2" cstate="print"/>
          <a:srcRect/>
          <a:stretch>
            <a:fillRect/>
          </a:stretch>
        </p:blipFill>
        <p:spPr bwMode="auto">
          <a:xfrm>
            <a:off x="3463521" y="3532608"/>
            <a:ext cx="1057524" cy="1242260"/>
          </a:xfrm>
          <a:prstGeom prst="rect">
            <a:avLst/>
          </a:prstGeom>
          <a:noFill/>
          <a:ln w="9525">
            <a:noFill/>
            <a:miter lim="800000"/>
            <a:headEnd/>
            <a:tailEnd/>
          </a:ln>
          <a:effectLst/>
        </p:spPr>
      </p:pic>
      <p:grpSp>
        <p:nvGrpSpPr>
          <p:cNvPr id="14" name="Group 13"/>
          <p:cNvGrpSpPr/>
          <p:nvPr/>
        </p:nvGrpSpPr>
        <p:grpSpPr>
          <a:xfrm>
            <a:off x="661226" y="1441340"/>
            <a:ext cx="4762195" cy="1282643"/>
            <a:chOff x="799356" y="2361456"/>
            <a:chExt cx="5238414" cy="1368152"/>
          </a:xfrm>
        </p:grpSpPr>
        <p:pic>
          <p:nvPicPr>
            <p:cNvPr id="6" name="Picture 2"/>
            <p:cNvPicPr>
              <a:picLocks noChangeAspect="1" noChangeArrowheads="1"/>
            </p:cNvPicPr>
            <p:nvPr/>
          </p:nvPicPr>
          <p:blipFill>
            <a:blip r:embed="rId3" cstate="print"/>
            <a:srcRect/>
            <a:stretch>
              <a:fillRect/>
            </a:stretch>
          </p:blipFill>
          <p:spPr bwMode="auto">
            <a:xfrm>
              <a:off x="2076872" y="2649488"/>
              <a:ext cx="1193320" cy="1080120"/>
            </a:xfrm>
            <a:prstGeom prst="rect">
              <a:avLst/>
            </a:prstGeom>
            <a:noFill/>
            <a:ln w="9525">
              <a:noFill/>
              <a:miter lim="800000"/>
              <a:headEnd/>
              <a:tailEnd/>
            </a:ln>
            <a:effectLst/>
          </p:spPr>
        </p:pic>
        <p:pic>
          <p:nvPicPr>
            <p:cNvPr id="7" name="Picture 2"/>
            <p:cNvPicPr>
              <a:picLocks noChangeAspect="1" noChangeArrowheads="1"/>
            </p:cNvPicPr>
            <p:nvPr/>
          </p:nvPicPr>
          <p:blipFill>
            <a:blip r:embed="rId4" cstate="print"/>
            <a:srcRect/>
            <a:stretch>
              <a:fillRect/>
            </a:stretch>
          </p:blipFill>
          <p:spPr bwMode="auto">
            <a:xfrm>
              <a:off x="3686562" y="2649488"/>
              <a:ext cx="2135185" cy="1080120"/>
            </a:xfrm>
            <a:prstGeom prst="rect">
              <a:avLst/>
            </a:prstGeom>
            <a:noFill/>
            <a:ln w="9525">
              <a:noFill/>
              <a:miter lim="800000"/>
              <a:headEnd/>
              <a:tailEnd/>
            </a:ln>
          </p:spPr>
        </p:pic>
        <p:pic>
          <p:nvPicPr>
            <p:cNvPr id="8" name="Picture 4"/>
            <p:cNvPicPr>
              <a:picLocks noChangeAspect="1" noChangeArrowheads="1"/>
            </p:cNvPicPr>
            <p:nvPr/>
          </p:nvPicPr>
          <p:blipFill>
            <a:blip r:embed="rId5" cstate="print"/>
            <a:srcRect/>
            <a:stretch>
              <a:fillRect/>
            </a:stretch>
          </p:blipFill>
          <p:spPr bwMode="auto">
            <a:xfrm>
              <a:off x="925809" y="2649488"/>
              <a:ext cx="719015" cy="461296"/>
            </a:xfrm>
            <a:prstGeom prst="rect">
              <a:avLst/>
            </a:prstGeom>
            <a:noFill/>
            <a:ln w="9525">
              <a:noFill/>
              <a:miter lim="800000"/>
              <a:headEnd/>
              <a:tailEnd/>
            </a:ln>
          </p:spPr>
        </p:pic>
        <p:sp>
          <p:nvSpPr>
            <p:cNvPr id="9" name="Striped Right Arrow 8"/>
            <p:cNvSpPr/>
            <p:nvPr/>
          </p:nvSpPr>
          <p:spPr>
            <a:xfrm>
              <a:off x="1716832" y="2721496"/>
              <a:ext cx="288032" cy="288032"/>
            </a:xfrm>
            <a:prstGeom prst="stripedRightArrow">
              <a:avLst/>
            </a:prstGeom>
            <a:solidFill>
              <a:srgbClr val="99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triped Right Arrow 9"/>
            <p:cNvSpPr/>
            <p:nvPr/>
          </p:nvSpPr>
          <p:spPr>
            <a:xfrm>
              <a:off x="3316506" y="2721496"/>
              <a:ext cx="288032" cy="288032"/>
            </a:xfrm>
            <a:prstGeom prst="stripedRightArrow">
              <a:avLst/>
            </a:prstGeom>
            <a:solidFill>
              <a:srgbClr val="99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99356" y="2361456"/>
              <a:ext cx="1368151" cy="311880"/>
            </a:xfrm>
            <a:prstGeom prst="rect">
              <a:avLst/>
            </a:prstGeom>
            <a:noFill/>
          </p:spPr>
          <p:txBody>
            <a:bodyPr wrap="square" rtlCol="0">
              <a:spAutoFit/>
            </a:bodyPr>
            <a:lstStyle/>
            <a:p>
              <a:r>
                <a:rPr lang="en-US" sz="1300" b="1" dirty="0">
                  <a:solidFill>
                    <a:schemeClr val="tx1"/>
                  </a:solidFill>
                  <a:latin typeface="Arial Narrow" pitchFamily="34" charset="0"/>
                </a:rPr>
                <a:t>Phase shifter</a:t>
              </a:r>
            </a:p>
          </p:txBody>
        </p:sp>
        <p:sp>
          <p:nvSpPr>
            <p:cNvPr id="12" name="TextBox 11"/>
            <p:cNvSpPr txBox="1"/>
            <p:nvPr/>
          </p:nvSpPr>
          <p:spPr>
            <a:xfrm>
              <a:off x="2004862" y="2361456"/>
              <a:ext cx="1455659" cy="328295"/>
            </a:xfrm>
            <a:prstGeom prst="rect">
              <a:avLst/>
            </a:prstGeom>
            <a:noFill/>
          </p:spPr>
          <p:txBody>
            <a:bodyPr wrap="square" rtlCol="0">
              <a:spAutoFit/>
            </a:bodyPr>
            <a:lstStyle/>
            <a:p>
              <a:r>
                <a:rPr lang="en-US" sz="1400" b="1" dirty="0">
                  <a:solidFill>
                    <a:schemeClr val="tx1"/>
                  </a:solidFill>
                  <a:latin typeface="Arial Narrow" pitchFamily="34" charset="0"/>
                </a:rPr>
                <a:t>Si on-chip array</a:t>
              </a:r>
            </a:p>
          </p:txBody>
        </p:sp>
        <p:sp>
          <p:nvSpPr>
            <p:cNvPr id="13" name="TextBox 12"/>
            <p:cNvSpPr txBox="1"/>
            <p:nvPr/>
          </p:nvSpPr>
          <p:spPr>
            <a:xfrm>
              <a:off x="3661048" y="2361457"/>
              <a:ext cx="2376722" cy="328295"/>
            </a:xfrm>
            <a:prstGeom prst="rect">
              <a:avLst/>
            </a:prstGeom>
            <a:noFill/>
          </p:spPr>
          <p:txBody>
            <a:bodyPr wrap="square" rtlCol="0">
              <a:spAutoFit/>
            </a:bodyPr>
            <a:lstStyle/>
            <a:p>
              <a:r>
                <a:rPr lang="en-US" sz="1400" b="1" dirty="0">
                  <a:solidFill>
                    <a:schemeClr val="tx1"/>
                  </a:solidFill>
                  <a:latin typeface="Arial Narrow" pitchFamily="34" charset="0"/>
                </a:rPr>
                <a:t>Antenna board verification</a:t>
              </a:r>
            </a:p>
          </p:txBody>
        </p:sp>
      </p:grpSp>
      <p:sp>
        <p:nvSpPr>
          <p:cNvPr id="15" name="TextBox 14"/>
          <p:cNvSpPr txBox="1"/>
          <p:nvPr/>
        </p:nvSpPr>
        <p:spPr>
          <a:xfrm>
            <a:off x="186058" y="1066237"/>
            <a:ext cx="8957942" cy="346249"/>
          </a:xfrm>
          <a:prstGeom prst="rect">
            <a:avLst/>
          </a:prstGeom>
          <a:noFill/>
        </p:spPr>
        <p:txBody>
          <a:bodyPr wrap="square" lIns="84216" tIns="42108" rIns="84216" bIns="42108" rtlCol="0">
            <a:spAutoFit/>
          </a:bodyPr>
          <a:lstStyle/>
          <a:p>
            <a:pPr algn="l">
              <a:buFont typeface="Arial" pitchFamily="34" charset="0"/>
              <a:buChar char="•"/>
            </a:pPr>
            <a:r>
              <a:rPr lang="en-US" sz="1700" dirty="0">
                <a:solidFill>
                  <a:srgbClr val="6C0000"/>
                </a:solidFill>
                <a:latin typeface="Arial Narrow" pitchFamily="34" charset="0"/>
              </a:rPr>
              <a:t> First implementation of </a:t>
            </a:r>
            <a:r>
              <a:rPr lang="en-US" sz="1700" i="1" dirty="0">
                <a:solidFill>
                  <a:srgbClr val="6C0000"/>
                </a:solidFill>
                <a:latin typeface="Arial Narrow" pitchFamily="34" charset="0"/>
              </a:rPr>
              <a:t>All-RF (RF-scanning) </a:t>
            </a:r>
            <a:r>
              <a:rPr lang="en-US" sz="1700" dirty="0">
                <a:solidFill>
                  <a:srgbClr val="6C0000"/>
                </a:solidFill>
                <a:latin typeface="Arial Narrow" pitchFamily="34" charset="0"/>
              </a:rPr>
              <a:t>Si phased array IC including system-level demonstration   </a:t>
            </a:r>
          </a:p>
        </p:txBody>
      </p:sp>
      <p:pic>
        <p:nvPicPr>
          <p:cNvPr id="19" name="Picture 2"/>
          <p:cNvPicPr>
            <a:picLocks noChangeAspect="1" noChangeArrowheads="1"/>
          </p:cNvPicPr>
          <p:nvPr/>
        </p:nvPicPr>
        <p:blipFill>
          <a:blip r:embed="rId3" cstate="print"/>
          <a:srcRect/>
          <a:stretch>
            <a:fillRect/>
          </a:stretch>
        </p:blipFill>
        <p:spPr bwMode="auto">
          <a:xfrm>
            <a:off x="1902155" y="3532608"/>
            <a:ext cx="1084836" cy="1012613"/>
          </a:xfrm>
          <a:prstGeom prst="rect">
            <a:avLst/>
          </a:prstGeom>
          <a:noFill/>
          <a:ln w="9525">
            <a:noFill/>
            <a:miter lim="800000"/>
            <a:headEnd/>
            <a:tailEnd/>
          </a:ln>
          <a:effectLst/>
        </p:spPr>
      </p:pic>
      <p:pic>
        <p:nvPicPr>
          <p:cNvPr id="21" name="Picture 4"/>
          <p:cNvPicPr>
            <a:picLocks noChangeAspect="1" noChangeArrowheads="1"/>
          </p:cNvPicPr>
          <p:nvPr/>
        </p:nvPicPr>
        <p:blipFill>
          <a:blip r:embed="rId5" cstate="print"/>
          <a:srcRect/>
          <a:stretch>
            <a:fillRect/>
          </a:stretch>
        </p:blipFill>
        <p:spPr bwMode="auto">
          <a:xfrm>
            <a:off x="841094" y="3532608"/>
            <a:ext cx="653650" cy="432465"/>
          </a:xfrm>
          <a:prstGeom prst="rect">
            <a:avLst/>
          </a:prstGeom>
          <a:noFill/>
          <a:ln w="9525">
            <a:noFill/>
            <a:miter lim="800000"/>
            <a:headEnd/>
            <a:tailEnd/>
          </a:ln>
        </p:spPr>
      </p:pic>
      <p:sp>
        <p:nvSpPr>
          <p:cNvPr id="24" name="TextBox 23"/>
          <p:cNvSpPr txBox="1"/>
          <p:nvPr/>
        </p:nvSpPr>
        <p:spPr>
          <a:xfrm>
            <a:off x="513367" y="3262578"/>
            <a:ext cx="1243775" cy="288541"/>
          </a:xfrm>
          <a:prstGeom prst="rect">
            <a:avLst/>
          </a:prstGeom>
          <a:noFill/>
        </p:spPr>
        <p:txBody>
          <a:bodyPr wrap="square" lIns="84216" tIns="42108" rIns="84216" bIns="42108" rtlCol="0">
            <a:spAutoFit/>
          </a:bodyPr>
          <a:lstStyle/>
          <a:p>
            <a:r>
              <a:rPr lang="en-US" sz="1300" b="1" dirty="0">
                <a:solidFill>
                  <a:schemeClr val="tx1"/>
                </a:solidFill>
                <a:latin typeface="Arial Narrow" pitchFamily="34" charset="0"/>
              </a:rPr>
              <a:t>Phase shifter</a:t>
            </a:r>
          </a:p>
        </p:txBody>
      </p:sp>
      <p:sp>
        <p:nvSpPr>
          <p:cNvPr id="25" name="TextBox 24"/>
          <p:cNvSpPr txBox="1"/>
          <p:nvPr/>
        </p:nvSpPr>
        <p:spPr>
          <a:xfrm>
            <a:off x="1524000" y="3262578"/>
            <a:ext cx="1822796" cy="300482"/>
          </a:xfrm>
          <a:prstGeom prst="rect">
            <a:avLst/>
          </a:prstGeom>
          <a:noFill/>
        </p:spPr>
        <p:txBody>
          <a:bodyPr wrap="square" lIns="84216" tIns="42108" rIns="84216" bIns="42108" rtlCol="0">
            <a:spAutoFit/>
          </a:bodyPr>
          <a:lstStyle/>
          <a:p>
            <a:r>
              <a:rPr lang="en-US" sz="1400" b="1" dirty="0">
                <a:solidFill>
                  <a:schemeClr val="tx1"/>
                </a:solidFill>
                <a:latin typeface="Arial Narrow" pitchFamily="34" charset="0"/>
              </a:rPr>
              <a:t>X-band, 8-element Rx</a:t>
            </a:r>
          </a:p>
        </p:txBody>
      </p:sp>
      <p:sp>
        <p:nvSpPr>
          <p:cNvPr id="26" name="TextBox 25"/>
          <p:cNvSpPr txBox="1"/>
          <p:nvPr/>
        </p:nvSpPr>
        <p:spPr>
          <a:xfrm>
            <a:off x="3124200" y="3262579"/>
            <a:ext cx="1963855" cy="300482"/>
          </a:xfrm>
          <a:prstGeom prst="rect">
            <a:avLst/>
          </a:prstGeom>
          <a:noFill/>
        </p:spPr>
        <p:txBody>
          <a:bodyPr wrap="square" lIns="84216" tIns="42108" rIns="84216" bIns="42108" rtlCol="0">
            <a:spAutoFit/>
          </a:bodyPr>
          <a:lstStyle/>
          <a:p>
            <a:r>
              <a:rPr lang="en-US" sz="1400" b="1" dirty="0">
                <a:solidFill>
                  <a:schemeClr val="tx1"/>
                </a:solidFill>
                <a:latin typeface="Arial Narrow" pitchFamily="34" charset="0"/>
              </a:rPr>
              <a:t>Q-band, 16-element </a:t>
            </a:r>
            <a:r>
              <a:rPr lang="en-US" sz="1400" b="1" dirty="0" err="1">
                <a:solidFill>
                  <a:schemeClr val="tx1"/>
                </a:solidFill>
                <a:latin typeface="Arial Narrow" pitchFamily="34" charset="0"/>
              </a:rPr>
              <a:t>Tx</a:t>
            </a:r>
            <a:endParaRPr lang="en-US" sz="1400" b="1" dirty="0">
              <a:solidFill>
                <a:schemeClr val="tx1"/>
              </a:solidFill>
              <a:latin typeface="Arial Narrow" pitchFamily="34" charset="0"/>
            </a:endParaRPr>
          </a:p>
        </p:txBody>
      </p:sp>
      <p:sp>
        <p:nvSpPr>
          <p:cNvPr id="27" name="TextBox 26"/>
          <p:cNvSpPr txBox="1"/>
          <p:nvPr/>
        </p:nvSpPr>
        <p:spPr>
          <a:xfrm>
            <a:off x="186058" y="2887475"/>
            <a:ext cx="8957942" cy="346249"/>
          </a:xfrm>
          <a:prstGeom prst="rect">
            <a:avLst/>
          </a:prstGeom>
          <a:noFill/>
        </p:spPr>
        <p:txBody>
          <a:bodyPr wrap="square" lIns="84216" tIns="42108" rIns="84216" bIns="42108" rtlCol="0">
            <a:spAutoFit/>
          </a:bodyPr>
          <a:lstStyle/>
          <a:p>
            <a:pPr algn="l">
              <a:buFont typeface="Arial" pitchFamily="34" charset="0"/>
              <a:buChar char="•"/>
            </a:pPr>
            <a:r>
              <a:rPr lang="en-US" sz="1700" dirty="0">
                <a:solidFill>
                  <a:srgbClr val="6C0000"/>
                </a:solidFill>
                <a:latin typeface="Arial Narrow" pitchFamily="34" charset="0"/>
              </a:rPr>
              <a:t> Successful technology transfers to </a:t>
            </a:r>
            <a:r>
              <a:rPr lang="en-US" sz="1700" dirty="0" err="1">
                <a:solidFill>
                  <a:srgbClr val="6C0000"/>
                </a:solidFill>
                <a:latin typeface="Arial Narrow" pitchFamily="34" charset="0"/>
              </a:rPr>
              <a:t>DoD</a:t>
            </a:r>
            <a:r>
              <a:rPr lang="en-US" sz="1700" dirty="0">
                <a:solidFill>
                  <a:srgbClr val="6C0000"/>
                </a:solidFill>
                <a:latin typeface="Arial Narrow" pitchFamily="34" charset="0"/>
              </a:rPr>
              <a:t> industries (Boeing, Lockheed  Martin, Raytheon, Teledyne, NG)</a:t>
            </a:r>
          </a:p>
        </p:txBody>
      </p:sp>
      <p:pic>
        <p:nvPicPr>
          <p:cNvPr id="28" name="Picture 4"/>
          <p:cNvPicPr>
            <a:picLocks noChangeAspect="1" noChangeArrowheads="1"/>
          </p:cNvPicPr>
          <p:nvPr/>
        </p:nvPicPr>
        <p:blipFill>
          <a:blip r:embed="rId6" cstate="print"/>
          <a:srcRect/>
          <a:stretch>
            <a:fillRect/>
          </a:stretch>
        </p:blipFill>
        <p:spPr bwMode="auto">
          <a:xfrm>
            <a:off x="5006739" y="3532608"/>
            <a:ext cx="743991" cy="877598"/>
          </a:xfrm>
          <a:prstGeom prst="rect">
            <a:avLst/>
          </a:prstGeom>
          <a:noFill/>
          <a:ln w="9525">
            <a:noFill/>
            <a:miter lim="800000"/>
            <a:headEnd/>
            <a:tailEnd/>
          </a:ln>
        </p:spPr>
      </p:pic>
      <p:sp>
        <p:nvSpPr>
          <p:cNvPr id="29" name="TextBox 28"/>
          <p:cNvSpPr txBox="1"/>
          <p:nvPr/>
        </p:nvSpPr>
        <p:spPr>
          <a:xfrm>
            <a:off x="4817945" y="3262578"/>
            <a:ext cx="1963855" cy="515926"/>
          </a:xfrm>
          <a:prstGeom prst="rect">
            <a:avLst/>
          </a:prstGeom>
          <a:noFill/>
        </p:spPr>
        <p:txBody>
          <a:bodyPr wrap="square" lIns="84216" tIns="42108" rIns="84216" bIns="42108" rtlCol="0">
            <a:spAutoFit/>
          </a:bodyPr>
          <a:lstStyle/>
          <a:p>
            <a:r>
              <a:rPr lang="en-US" sz="1400" b="1" dirty="0">
                <a:solidFill>
                  <a:schemeClr val="tx1"/>
                </a:solidFill>
                <a:latin typeface="Arial Narrow" pitchFamily="34" charset="0"/>
              </a:rPr>
              <a:t>Q-band, </a:t>
            </a:r>
            <a:r>
              <a:rPr lang="en-US" sz="1400" b="1" dirty="0" smtClean="0">
                <a:solidFill>
                  <a:schemeClr val="tx1"/>
                </a:solidFill>
                <a:latin typeface="Arial Narrow" pitchFamily="34" charset="0"/>
              </a:rPr>
              <a:t>4-element</a:t>
            </a:r>
          </a:p>
          <a:p>
            <a:r>
              <a:rPr lang="en-US" sz="1400" b="1" dirty="0">
                <a:solidFill>
                  <a:schemeClr val="tx1"/>
                </a:solidFill>
                <a:latin typeface="Arial Narrow" pitchFamily="34" charset="0"/>
              </a:rPr>
              <a:t> </a:t>
            </a:r>
            <a:r>
              <a:rPr lang="en-US" sz="1400" b="1" dirty="0" smtClean="0">
                <a:solidFill>
                  <a:schemeClr val="tx1"/>
                </a:solidFill>
                <a:latin typeface="Arial Narrow" pitchFamily="34" charset="0"/>
              </a:rPr>
              <a:t>                          </a:t>
            </a:r>
            <a:r>
              <a:rPr lang="en-US" sz="1400" b="1" dirty="0">
                <a:solidFill>
                  <a:schemeClr val="tx1"/>
                </a:solidFill>
                <a:latin typeface="Arial Narrow" pitchFamily="34" charset="0"/>
              </a:rPr>
              <a:t>Rx</a:t>
            </a:r>
          </a:p>
        </p:txBody>
      </p:sp>
      <p:sp>
        <p:nvSpPr>
          <p:cNvPr id="30" name="TextBox 29"/>
          <p:cNvSpPr txBox="1"/>
          <p:nvPr/>
        </p:nvSpPr>
        <p:spPr>
          <a:xfrm>
            <a:off x="579246" y="3919142"/>
            <a:ext cx="1243775" cy="490519"/>
          </a:xfrm>
          <a:prstGeom prst="rect">
            <a:avLst/>
          </a:prstGeom>
          <a:noFill/>
        </p:spPr>
        <p:txBody>
          <a:bodyPr wrap="square" lIns="84216" tIns="42108" rIns="84216" bIns="42108" rtlCol="0">
            <a:spAutoFit/>
          </a:bodyPr>
          <a:lstStyle/>
          <a:p>
            <a:r>
              <a:rPr lang="en-US" sz="1300" dirty="0">
                <a:solidFill>
                  <a:srgbClr val="FFFF00"/>
                </a:solidFill>
                <a:latin typeface="Arial Narrow" pitchFamily="34" charset="0"/>
              </a:rPr>
              <a:t>Lockheed Martin</a:t>
            </a:r>
          </a:p>
          <a:p>
            <a:r>
              <a:rPr lang="en-US" sz="1300" dirty="0">
                <a:solidFill>
                  <a:srgbClr val="FFFF00"/>
                </a:solidFill>
                <a:latin typeface="Arial Narrow" pitchFamily="34" charset="0"/>
              </a:rPr>
              <a:t>(JSSC 2007)</a:t>
            </a:r>
          </a:p>
        </p:txBody>
      </p:sp>
      <p:sp>
        <p:nvSpPr>
          <p:cNvPr id="31" name="TextBox 30"/>
          <p:cNvSpPr txBox="1"/>
          <p:nvPr/>
        </p:nvSpPr>
        <p:spPr>
          <a:xfrm>
            <a:off x="1757559" y="4492243"/>
            <a:ext cx="1440160" cy="894475"/>
          </a:xfrm>
          <a:prstGeom prst="rect">
            <a:avLst/>
          </a:prstGeom>
          <a:noFill/>
        </p:spPr>
        <p:txBody>
          <a:bodyPr wrap="square" lIns="84216" tIns="42108" rIns="84216" bIns="42108" rtlCol="0">
            <a:spAutoFit/>
          </a:bodyPr>
          <a:lstStyle/>
          <a:p>
            <a:r>
              <a:rPr lang="en-US" sz="1300" dirty="0">
                <a:solidFill>
                  <a:srgbClr val="FFFF00"/>
                </a:solidFill>
                <a:latin typeface="Arial Narrow" pitchFamily="34" charset="0"/>
              </a:rPr>
              <a:t>Lockheed Martin</a:t>
            </a:r>
          </a:p>
          <a:p>
            <a:r>
              <a:rPr lang="en-US" sz="1300" dirty="0">
                <a:solidFill>
                  <a:srgbClr val="FFFF00"/>
                </a:solidFill>
                <a:latin typeface="Arial Narrow" pitchFamily="34" charset="0"/>
              </a:rPr>
              <a:t>Raytheon, Boeing</a:t>
            </a:r>
          </a:p>
          <a:p>
            <a:r>
              <a:rPr lang="en-US" sz="1300" dirty="0">
                <a:solidFill>
                  <a:srgbClr val="FFFF00"/>
                </a:solidFill>
                <a:latin typeface="Arial Narrow" pitchFamily="34" charset="0"/>
              </a:rPr>
              <a:t>Northrop Grumman</a:t>
            </a:r>
          </a:p>
          <a:p>
            <a:r>
              <a:rPr lang="en-US" sz="1300" dirty="0">
                <a:solidFill>
                  <a:srgbClr val="FFFF00"/>
                </a:solidFill>
                <a:latin typeface="Arial Narrow" pitchFamily="34" charset="0"/>
              </a:rPr>
              <a:t>(JSSC 2008)</a:t>
            </a:r>
          </a:p>
        </p:txBody>
      </p:sp>
      <p:sp>
        <p:nvSpPr>
          <p:cNvPr id="32" name="TextBox 31"/>
          <p:cNvSpPr txBox="1"/>
          <p:nvPr/>
        </p:nvSpPr>
        <p:spPr>
          <a:xfrm>
            <a:off x="3225897" y="4723823"/>
            <a:ext cx="1571084" cy="490519"/>
          </a:xfrm>
          <a:prstGeom prst="rect">
            <a:avLst/>
          </a:prstGeom>
          <a:noFill/>
        </p:spPr>
        <p:txBody>
          <a:bodyPr wrap="square" lIns="84216" tIns="42108" rIns="84216" bIns="42108" rtlCol="0">
            <a:spAutoFit/>
          </a:bodyPr>
          <a:lstStyle/>
          <a:p>
            <a:r>
              <a:rPr lang="en-US" sz="1300" dirty="0">
                <a:solidFill>
                  <a:srgbClr val="FFFF00"/>
                </a:solidFill>
                <a:latin typeface="Arial Narrow" pitchFamily="34" charset="0"/>
              </a:rPr>
              <a:t>Teledyne (Rockwell)</a:t>
            </a:r>
          </a:p>
          <a:p>
            <a:r>
              <a:rPr lang="en-US" sz="1300" dirty="0">
                <a:solidFill>
                  <a:srgbClr val="FFFF00"/>
                </a:solidFill>
                <a:latin typeface="Arial Narrow" pitchFamily="34" charset="0"/>
              </a:rPr>
              <a:t>(JSSC 2009)</a:t>
            </a:r>
          </a:p>
        </p:txBody>
      </p:sp>
      <p:sp>
        <p:nvSpPr>
          <p:cNvPr id="33" name="TextBox 32"/>
          <p:cNvSpPr txBox="1"/>
          <p:nvPr/>
        </p:nvSpPr>
        <p:spPr>
          <a:xfrm>
            <a:off x="4637879" y="4391694"/>
            <a:ext cx="1571084" cy="692498"/>
          </a:xfrm>
          <a:prstGeom prst="rect">
            <a:avLst/>
          </a:prstGeom>
          <a:noFill/>
        </p:spPr>
        <p:txBody>
          <a:bodyPr wrap="square" lIns="84216" tIns="42108" rIns="84216" bIns="42108" rtlCol="0">
            <a:spAutoFit/>
          </a:bodyPr>
          <a:lstStyle/>
          <a:p>
            <a:r>
              <a:rPr lang="en-US" sz="1300" dirty="0">
                <a:solidFill>
                  <a:srgbClr val="FFFF00"/>
                </a:solidFill>
                <a:latin typeface="Arial Narrow" pitchFamily="34" charset="0"/>
              </a:rPr>
              <a:t>Lockheed Martin</a:t>
            </a:r>
          </a:p>
          <a:p>
            <a:r>
              <a:rPr lang="en-US" sz="1300" dirty="0">
                <a:solidFill>
                  <a:srgbClr val="FFFF00"/>
                </a:solidFill>
                <a:latin typeface="Arial Narrow" pitchFamily="34" charset="0"/>
              </a:rPr>
              <a:t>Boeing</a:t>
            </a:r>
          </a:p>
          <a:p>
            <a:r>
              <a:rPr lang="en-US" sz="1300" dirty="0">
                <a:solidFill>
                  <a:srgbClr val="FFFF00"/>
                </a:solidFill>
                <a:latin typeface="Arial Narrow" pitchFamily="34" charset="0"/>
              </a:rPr>
              <a:t>(T-MTT 2008)</a:t>
            </a:r>
          </a:p>
        </p:txBody>
      </p:sp>
      <p:sp>
        <p:nvSpPr>
          <p:cNvPr id="34" name="TextBox 33"/>
          <p:cNvSpPr txBox="1"/>
          <p:nvPr/>
        </p:nvSpPr>
        <p:spPr>
          <a:xfrm>
            <a:off x="186058" y="775072"/>
            <a:ext cx="8957942" cy="362037"/>
          </a:xfrm>
          <a:prstGeom prst="rect">
            <a:avLst/>
          </a:prstGeom>
          <a:noFill/>
        </p:spPr>
        <p:txBody>
          <a:bodyPr wrap="square" lIns="84216" tIns="42108" rIns="84216" bIns="42108" rtlCol="0">
            <a:spAutoFit/>
          </a:bodyPr>
          <a:lstStyle/>
          <a:p>
            <a:pPr algn="l">
              <a:buFont typeface="Arial" pitchFamily="34" charset="0"/>
              <a:buChar char="•"/>
            </a:pPr>
            <a:r>
              <a:rPr lang="en-US" sz="1800" dirty="0">
                <a:solidFill>
                  <a:srgbClr val="6C0000"/>
                </a:solidFill>
                <a:latin typeface="Arial Narrow" pitchFamily="34" charset="0"/>
              </a:rPr>
              <a:t> Provide a low-cost phased array solution for RF and mm-wave defense &amp; commercial  applications</a:t>
            </a:r>
          </a:p>
        </p:txBody>
      </p:sp>
      <p:sp>
        <p:nvSpPr>
          <p:cNvPr id="38" name="TextBox 37"/>
          <p:cNvSpPr txBox="1"/>
          <p:nvPr/>
        </p:nvSpPr>
        <p:spPr>
          <a:xfrm>
            <a:off x="186058" y="5384594"/>
            <a:ext cx="8957942" cy="608259"/>
          </a:xfrm>
          <a:prstGeom prst="rect">
            <a:avLst/>
          </a:prstGeom>
          <a:noFill/>
        </p:spPr>
        <p:txBody>
          <a:bodyPr wrap="square" lIns="84216" tIns="42108" rIns="84216" bIns="42108" rtlCol="0">
            <a:spAutoFit/>
          </a:bodyPr>
          <a:lstStyle/>
          <a:p>
            <a:pPr algn="l">
              <a:buFont typeface="Arial" pitchFamily="34" charset="0"/>
              <a:buChar char="•"/>
            </a:pPr>
            <a:r>
              <a:rPr lang="en-US" sz="1700" dirty="0">
                <a:solidFill>
                  <a:srgbClr val="6C0000"/>
                </a:solidFill>
                <a:latin typeface="Arial Narrow" pitchFamily="34" charset="0"/>
              </a:rPr>
              <a:t> Designs can be extended for high data-rate wireless systems at mm-wave frequencies </a:t>
            </a:r>
          </a:p>
          <a:p>
            <a:pPr algn="l"/>
            <a:r>
              <a:rPr lang="en-US" sz="1700" dirty="0">
                <a:solidFill>
                  <a:srgbClr val="6C0000"/>
                </a:solidFill>
                <a:latin typeface="Arial Narrow" pitchFamily="34" charset="0"/>
              </a:rPr>
              <a:t>   (60 GHz wireless comm.,  &gt; 100 GHz high data rate mm-wave comm. …)</a:t>
            </a:r>
          </a:p>
        </p:txBody>
      </p:sp>
      <p:sp>
        <p:nvSpPr>
          <p:cNvPr id="40" name="TextBox 39"/>
          <p:cNvSpPr txBox="1"/>
          <p:nvPr/>
        </p:nvSpPr>
        <p:spPr>
          <a:xfrm>
            <a:off x="6577222" y="3320387"/>
            <a:ext cx="2225702" cy="946813"/>
          </a:xfrm>
          <a:prstGeom prst="rect">
            <a:avLst/>
          </a:prstGeom>
          <a:noFill/>
        </p:spPr>
        <p:txBody>
          <a:bodyPr wrap="square" lIns="84216" tIns="42108" rIns="84216" bIns="42108" rtlCol="0">
            <a:spAutoFit/>
          </a:bodyPr>
          <a:lstStyle/>
          <a:p>
            <a:r>
              <a:rPr lang="en-US" sz="1400" dirty="0">
                <a:solidFill>
                  <a:srgbClr val="FFFF00"/>
                </a:solidFill>
                <a:latin typeface="Arial Narrow" pitchFamily="34" charset="0"/>
              </a:rPr>
              <a:t>“The Most Significant  Achievement in 2008” </a:t>
            </a:r>
            <a:r>
              <a:rPr lang="en-US" sz="1400" b="1" dirty="0">
                <a:solidFill>
                  <a:srgbClr val="FFFFFF"/>
                </a:solidFill>
                <a:latin typeface="Arial Narrow" pitchFamily="34" charset="0"/>
              </a:rPr>
              <a:t>DARPA Special            “WAR REPORT” to  Pentagon</a:t>
            </a:r>
          </a:p>
        </p:txBody>
      </p:sp>
      <p:sp>
        <p:nvSpPr>
          <p:cNvPr id="41" name="TextBox 40"/>
          <p:cNvSpPr txBox="1"/>
          <p:nvPr/>
        </p:nvSpPr>
        <p:spPr>
          <a:xfrm>
            <a:off x="6570257" y="4412902"/>
            <a:ext cx="2208572" cy="731369"/>
          </a:xfrm>
          <a:prstGeom prst="rect">
            <a:avLst/>
          </a:prstGeom>
          <a:noFill/>
        </p:spPr>
        <p:txBody>
          <a:bodyPr wrap="square" lIns="84216" tIns="42108" rIns="84216" bIns="42108" rtlCol="0">
            <a:spAutoFit/>
          </a:bodyPr>
          <a:lstStyle/>
          <a:p>
            <a:r>
              <a:rPr lang="en-US" sz="1400" dirty="0">
                <a:solidFill>
                  <a:srgbClr val="FFFF00"/>
                </a:solidFill>
                <a:latin typeface="Arial Narrow" pitchFamily="34" charset="0"/>
              </a:rPr>
              <a:t>“Team of The Year Award </a:t>
            </a:r>
          </a:p>
          <a:p>
            <a:r>
              <a:rPr lang="en-US" sz="1400" dirty="0">
                <a:solidFill>
                  <a:srgbClr val="FFFF00"/>
                </a:solidFill>
                <a:latin typeface="Arial Narrow" pitchFamily="34" charset="0"/>
              </a:rPr>
              <a:t>in 2010”  </a:t>
            </a:r>
            <a:r>
              <a:rPr lang="en-US" sz="1400" b="1" dirty="0">
                <a:solidFill>
                  <a:srgbClr val="FFFFFF"/>
                </a:solidFill>
                <a:latin typeface="Arial Narrow" pitchFamily="34" charset="0"/>
              </a:rPr>
              <a:t>from Teledyne </a:t>
            </a:r>
          </a:p>
          <a:p>
            <a:r>
              <a:rPr lang="en-US" sz="1400" b="1" dirty="0">
                <a:solidFill>
                  <a:srgbClr val="FFFFFF"/>
                </a:solidFill>
                <a:latin typeface="Arial Narrow" pitchFamily="34" charset="0"/>
              </a:rPr>
              <a:t>Scientific Corp (Rockwell</a:t>
            </a:r>
            <a:r>
              <a:rPr lang="en-US" sz="1400" dirty="0">
                <a:solidFill>
                  <a:srgbClr val="FFFFFF"/>
                </a:solidFill>
                <a:latin typeface="Arial Narrow" pitchFamily="34" charset="0"/>
              </a:rPr>
              <a:t>)</a:t>
            </a:r>
          </a:p>
        </p:txBody>
      </p:sp>
      <p:sp>
        <p:nvSpPr>
          <p:cNvPr id="44" name="AutoShape 13"/>
          <p:cNvSpPr>
            <a:spLocks noChangeArrowheads="1"/>
          </p:cNvSpPr>
          <p:nvPr/>
        </p:nvSpPr>
        <p:spPr bwMode="auto">
          <a:xfrm>
            <a:off x="6077622" y="3967594"/>
            <a:ext cx="458233" cy="337538"/>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tx2">
              <a:lumMod val="50000"/>
            </a:schemeClr>
          </a:solidFill>
          <a:ln w="9525">
            <a:solidFill>
              <a:schemeClr val="tx1"/>
            </a:solidFill>
            <a:miter lim="800000"/>
            <a:headEnd/>
            <a:tailEnd/>
          </a:ln>
          <a:effectLst/>
        </p:spPr>
        <p:txBody>
          <a:bodyPr wrap="none" lIns="84190" tIns="42096" rIns="84190" bIns="42096" anchor="ctr"/>
          <a:lstStyle/>
          <a:p>
            <a:pPr algn="l"/>
            <a:endParaRPr lang="en-US"/>
          </a:p>
        </p:txBody>
      </p:sp>
      <p:sp>
        <p:nvSpPr>
          <p:cNvPr id="37" name="TextBox 36"/>
          <p:cNvSpPr txBox="1"/>
          <p:nvPr/>
        </p:nvSpPr>
        <p:spPr>
          <a:xfrm>
            <a:off x="186058" y="5968012"/>
            <a:ext cx="8957942" cy="346249"/>
          </a:xfrm>
          <a:prstGeom prst="rect">
            <a:avLst/>
          </a:prstGeom>
          <a:noFill/>
        </p:spPr>
        <p:txBody>
          <a:bodyPr wrap="square" lIns="84216" tIns="42108" rIns="84216" bIns="42108" rtlCol="0">
            <a:spAutoFit/>
          </a:bodyPr>
          <a:lstStyle/>
          <a:p>
            <a:pPr algn="l">
              <a:buFont typeface="Arial" pitchFamily="34" charset="0"/>
              <a:buChar char="•"/>
            </a:pPr>
            <a:r>
              <a:rPr lang="en-US" sz="1700" dirty="0">
                <a:solidFill>
                  <a:srgbClr val="6C0000"/>
                </a:solidFill>
                <a:latin typeface="Arial Narrow" pitchFamily="34" charset="0"/>
              </a:rPr>
              <a:t> </a:t>
            </a:r>
            <a:r>
              <a:rPr lang="en-US" sz="1700" dirty="0" err="1">
                <a:solidFill>
                  <a:srgbClr val="6C0000"/>
                </a:solidFill>
                <a:latin typeface="Arial Narrow" pitchFamily="34" charset="0"/>
              </a:rPr>
              <a:t>SiBeam</a:t>
            </a:r>
            <a:r>
              <a:rPr lang="en-US" sz="1700" dirty="0">
                <a:solidFill>
                  <a:srgbClr val="6C0000"/>
                </a:solidFill>
                <a:latin typeface="Arial Narrow" pitchFamily="34" charset="0"/>
              </a:rPr>
              <a:t>, IBM, MTK, Intel …  all use now the </a:t>
            </a:r>
            <a:r>
              <a:rPr lang="en-US" sz="1700" i="1" dirty="0">
                <a:solidFill>
                  <a:srgbClr val="6C0000"/>
                </a:solidFill>
                <a:latin typeface="Arial Narrow" pitchFamily="34" charset="0"/>
              </a:rPr>
              <a:t>All-RF</a:t>
            </a:r>
            <a:r>
              <a:rPr lang="en-US" sz="1700" dirty="0">
                <a:solidFill>
                  <a:srgbClr val="6C0000"/>
                </a:solidFill>
                <a:latin typeface="Arial Narrow" pitchFamily="34" charset="0"/>
              </a:rPr>
              <a:t> based phased array </a:t>
            </a:r>
            <a:r>
              <a:rPr lang="en-US" sz="1700" dirty="0" smtClean="0">
                <a:solidFill>
                  <a:srgbClr val="6C0000"/>
                </a:solidFill>
                <a:latin typeface="Arial Narrow" pitchFamily="34" charset="0"/>
              </a:rPr>
              <a:t>architecture. </a:t>
            </a:r>
            <a:endParaRPr lang="en-US" sz="1700" dirty="0">
              <a:solidFill>
                <a:srgbClr val="6C0000"/>
              </a:solidFill>
              <a:latin typeface="Arial Narrow" pitchFamily="34" charset="0"/>
            </a:endParaRPr>
          </a:p>
        </p:txBody>
      </p:sp>
      <p:sp>
        <p:nvSpPr>
          <p:cNvPr id="39" name="Rounded Rectangle 38"/>
          <p:cNvSpPr/>
          <p:nvPr/>
        </p:nvSpPr>
        <p:spPr>
          <a:xfrm>
            <a:off x="5815774" y="1447796"/>
            <a:ext cx="2945782" cy="14411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pic>
        <p:nvPicPr>
          <p:cNvPr id="45" name="Picture 3"/>
          <p:cNvPicPr>
            <a:picLocks noChangeAspect="1" noChangeArrowheads="1"/>
          </p:cNvPicPr>
          <p:nvPr/>
        </p:nvPicPr>
        <p:blipFill>
          <a:blip r:embed="rId2" cstate="print"/>
          <a:srcRect/>
          <a:stretch>
            <a:fillRect/>
          </a:stretch>
        </p:blipFill>
        <p:spPr bwMode="auto">
          <a:xfrm>
            <a:off x="5912062" y="1538790"/>
            <a:ext cx="1057524" cy="1242260"/>
          </a:xfrm>
          <a:prstGeom prst="rect">
            <a:avLst/>
          </a:prstGeom>
          <a:noFill/>
          <a:ln w="9525">
            <a:noFill/>
            <a:miter lim="800000"/>
            <a:headEnd/>
            <a:tailEnd/>
          </a:ln>
          <a:effectLst/>
        </p:spPr>
      </p:pic>
      <p:sp>
        <p:nvSpPr>
          <p:cNvPr id="48" name="TextBox 47"/>
          <p:cNvSpPr txBox="1"/>
          <p:nvPr/>
        </p:nvSpPr>
        <p:spPr>
          <a:xfrm>
            <a:off x="6937971" y="1447800"/>
            <a:ext cx="2053629" cy="1377700"/>
          </a:xfrm>
          <a:prstGeom prst="rect">
            <a:avLst/>
          </a:prstGeom>
          <a:noFill/>
        </p:spPr>
        <p:txBody>
          <a:bodyPr wrap="square" lIns="84216" tIns="42108" rIns="84216" bIns="42108" rtlCol="0">
            <a:spAutoFit/>
          </a:bodyPr>
          <a:lstStyle/>
          <a:p>
            <a:pPr algn="l">
              <a:buFont typeface="Arial" pitchFamily="34" charset="0"/>
              <a:buChar char="•"/>
            </a:pPr>
            <a:r>
              <a:rPr lang="en-US" sz="1400" dirty="0">
                <a:solidFill>
                  <a:srgbClr val="FFFF00"/>
                </a:solidFill>
                <a:latin typeface="Arial Narrow" pitchFamily="34" charset="0"/>
              </a:rPr>
              <a:t> First 16-element</a:t>
            </a:r>
          </a:p>
          <a:p>
            <a:pPr algn="l"/>
            <a:r>
              <a:rPr lang="en-US" sz="1400" dirty="0">
                <a:solidFill>
                  <a:srgbClr val="FFFF00"/>
                </a:solidFill>
                <a:latin typeface="Arial Narrow" pitchFamily="34" charset="0"/>
              </a:rPr>
              <a:t>   integration in silicon</a:t>
            </a:r>
          </a:p>
          <a:p>
            <a:pPr algn="l">
              <a:buFont typeface="Arial" pitchFamily="34" charset="0"/>
              <a:buChar char="•"/>
            </a:pPr>
            <a:r>
              <a:rPr lang="en-US" sz="1400" dirty="0">
                <a:solidFill>
                  <a:srgbClr val="FFFF00"/>
                </a:solidFill>
                <a:latin typeface="Arial Narrow" pitchFamily="34" charset="0"/>
              </a:rPr>
              <a:t> First mm-wave (&gt;30 GHz) </a:t>
            </a:r>
          </a:p>
          <a:p>
            <a:pPr algn="l"/>
            <a:r>
              <a:rPr lang="en-US" sz="1400" dirty="0">
                <a:solidFill>
                  <a:srgbClr val="FFFF00"/>
                </a:solidFill>
                <a:latin typeface="Arial Narrow" pitchFamily="34" charset="0"/>
              </a:rPr>
              <a:t>  on-chip silicon array</a:t>
            </a:r>
          </a:p>
          <a:p>
            <a:pPr algn="l">
              <a:buFont typeface="Arial" pitchFamily="34" charset="0"/>
              <a:buChar char="•"/>
            </a:pPr>
            <a:r>
              <a:rPr lang="en-US" sz="1400" dirty="0">
                <a:solidFill>
                  <a:srgbClr val="FFFF00"/>
                </a:solidFill>
                <a:latin typeface="Arial Narrow" pitchFamily="34" charset="0"/>
              </a:rPr>
              <a:t> Inspire industries </a:t>
            </a:r>
          </a:p>
          <a:p>
            <a:pPr algn="l"/>
            <a:r>
              <a:rPr lang="en-US" sz="1400" dirty="0">
                <a:solidFill>
                  <a:srgbClr val="FFFF00"/>
                </a:solidFill>
                <a:latin typeface="Arial Narrow" pitchFamily="34" charset="0"/>
              </a:rPr>
              <a:t>  (</a:t>
            </a:r>
            <a:r>
              <a:rPr lang="en-US" sz="1400" dirty="0" err="1">
                <a:solidFill>
                  <a:srgbClr val="FFFF00"/>
                </a:solidFill>
                <a:latin typeface="Arial Narrow" pitchFamily="34" charset="0"/>
              </a:rPr>
              <a:t>DoD</a:t>
            </a:r>
            <a:r>
              <a:rPr lang="en-US" sz="1400" dirty="0">
                <a:solidFill>
                  <a:srgbClr val="FFFF00"/>
                </a:solidFill>
                <a:latin typeface="Arial Narrow" pitchFamily="34" charset="0"/>
              </a:rPr>
              <a:t> &amp; Commercial)</a:t>
            </a:r>
          </a:p>
        </p:txBody>
      </p:sp>
      <p:sp>
        <p:nvSpPr>
          <p:cNvPr id="3" name="Slide Number Placeholder 2"/>
          <p:cNvSpPr>
            <a:spLocks noGrp="1"/>
          </p:cNvSpPr>
          <p:nvPr>
            <p:ph type="sldNum" sz="quarter" idx="4"/>
          </p:nvPr>
        </p:nvSpPr>
        <p:spPr/>
        <p:txBody>
          <a:bodyPr/>
          <a:lstStyle/>
          <a:p>
            <a:fld id="{90BE237A-3C10-CB42-9E82-6FFF293908C0}" type="slidenum">
              <a:rPr lang="en-US" smtClean="0"/>
              <a:pPr/>
              <a:t>42</a:t>
            </a:fld>
            <a:endParaRPr lang="en-US"/>
          </a:p>
        </p:txBody>
      </p:sp>
    </p:spTree>
    <p:extLst>
      <p:ext uri="{BB962C8B-B14F-4D97-AF65-F5344CB8AC3E}">
        <p14:creationId xmlns:p14="http://schemas.microsoft.com/office/powerpoint/2010/main" val="238288722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686418"/>
            <a:ext cx="9144000" cy="721327"/>
          </a:xfrm>
          <a:prstGeom prst="rect">
            <a:avLst/>
          </a:prstGeom>
          <a:noFill/>
        </p:spPr>
        <p:txBody>
          <a:bodyPr wrap="square" lIns="84190" tIns="42096" rIns="84190" bIns="42096" rtlCol="0">
            <a:spAutoFit/>
          </a:bodyPr>
          <a:lstStyle/>
          <a:p>
            <a:pPr algn="ctr"/>
            <a:r>
              <a:rPr lang="en-US" sz="4100" cap="small" dirty="0">
                <a:solidFill>
                  <a:srgbClr val="6C0000"/>
                </a:solidFill>
                <a:latin typeface="+mn-lt"/>
              </a:rPr>
              <a:t>Back-up Slides</a:t>
            </a:r>
          </a:p>
        </p:txBody>
      </p:sp>
      <p:sp>
        <p:nvSpPr>
          <p:cNvPr id="3" name="Slide Number Placeholder 2"/>
          <p:cNvSpPr>
            <a:spLocks noGrp="1"/>
          </p:cNvSpPr>
          <p:nvPr>
            <p:ph type="sldNum" sz="quarter" idx="12"/>
          </p:nvPr>
        </p:nvSpPr>
        <p:spPr/>
        <p:txBody>
          <a:bodyPr/>
          <a:lstStyle/>
          <a:p>
            <a:fld id="{F6B0E1E6-BBDF-4CD7-A72C-4AECEAC288E1}" type="slidenum">
              <a:rPr lang="en-US" smtClean="0"/>
              <a:t>43</a:t>
            </a:fld>
            <a:endParaRPr lang="en-US"/>
          </a:p>
        </p:txBody>
      </p:sp>
    </p:spTree>
    <p:extLst>
      <p:ext uri="{BB962C8B-B14F-4D97-AF65-F5344CB8AC3E}">
        <p14:creationId xmlns:p14="http://schemas.microsoft.com/office/powerpoint/2010/main" val="223784070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ounded Rectangle 34"/>
          <p:cNvSpPr/>
          <p:nvPr/>
        </p:nvSpPr>
        <p:spPr>
          <a:xfrm>
            <a:off x="5553927" y="2011342"/>
            <a:ext cx="3142167" cy="1147628"/>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endParaRPr lang="en-US">
              <a:solidFill>
                <a:prstClr val="white"/>
              </a:solidFill>
            </a:endParaRPr>
          </a:p>
        </p:txBody>
      </p:sp>
      <p:sp>
        <p:nvSpPr>
          <p:cNvPr id="33" name="Rounded Rectangle 32"/>
          <p:cNvSpPr/>
          <p:nvPr/>
        </p:nvSpPr>
        <p:spPr>
          <a:xfrm>
            <a:off x="5553927" y="801144"/>
            <a:ext cx="3142167" cy="1142691"/>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endParaRPr lang="en-US">
              <a:solidFill>
                <a:prstClr val="white"/>
              </a:solidFill>
            </a:endParaRPr>
          </a:p>
        </p:txBody>
      </p:sp>
      <p:sp>
        <p:nvSpPr>
          <p:cNvPr id="4" name="Footer Placeholder 1"/>
          <p:cNvSpPr txBox="1">
            <a:spLocks/>
          </p:cNvSpPr>
          <p:nvPr/>
        </p:nvSpPr>
        <p:spPr>
          <a:xfrm>
            <a:off x="6128384" y="6466840"/>
            <a:ext cx="2895023" cy="254241"/>
          </a:xfrm>
          <a:prstGeom prst="rect">
            <a:avLst/>
          </a:prstGeom>
        </p:spPr>
        <p:txBody>
          <a:bodyPr vert="horz" lIns="84190" tIns="42096" rIns="84190" bIns="42096" rtlCol="0" anchor="ctr"/>
          <a:lstStyle/>
          <a:p>
            <a:pPr algn="r" defTabSz="841907"/>
            <a:r>
              <a:rPr lang="en-US" sz="1300" cap="small" dirty="0">
                <a:solidFill>
                  <a:prstClr val="black"/>
                </a:solidFill>
                <a:latin typeface="Arial Narrow" pitchFamily="34" charset="0"/>
              </a:rPr>
              <a:t>22</a:t>
            </a:r>
          </a:p>
        </p:txBody>
      </p:sp>
      <p:sp>
        <p:nvSpPr>
          <p:cNvPr id="6" name="Rectangle 5"/>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defTabSz="913529"/>
            <a:r>
              <a:rPr lang="en-US" sz="2600" cap="small" dirty="0">
                <a:solidFill>
                  <a:prstClr val="black"/>
                </a:solidFill>
                <a:latin typeface="Arial Narrow" pitchFamily="34" charset="0"/>
              </a:rPr>
              <a:t>8-Element phased-array (12 GHz, </a:t>
            </a:r>
            <a:r>
              <a:rPr lang="en-US" sz="2600" cap="small" dirty="0">
                <a:solidFill>
                  <a:srgbClr val="0000FF"/>
                </a:solidFill>
                <a:latin typeface="Arial Narrow" pitchFamily="34" charset="0"/>
              </a:rPr>
              <a:t>schematics</a:t>
            </a:r>
            <a:r>
              <a:rPr lang="en-US" sz="2600" cap="small" dirty="0">
                <a:solidFill>
                  <a:prstClr val="black"/>
                </a:solidFill>
                <a:latin typeface="Arial Narrow" pitchFamily="34" charset="0"/>
              </a:rPr>
              <a:t>)</a:t>
            </a:r>
          </a:p>
        </p:txBody>
      </p:sp>
      <p:grpSp>
        <p:nvGrpSpPr>
          <p:cNvPr id="36" name="Group 35"/>
          <p:cNvGrpSpPr/>
          <p:nvPr/>
        </p:nvGrpSpPr>
        <p:grpSpPr>
          <a:xfrm>
            <a:off x="860946" y="3200399"/>
            <a:ext cx="7679776" cy="3215921"/>
            <a:chOff x="1307076" y="3413757"/>
            <a:chExt cx="8447754" cy="3430317"/>
          </a:xfrm>
          <a:solidFill>
            <a:schemeClr val="tx1"/>
          </a:solidFill>
        </p:grpSpPr>
        <p:sp>
          <p:nvSpPr>
            <p:cNvPr id="15" name="Rounded Rectangle 14"/>
            <p:cNvSpPr/>
            <p:nvPr/>
          </p:nvSpPr>
          <p:spPr>
            <a:xfrm>
              <a:off x="7972554" y="3513584"/>
              <a:ext cx="792088" cy="3240360"/>
            </a:xfrm>
            <a:prstGeom prst="round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prstClr val="white"/>
                </a:solidFill>
              </a:endParaRPr>
            </a:p>
          </p:txBody>
        </p:sp>
        <p:sp>
          <p:nvSpPr>
            <p:cNvPr id="14" name="Rounded Rectangle 13"/>
            <p:cNvSpPr/>
            <p:nvPr/>
          </p:nvSpPr>
          <p:spPr>
            <a:xfrm>
              <a:off x="5668298" y="3513584"/>
              <a:ext cx="2232248" cy="3240360"/>
            </a:xfrm>
            <a:prstGeom prst="round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prstClr val="white"/>
                </a:solidFill>
              </a:endParaRPr>
            </a:p>
          </p:txBody>
        </p:sp>
        <p:sp>
          <p:nvSpPr>
            <p:cNvPr id="13" name="Rounded Rectangle 12"/>
            <p:cNvSpPr/>
            <p:nvPr/>
          </p:nvSpPr>
          <p:spPr>
            <a:xfrm>
              <a:off x="1419826" y="3513584"/>
              <a:ext cx="4104456" cy="3240360"/>
            </a:xfrm>
            <a:prstGeom prst="round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prstClr val="white"/>
                </a:solidFill>
              </a:endParaRPr>
            </a:p>
          </p:txBody>
        </p:sp>
        <p:graphicFrame>
          <p:nvGraphicFramePr>
            <p:cNvPr id="864262" name="Object 6"/>
            <p:cNvGraphicFramePr>
              <a:graphicFrameLocks noChangeAspect="1"/>
            </p:cNvGraphicFramePr>
            <p:nvPr/>
          </p:nvGraphicFramePr>
          <p:xfrm>
            <a:off x="1563842" y="3783316"/>
            <a:ext cx="7641818" cy="2849805"/>
          </p:xfrm>
          <a:graphic>
            <a:graphicData uri="http://schemas.openxmlformats.org/presentationml/2006/ole">
              <mc:AlternateContent xmlns:mc="http://schemas.openxmlformats.org/markup-compatibility/2006">
                <mc:Choice xmlns:v="urn:schemas-microsoft-com:vml" Requires="v">
                  <p:oleObj spid="_x0000_s28752" name="Visio" r:id="rId4" imgW="5967296" imgH="2251710" progId="Visio.Drawing.11">
                    <p:embed/>
                  </p:oleObj>
                </mc:Choice>
                <mc:Fallback>
                  <p:oleObj name="Visio" r:id="rId4" imgW="5967296" imgH="2251710"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63842" y="3783316"/>
                          <a:ext cx="7641818" cy="2849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 name="TextBox 17"/>
            <p:cNvSpPr txBox="1"/>
            <p:nvPr/>
          </p:nvSpPr>
          <p:spPr>
            <a:xfrm>
              <a:off x="8752757" y="4687195"/>
              <a:ext cx="1002073" cy="590931"/>
            </a:xfrm>
            <a:prstGeom prst="rect">
              <a:avLst/>
            </a:prstGeom>
            <a:grpFill/>
          </p:spPr>
          <p:txBody>
            <a:bodyPr wrap="square" rtlCol="0">
              <a:spAutoFit/>
            </a:bodyPr>
            <a:lstStyle/>
            <a:p>
              <a:pPr algn="l"/>
              <a:r>
                <a:rPr lang="en-US" sz="1500" cap="small" dirty="0">
                  <a:solidFill>
                    <a:srgbClr val="0000FF"/>
                  </a:solidFill>
                  <a:latin typeface="Arial Narrow" pitchFamily="34" charset="0"/>
                </a:rPr>
                <a:t>RF output</a:t>
              </a:r>
            </a:p>
          </p:txBody>
        </p:sp>
        <p:sp>
          <p:nvSpPr>
            <p:cNvPr id="20" name="TextBox 19"/>
            <p:cNvSpPr txBox="1"/>
            <p:nvPr/>
          </p:nvSpPr>
          <p:spPr>
            <a:xfrm>
              <a:off x="2652936" y="3413757"/>
              <a:ext cx="1872208" cy="656590"/>
            </a:xfrm>
            <a:prstGeom prst="rect">
              <a:avLst/>
            </a:prstGeom>
            <a:grpFill/>
          </p:spPr>
          <p:txBody>
            <a:bodyPr wrap="square" rtlCol="0">
              <a:spAutoFit/>
            </a:bodyPr>
            <a:lstStyle/>
            <a:p>
              <a:pPr algn="l"/>
              <a:r>
                <a:rPr lang="en-US" sz="1700" cap="small" dirty="0">
                  <a:solidFill>
                    <a:srgbClr val="FF00FF"/>
                  </a:solidFill>
                  <a:latin typeface="Arial Narrow" pitchFamily="34" charset="0"/>
                </a:rPr>
                <a:t>4-CH </a:t>
              </a:r>
              <a:r>
                <a:rPr lang="en-US" sz="1700" cap="small" dirty="0">
                  <a:solidFill>
                    <a:srgbClr val="FF00FF"/>
                  </a:solidFill>
                  <a:latin typeface="Symbol" pitchFamily="18" charset="2"/>
                </a:rPr>
                <a:t>S </a:t>
              </a:r>
              <a:r>
                <a:rPr lang="en-US" sz="1700" cap="small" dirty="0">
                  <a:solidFill>
                    <a:srgbClr val="FF00FF"/>
                  </a:solidFill>
                  <a:latin typeface="Arial Narrow" pitchFamily="34" charset="0"/>
                </a:rPr>
                <a:t>(combiner)</a:t>
              </a:r>
            </a:p>
          </p:txBody>
        </p:sp>
        <p:sp>
          <p:nvSpPr>
            <p:cNvPr id="21" name="TextBox 20"/>
            <p:cNvSpPr txBox="1"/>
            <p:nvPr/>
          </p:nvSpPr>
          <p:spPr>
            <a:xfrm>
              <a:off x="5965305" y="3441576"/>
              <a:ext cx="1872208" cy="377539"/>
            </a:xfrm>
            <a:prstGeom prst="rect">
              <a:avLst/>
            </a:prstGeom>
            <a:grpFill/>
          </p:spPr>
          <p:txBody>
            <a:bodyPr wrap="square" rtlCol="0">
              <a:spAutoFit/>
            </a:bodyPr>
            <a:lstStyle/>
            <a:p>
              <a:pPr algn="l"/>
              <a:r>
                <a:rPr lang="en-US" sz="1700" cap="small" dirty="0">
                  <a:solidFill>
                    <a:srgbClr val="FF00FF"/>
                  </a:solidFill>
                  <a:latin typeface="Arial Narrow" pitchFamily="34" charset="0"/>
                </a:rPr>
                <a:t>2-CH </a:t>
              </a:r>
              <a:r>
                <a:rPr lang="en-US" sz="1700" cap="small" dirty="0">
                  <a:solidFill>
                    <a:srgbClr val="FF00FF"/>
                  </a:solidFill>
                  <a:latin typeface="Symbol" pitchFamily="18" charset="2"/>
                </a:rPr>
                <a:t>S</a:t>
              </a:r>
              <a:r>
                <a:rPr lang="en-US" sz="1700" cap="small" dirty="0">
                  <a:solidFill>
                    <a:srgbClr val="FF00FF"/>
                  </a:solidFill>
                  <a:latin typeface="Arial Narrow" pitchFamily="34" charset="0"/>
                </a:rPr>
                <a:t> (combiner)</a:t>
              </a:r>
            </a:p>
          </p:txBody>
        </p:sp>
        <p:sp>
          <p:nvSpPr>
            <p:cNvPr id="22" name="TextBox 21"/>
            <p:cNvSpPr txBox="1"/>
            <p:nvPr/>
          </p:nvSpPr>
          <p:spPr>
            <a:xfrm>
              <a:off x="7837512" y="3441576"/>
              <a:ext cx="1656184" cy="656590"/>
            </a:xfrm>
            <a:prstGeom prst="rect">
              <a:avLst/>
            </a:prstGeom>
            <a:grpFill/>
          </p:spPr>
          <p:txBody>
            <a:bodyPr wrap="square" rtlCol="0">
              <a:spAutoFit/>
            </a:bodyPr>
            <a:lstStyle/>
            <a:p>
              <a:pPr algn="l"/>
              <a:r>
                <a:rPr lang="en-US" sz="1700" cap="small" dirty="0">
                  <a:solidFill>
                    <a:srgbClr val="FF00FF"/>
                  </a:solidFill>
                  <a:latin typeface="Arial Narrow" pitchFamily="34" charset="0"/>
                </a:rPr>
                <a:t>DTS (Push-Pull)</a:t>
              </a:r>
            </a:p>
          </p:txBody>
        </p:sp>
        <p:sp>
          <p:nvSpPr>
            <p:cNvPr id="23" name="TextBox 22"/>
            <p:cNvSpPr txBox="1"/>
            <p:nvPr/>
          </p:nvSpPr>
          <p:spPr>
            <a:xfrm>
              <a:off x="1750285" y="6499365"/>
              <a:ext cx="697788" cy="344709"/>
            </a:xfrm>
            <a:prstGeom prst="rect">
              <a:avLst/>
            </a:prstGeom>
            <a:grpFill/>
          </p:spPr>
          <p:txBody>
            <a:bodyPr wrap="square" rtlCol="0">
              <a:spAutoFit/>
            </a:bodyPr>
            <a:lstStyle/>
            <a:p>
              <a:r>
                <a:rPr lang="en-US" sz="1500" cap="small" dirty="0">
                  <a:solidFill>
                    <a:srgbClr val="0000FF"/>
                  </a:solidFill>
                  <a:latin typeface="Arial Narrow" pitchFamily="34" charset="0"/>
                </a:rPr>
                <a:t>CH #1</a:t>
              </a:r>
            </a:p>
          </p:txBody>
        </p:sp>
        <p:sp>
          <p:nvSpPr>
            <p:cNvPr id="24" name="TextBox 23"/>
            <p:cNvSpPr txBox="1"/>
            <p:nvPr/>
          </p:nvSpPr>
          <p:spPr>
            <a:xfrm>
              <a:off x="2724934" y="6499365"/>
              <a:ext cx="697788" cy="344709"/>
            </a:xfrm>
            <a:prstGeom prst="rect">
              <a:avLst/>
            </a:prstGeom>
            <a:grpFill/>
          </p:spPr>
          <p:txBody>
            <a:bodyPr wrap="square" rtlCol="0">
              <a:spAutoFit/>
            </a:bodyPr>
            <a:lstStyle/>
            <a:p>
              <a:r>
                <a:rPr lang="en-US" sz="1500" cap="small" dirty="0">
                  <a:solidFill>
                    <a:srgbClr val="0000FF"/>
                  </a:solidFill>
                  <a:latin typeface="Arial Narrow" pitchFamily="34" charset="0"/>
                </a:rPr>
                <a:t>CH #2</a:t>
              </a:r>
            </a:p>
          </p:txBody>
        </p:sp>
        <p:sp>
          <p:nvSpPr>
            <p:cNvPr id="25" name="TextBox 24"/>
            <p:cNvSpPr txBox="1"/>
            <p:nvPr/>
          </p:nvSpPr>
          <p:spPr>
            <a:xfrm>
              <a:off x="3589040" y="6499365"/>
              <a:ext cx="697788" cy="344709"/>
            </a:xfrm>
            <a:prstGeom prst="rect">
              <a:avLst/>
            </a:prstGeom>
            <a:grpFill/>
          </p:spPr>
          <p:txBody>
            <a:bodyPr wrap="square" rtlCol="0">
              <a:spAutoFit/>
            </a:bodyPr>
            <a:lstStyle/>
            <a:p>
              <a:r>
                <a:rPr lang="en-US" sz="1500" cap="small" dirty="0">
                  <a:solidFill>
                    <a:srgbClr val="0000FF"/>
                  </a:solidFill>
                  <a:latin typeface="Arial Narrow" pitchFamily="34" charset="0"/>
                </a:rPr>
                <a:t>CH #3</a:t>
              </a:r>
            </a:p>
          </p:txBody>
        </p:sp>
        <p:sp>
          <p:nvSpPr>
            <p:cNvPr id="26" name="TextBox 25"/>
            <p:cNvSpPr txBox="1"/>
            <p:nvPr/>
          </p:nvSpPr>
          <p:spPr>
            <a:xfrm>
              <a:off x="4563689" y="6499365"/>
              <a:ext cx="697788" cy="344709"/>
            </a:xfrm>
            <a:prstGeom prst="rect">
              <a:avLst/>
            </a:prstGeom>
            <a:grpFill/>
          </p:spPr>
          <p:txBody>
            <a:bodyPr wrap="square" rtlCol="0">
              <a:spAutoFit/>
            </a:bodyPr>
            <a:lstStyle/>
            <a:p>
              <a:r>
                <a:rPr lang="en-US" sz="1500" cap="small" dirty="0">
                  <a:solidFill>
                    <a:srgbClr val="0000FF"/>
                  </a:solidFill>
                  <a:latin typeface="Arial Narrow" pitchFamily="34" charset="0"/>
                </a:rPr>
                <a:t>CH #4</a:t>
              </a:r>
            </a:p>
          </p:txBody>
        </p:sp>
        <p:sp>
          <p:nvSpPr>
            <p:cNvPr id="27" name="TextBox 26"/>
            <p:cNvSpPr txBox="1"/>
            <p:nvPr/>
          </p:nvSpPr>
          <p:spPr>
            <a:xfrm>
              <a:off x="5810137" y="6499365"/>
              <a:ext cx="864096" cy="344709"/>
            </a:xfrm>
            <a:prstGeom prst="rect">
              <a:avLst/>
            </a:prstGeom>
            <a:grpFill/>
          </p:spPr>
          <p:txBody>
            <a:bodyPr wrap="square" rtlCol="0">
              <a:spAutoFit/>
            </a:bodyPr>
            <a:lstStyle/>
            <a:p>
              <a:r>
                <a:rPr lang="en-US" sz="1500" cap="small" dirty="0">
                  <a:solidFill>
                    <a:srgbClr val="0000FF"/>
                  </a:solidFill>
                  <a:latin typeface="Arial Narrow" pitchFamily="34" charset="0"/>
                </a:rPr>
                <a:t>4-CH #1</a:t>
              </a:r>
            </a:p>
          </p:txBody>
        </p:sp>
        <p:sp>
          <p:nvSpPr>
            <p:cNvPr id="28" name="TextBox 27"/>
            <p:cNvSpPr txBox="1"/>
            <p:nvPr/>
          </p:nvSpPr>
          <p:spPr>
            <a:xfrm>
              <a:off x="6973416" y="6488215"/>
              <a:ext cx="864096" cy="344709"/>
            </a:xfrm>
            <a:prstGeom prst="rect">
              <a:avLst/>
            </a:prstGeom>
            <a:grpFill/>
          </p:spPr>
          <p:txBody>
            <a:bodyPr wrap="square" rtlCol="0">
              <a:spAutoFit/>
            </a:bodyPr>
            <a:lstStyle/>
            <a:p>
              <a:r>
                <a:rPr lang="en-US" sz="1500" cap="small" dirty="0">
                  <a:solidFill>
                    <a:srgbClr val="0000FF"/>
                  </a:solidFill>
                  <a:latin typeface="Arial Narrow" pitchFamily="34" charset="0"/>
                </a:rPr>
                <a:t>4-CH #2</a:t>
              </a:r>
            </a:p>
          </p:txBody>
        </p:sp>
        <p:sp>
          <p:nvSpPr>
            <p:cNvPr id="29" name="TextBox 28"/>
            <p:cNvSpPr txBox="1"/>
            <p:nvPr/>
          </p:nvSpPr>
          <p:spPr>
            <a:xfrm>
              <a:off x="1307076" y="3925887"/>
              <a:ext cx="697788" cy="590931"/>
            </a:xfrm>
            <a:prstGeom prst="rect">
              <a:avLst/>
            </a:prstGeom>
            <a:grpFill/>
          </p:spPr>
          <p:txBody>
            <a:bodyPr wrap="square" rtlCol="0">
              <a:spAutoFit/>
            </a:bodyPr>
            <a:lstStyle/>
            <a:p>
              <a:r>
                <a:rPr lang="en-US" sz="1500" cap="small" dirty="0">
                  <a:solidFill>
                    <a:srgbClr val="0000FF"/>
                  </a:solidFill>
                  <a:latin typeface="Arial Narrow" pitchFamily="34" charset="0"/>
                </a:rPr>
                <a:t>2-CH </a:t>
              </a:r>
              <a:r>
                <a:rPr lang="en-US" sz="1500" cap="small" dirty="0">
                  <a:solidFill>
                    <a:srgbClr val="0000FF"/>
                  </a:solidFill>
                  <a:latin typeface="Symbol" pitchFamily="18" charset="2"/>
                </a:rPr>
                <a:t>S</a:t>
              </a:r>
            </a:p>
          </p:txBody>
        </p:sp>
        <p:sp>
          <p:nvSpPr>
            <p:cNvPr id="30" name="TextBox 29"/>
            <p:cNvSpPr txBox="1"/>
            <p:nvPr/>
          </p:nvSpPr>
          <p:spPr>
            <a:xfrm>
              <a:off x="5029196" y="3925887"/>
              <a:ext cx="697788" cy="590931"/>
            </a:xfrm>
            <a:prstGeom prst="rect">
              <a:avLst/>
            </a:prstGeom>
            <a:grpFill/>
          </p:spPr>
          <p:txBody>
            <a:bodyPr wrap="square" rtlCol="0">
              <a:spAutoFit/>
            </a:bodyPr>
            <a:lstStyle/>
            <a:p>
              <a:r>
                <a:rPr lang="en-US" sz="1500" cap="small" dirty="0">
                  <a:solidFill>
                    <a:srgbClr val="0000FF"/>
                  </a:solidFill>
                  <a:latin typeface="Arial Narrow" pitchFamily="34" charset="0"/>
                </a:rPr>
                <a:t>2-CH </a:t>
              </a:r>
              <a:r>
                <a:rPr lang="en-US" sz="1500" cap="small" dirty="0">
                  <a:solidFill>
                    <a:srgbClr val="0000FF"/>
                  </a:solidFill>
                  <a:latin typeface="Symbol" pitchFamily="18" charset="2"/>
                </a:rPr>
                <a:t>S</a:t>
              </a:r>
            </a:p>
          </p:txBody>
        </p:sp>
      </p:grpSp>
      <p:grpSp>
        <p:nvGrpSpPr>
          <p:cNvPr id="37" name="Group 36"/>
          <p:cNvGrpSpPr/>
          <p:nvPr/>
        </p:nvGrpSpPr>
        <p:grpSpPr>
          <a:xfrm>
            <a:off x="407357" y="796210"/>
            <a:ext cx="4975098" cy="2437964"/>
            <a:chOff x="448093" y="849288"/>
            <a:chExt cx="5472608" cy="2600495"/>
          </a:xfrm>
          <a:solidFill>
            <a:schemeClr val="tx1"/>
          </a:solidFill>
        </p:grpSpPr>
        <p:sp>
          <p:nvSpPr>
            <p:cNvPr id="16" name="Rounded Rectangle 15"/>
            <p:cNvSpPr/>
            <p:nvPr/>
          </p:nvSpPr>
          <p:spPr>
            <a:xfrm>
              <a:off x="1067729" y="849288"/>
              <a:ext cx="4105487" cy="2520280"/>
            </a:xfrm>
            <a:prstGeom prst="round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prstClr val="white"/>
                </a:solidFill>
              </a:endParaRPr>
            </a:p>
          </p:txBody>
        </p:sp>
        <p:sp>
          <p:nvSpPr>
            <p:cNvPr id="17" name="TextBox 16"/>
            <p:cNvSpPr txBox="1"/>
            <p:nvPr/>
          </p:nvSpPr>
          <p:spPr>
            <a:xfrm>
              <a:off x="448093" y="2238926"/>
              <a:ext cx="913812" cy="344709"/>
            </a:xfrm>
            <a:prstGeom prst="rect">
              <a:avLst/>
            </a:prstGeom>
            <a:grpFill/>
          </p:spPr>
          <p:txBody>
            <a:bodyPr wrap="square" rtlCol="0">
              <a:spAutoFit/>
            </a:bodyPr>
            <a:lstStyle/>
            <a:p>
              <a:pPr algn="l"/>
              <a:r>
                <a:rPr lang="en-US" sz="1500" cap="small" dirty="0">
                  <a:solidFill>
                    <a:srgbClr val="0000FF"/>
                  </a:solidFill>
                  <a:latin typeface="Arial Narrow" pitchFamily="34" charset="0"/>
                </a:rPr>
                <a:t>RF input</a:t>
              </a:r>
            </a:p>
          </p:txBody>
        </p:sp>
        <p:sp>
          <p:nvSpPr>
            <p:cNvPr id="19" name="TextBox 18"/>
            <p:cNvSpPr txBox="1"/>
            <p:nvPr/>
          </p:nvSpPr>
          <p:spPr>
            <a:xfrm>
              <a:off x="564704" y="3072244"/>
              <a:ext cx="5256584" cy="377539"/>
            </a:xfrm>
            <a:prstGeom prst="rect">
              <a:avLst/>
            </a:prstGeom>
            <a:grpFill/>
          </p:spPr>
          <p:txBody>
            <a:bodyPr wrap="square" rtlCol="0">
              <a:spAutoFit/>
            </a:bodyPr>
            <a:lstStyle/>
            <a:p>
              <a:pPr algn="l"/>
              <a:r>
                <a:rPr lang="en-US" sz="1700" cap="small" dirty="0">
                  <a:solidFill>
                    <a:srgbClr val="FF00FF"/>
                  </a:solidFill>
                  <a:latin typeface="Arial Narrow" pitchFamily="34" charset="0"/>
                </a:rPr>
                <a:t>Single channel: LNAB (LNA  + </a:t>
              </a:r>
              <a:r>
                <a:rPr lang="en-US" sz="1700" cap="small" dirty="0" err="1">
                  <a:solidFill>
                    <a:srgbClr val="FF00FF"/>
                  </a:solidFill>
                  <a:latin typeface="Arial Narrow" pitchFamily="34" charset="0"/>
                </a:rPr>
                <a:t>Balun</a:t>
              </a:r>
              <a:r>
                <a:rPr lang="en-US" sz="1700" cap="small" dirty="0">
                  <a:solidFill>
                    <a:srgbClr val="FF00FF"/>
                  </a:solidFill>
                  <a:latin typeface="Arial Narrow" pitchFamily="34" charset="0"/>
                </a:rPr>
                <a:t>) + Phase shifter</a:t>
              </a:r>
            </a:p>
          </p:txBody>
        </p:sp>
        <p:sp>
          <p:nvSpPr>
            <p:cNvPr id="31" name="TextBox 30"/>
            <p:cNvSpPr txBox="1"/>
            <p:nvPr/>
          </p:nvSpPr>
          <p:spPr>
            <a:xfrm>
              <a:off x="4093096" y="1929410"/>
              <a:ext cx="1296144" cy="837152"/>
            </a:xfrm>
            <a:prstGeom prst="rect">
              <a:avLst/>
            </a:prstGeom>
            <a:grpFill/>
          </p:spPr>
          <p:txBody>
            <a:bodyPr wrap="square" rtlCol="0">
              <a:spAutoFit/>
            </a:bodyPr>
            <a:lstStyle/>
            <a:p>
              <a:pPr algn="l"/>
              <a:r>
                <a:rPr lang="en-US" sz="1500" cap="small" dirty="0">
                  <a:solidFill>
                    <a:srgbClr val="FF0000"/>
                  </a:solidFill>
                  <a:latin typeface="Arial Narrow" pitchFamily="34" charset="0"/>
                </a:rPr>
                <a:t>Active </a:t>
              </a:r>
            </a:p>
            <a:p>
              <a:pPr algn="l"/>
              <a:r>
                <a:rPr lang="en-US" sz="1500" cap="small" dirty="0">
                  <a:solidFill>
                    <a:srgbClr val="FF0000"/>
                  </a:solidFill>
                  <a:latin typeface="Arial Narrow" pitchFamily="34" charset="0"/>
                </a:rPr>
                <a:t>phase shifter</a:t>
              </a:r>
            </a:p>
          </p:txBody>
        </p:sp>
        <p:graphicFrame>
          <p:nvGraphicFramePr>
            <p:cNvPr id="864263" name="Object 7"/>
            <p:cNvGraphicFramePr>
              <a:graphicFrameLocks noChangeAspect="1"/>
            </p:cNvGraphicFramePr>
            <p:nvPr/>
          </p:nvGraphicFramePr>
          <p:xfrm>
            <a:off x="1263516" y="921290"/>
            <a:ext cx="3837692" cy="2304259"/>
          </p:xfrm>
          <a:graphic>
            <a:graphicData uri="http://schemas.openxmlformats.org/presentationml/2006/ole">
              <mc:AlternateContent xmlns:mc="http://schemas.openxmlformats.org/markup-compatibility/2006">
                <mc:Choice xmlns:v="urn:schemas-microsoft-com:vml" Requires="v">
                  <p:oleObj spid="_x0000_s28753" name="Visio" r:id="rId6" imgW="3045986" imgH="1794224" progId="Visio.Drawing.11">
                    <p:embed/>
                  </p:oleObj>
                </mc:Choice>
                <mc:Fallback>
                  <p:oleObj name="Visio" r:id="rId6" imgW="3045986" imgH="1794224"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63516" y="921290"/>
                          <a:ext cx="3837692" cy="2304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4" name="TextBox 33"/>
            <p:cNvSpPr txBox="1"/>
            <p:nvPr/>
          </p:nvSpPr>
          <p:spPr>
            <a:xfrm>
              <a:off x="4984597" y="1552299"/>
              <a:ext cx="936104" cy="344709"/>
            </a:xfrm>
            <a:prstGeom prst="rect">
              <a:avLst/>
            </a:prstGeom>
            <a:grpFill/>
          </p:spPr>
          <p:txBody>
            <a:bodyPr wrap="square" rtlCol="0">
              <a:spAutoFit/>
            </a:bodyPr>
            <a:lstStyle/>
            <a:p>
              <a:r>
                <a:rPr lang="en-US" sz="1500" cap="small" dirty="0">
                  <a:solidFill>
                    <a:srgbClr val="0000FF"/>
                  </a:solidFill>
                  <a:latin typeface="Arial Narrow" pitchFamily="34" charset="0"/>
                </a:rPr>
                <a:t>4-CH </a:t>
              </a:r>
              <a:r>
                <a:rPr lang="en-US" sz="1500" cap="small" dirty="0">
                  <a:solidFill>
                    <a:srgbClr val="0000FF"/>
                  </a:solidFill>
                  <a:latin typeface="Symbol" pitchFamily="18" charset="2"/>
                </a:rPr>
                <a:t>S</a:t>
              </a:r>
            </a:p>
          </p:txBody>
        </p:sp>
      </p:grpSp>
      <p:sp>
        <p:nvSpPr>
          <p:cNvPr id="38" name="TextBox 37"/>
          <p:cNvSpPr txBox="1"/>
          <p:nvPr/>
        </p:nvSpPr>
        <p:spPr>
          <a:xfrm>
            <a:off x="5684851" y="818527"/>
            <a:ext cx="3011244" cy="1125308"/>
          </a:xfrm>
          <a:prstGeom prst="rect">
            <a:avLst/>
          </a:prstGeom>
          <a:noFill/>
        </p:spPr>
        <p:txBody>
          <a:bodyPr wrap="square" lIns="84216" tIns="42108" rIns="84216" bIns="42108" rtlCol="0">
            <a:spAutoFit/>
          </a:bodyPr>
          <a:lstStyle/>
          <a:p>
            <a:pPr algn="l">
              <a:buFont typeface="Arial" pitchFamily="34" charset="0"/>
              <a:buChar char="•"/>
            </a:pPr>
            <a:r>
              <a:rPr lang="en-US" sz="1700" dirty="0">
                <a:solidFill>
                  <a:prstClr val="black"/>
                </a:solidFill>
                <a:latin typeface="Arial Narrow" pitchFamily="34" charset="0"/>
              </a:rPr>
              <a:t> Emitter-coupled diff-pair </a:t>
            </a:r>
          </a:p>
          <a:p>
            <a:pPr algn="l">
              <a:buFont typeface="Arial" pitchFamily="34" charset="0"/>
              <a:buChar char="•"/>
            </a:pPr>
            <a:r>
              <a:rPr lang="en-US" sz="1700" dirty="0">
                <a:solidFill>
                  <a:prstClr val="black"/>
                </a:solidFill>
                <a:latin typeface="Arial Narrow" pitchFamily="34" charset="0"/>
              </a:rPr>
              <a:t> Single-to-differential conversion </a:t>
            </a:r>
          </a:p>
          <a:p>
            <a:pPr algn="l">
              <a:buFont typeface="Arial" pitchFamily="34" charset="0"/>
              <a:buChar char="•"/>
            </a:pPr>
            <a:r>
              <a:rPr lang="en-US" sz="1700" dirty="0">
                <a:solidFill>
                  <a:prstClr val="black"/>
                </a:solidFill>
                <a:latin typeface="Arial Narrow" pitchFamily="34" charset="0"/>
              </a:rPr>
              <a:t> L-C input matching   </a:t>
            </a:r>
          </a:p>
          <a:p>
            <a:pPr algn="l">
              <a:buFont typeface="Arial" pitchFamily="34" charset="0"/>
              <a:buChar char="•"/>
            </a:pPr>
            <a:r>
              <a:rPr lang="en-US" sz="1700" dirty="0">
                <a:solidFill>
                  <a:prstClr val="black"/>
                </a:solidFill>
                <a:latin typeface="Arial Narrow" pitchFamily="34" charset="0"/>
              </a:rPr>
              <a:t> 2</a:t>
            </a:r>
            <a:r>
              <a:rPr lang="en-US" sz="1700" baseline="30000" dirty="0">
                <a:solidFill>
                  <a:prstClr val="black"/>
                </a:solidFill>
                <a:latin typeface="Arial Narrow" pitchFamily="34" charset="0"/>
              </a:rPr>
              <a:t>nd</a:t>
            </a:r>
            <a:r>
              <a:rPr lang="en-US" sz="1700" dirty="0">
                <a:solidFill>
                  <a:prstClr val="black"/>
                </a:solidFill>
                <a:latin typeface="Arial Narrow" pitchFamily="34" charset="0"/>
              </a:rPr>
              <a:t>–stage diff amp: CMRR</a:t>
            </a:r>
          </a:p>
        </p:txBody>
      </p:sp>
      <p:sp>
        <p:nvSpPr>
          <p:cNvPr id="39" name="TextBox 38"/>
          <p:cNvSpPr txBox="1"/>
          <p:nvPr/>
        </p:nvSpPr>
        <p:spPr>
          <a:xfrm>
            <a:off x="5684851" y="2033662"/>
            <a:ext cx="3011244" cy="1125308"/>
          </a:xfrm>
          <a:prstGeom prst="rect">
            <a:avLst/>
          </a:prstGeom>
          <a:noFill/>
        </p:spPr>
        <p:txBody>
          <a:bodyPr wrap="square" lIns="84216" tIns="42108" rIns="84216" bIns="42108" rtlCol="0">
            <a:spAutoFit/>
          </a:bodyPr>
          <a:lstStyle/>
          <a:p>
            <a:pPr algn="l">
              <a:buFont typeface="Arial" pitchFamily="34" charset="0"/>
              <a:buChar char="•"/>
            </a:pPr>
            <a:r>
              <a:rPr lang="en-US" sz="1700" dirty="0">
                <a:solidFill>
                  <a:prstClr val="black"/>
                </a:solidFill>
                <a:latin typeface="Arial Narrow" pitchFamily="34" charset="0"/>
              </a:rPr>
              <a:t> Signal -</a:t>
            </a:r>
            <a:r>
              <a:rPr lang="en-US" sz="1700" dirty="0">
                <a:solidFill>
                  <a:prstClr val="black"/>
                </a:solidFill>
                <a:latin typeface="Symbol" pitchFamily="18" charset="2"/>
              </a:rPr>
              <a:t>S</a:t>
            </a:r>
            <a:r>
              <a:rPr lang="en-US" sz="1700" dirty="0">
                <a:solidFill>
                  <a:prstClr val="black"/>
                </a:solidFill>
                <a:latin typeface="Arial Narrow" pitchFamily="34" charset="0"/>
              </a:rPr>
              <a:t> in current domain </a:t>
            </a:r>
          </a:p>
          <a:p>
            <a:pPr algn="l">
              <a:buFont typeface="Arial" pitchFamily="34" charset="0"/>
              <a:buChar char="•"/>
            </a:pPr>
            <a:r>
              <a:rPr lang="en-US" sz="1700" dirty="0">
                <a:solidFill>
                  <a:prstClr val="black"/>
                </a:solidFill>
                <a:latin typeface="Arial Narrow" pitchFamily="34" charset="0"/>
              </a:rPr>
              <a:t> Binary fashion signal -</a:t>
            </a:r>
            <a:r>
              <a:rPr lang="en-US" sz="1700" dirty="0">
                <a:solidFill>
                  <a:prstClr val="black"/>
                </a:solidFill>
                <a:latin typeface="Symbol" pitchFamily="18" charset="2"/>
              </a:rPr>
              <a:t>S</a:t>
            </a:r>
          </a:p>
          <a:p>
            <a:pPr algn="l">
              <a:buFont typeface="Arial" pitchFamily="34" charset="0"/>
              <a:buChar char="•"/>
            </a:pPr>
            <a:r>
              <a:rPr lang="en-US" sz="1700" dirty="0">
                <a:solidFill>
                  <a:prstClr val="black"/>
                </a:solidFill>
                <a:latin typeface="Arial Narrow" pitchFamily="34" charset="0"/>
              </a:rPr>
              <a:t> Wideband signal-</a:t>
            </a:r>
            <a:r>
              <a:rPr lang="en-US" sz="1700" dirty="0">
                <a:solidFill>
                  <a:prstClr val="black"/>
                </a:solidFill>
                <a:latin typeface="Symbol" pitchFamily="18" charset="2"/>
              </a:rPr>
              <a:t>S</a:t>
            </a:r>
          </a:p>
          <a:p>
            <a:pPr algn="l">
              <a:buFont typeface="Arial" pitchFamily="34" charset="0"/>
              <a:buChar char="•"/>
            </a:pPr>
            <a:r>
              <a:rPr lang="en-US" sz="1700" dirty="0">
                <a:solidFill>
                  <a:prstClr val="black"/>
                </a:solidFill>
                <a:latin typeface="Arial Narrow" pitchFamily="34" charset="0"/>
              </a:rPr>
              <a:t> NMOS-based push-pull </a:t>
            </a:r>
          </a:p>
        </p:txBody>
      </p:sp>
      <p:sp>
        <p:nvSpPr>
          <p:cNvPr id="2" name="Slide Number Placeholder 1"/>
          <p:cNvSpPr>
            <a:spLocks noGrp="1"/>
          </p:cNvSpPr>
          <p:nvPr>
            <p:ph type="sldNum" sz="quarter" idx="4"/>
          </p:nvPr>
        </p:nvSpPr>
        <p:spPr/>
        <p:txBody>
          <a:bodyPr/>
          <a:lstStyle/>
          <a:p>
            <a:fld id="{2B6308D2-8FBE-475B-9211-B18DC80818EF}" type="slidenum">
              <a:rPr lang="en-US" smtClean="0"/>
              <a:pPr/>
              <a:t>44</a:t>
            </a:fld>
            <a:endParaRPr lang="en-US" dirty="0"/>
          </a:p>
        </p:txBody>
      </p:sp>
    </p:spTree>
    <p:extLst>
      <p:ext uri="{BB962C8B-B14F-4D97-AF65-F5344CB8AC3E}">
        <p14:creationId xmlns:p14="http://schemas.microsoft.com/office/powerpoint/2010/main" val="108662026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defTabSz="913529"/>
            <a:r>
              <a:rPr lang="en-US" sz="2600" cap="small" dirty="0">
                <a:solidFill>
                  <a:prstClr val="black"/>
                </a:solidFill>
                <a:latin typeface="Arial Narrow" pitchFamily="34" charset="0"/>
              </a:rPr>
              <a:t>8-Element phased-array (12 GHz, </a:t>
            </a:r>
            <a:r>
              <a:rPr lang="en-US" sz="2600" cap="small" dirty="0" err="1">
                <a:solidFill>
                  <a:srgbClr val="0000FF"/>
                </a:solidFill>
                <a:latin typeface="Arial Narrow" pitchFamily="34" charset="0"/>
              </a:rPr>
              <a:t>ch</a:t>
            </a:r>
            <a:r>
              <a:rPr lang="en-US" sz="2600" cap="small" dirty="0">
                <a:solidFill>
                  <a:srgbClr val="0000FF"/>
                </a:solidFill>
                <a:latin typeface="Arial Narrow" pitchFamily="34" charset="0"/>
              </a:rPr>
              <a:t>-to-</a:t>
            </a:r>
            <a:r>
              <a:rPr lang="en-US" sz="2600" cap="small" dirty="0" err="1">
                <a:solidFill>
                  <a:srgbClr val="0000FF"/>
                </a:solidFill>
                <a:latin typeface="Arial Narrow" pitchFamily="34" charset="0"/>
              </a:rPr>
              <a:t>ch</a:t>
            </a:r>
            <a:r>
              <a:rPr lang="en-US" sz="2600" cap="small" dirty="0">
                <a:solidFill>
                  <a:srgbClr val="0000FF"/>
                </a:solidFill>
                <a:latin typeface="Arial Narrow" pitchFamily="34" charset="0"/>
              </a:rPr>
              <a:t> coupling</a:t>
            </a:r>
            <a:r>
              <a:rPr lang="en-US" sz="2600" cap="small" dirty="0">
                <a:solidFill>
                  <a:srgbClr val="1F497D"/>
                </a:solidFill>
                <a:latin typeface="Arial Narrow" pitchFamily="34" charset="0"/>
              </a:rPr>
              <a:t>)</a:t>
            </a:r>
            <a:endParaRPr lang="en-US" sz="2600" cap="small" dirty="0">
              <a:solidFill>
                <a:srgbClr val="0000FF"/>
              </a:solidFill>
              <a:latin typeface="Arial Narrow" pitchFamily="34" charset="0"/>
            </a:endParaRPr>
          </a:p>
        </p:txBody>
      </p:sp>
      <p:pic>
        <p:nvPicPr>
          <p:cNvPr id="3" name="Picture 2"/>
          <p:cNvPicPr>
            <a:picLocks noChangeAspect="1" noChangeArrowheads="1"/>
          </p:cNvPicPr>
          <p:nvPr/>
        </p:nvPicPr>
        <p:blipFill>
          <a:blip r:embed="rId3" cstate="print"/>
          <a:srcRect/>
          <a:stretch>
            <a:fillRect/>
          </a:stretch>
        </p:blipFill>
        <p:spPr bwMode="auto">
          <a:xfrm>
            <a:off x="382449" y="1008148"/>
            <a:ext cx="4516861" cy="4446077"/>
          </a:xfrm>
          <a:prstGeom prst="rect">
            <a:avLst/>
          </a:prstGeom>
          <a:noFill/>
          <a:ln w="9525">
            <a:noFill/>
            <a:miter lim="800000"/>
            <a:headEnd/>
            <a:tailEnd/>
          </a:ln>
          <a:effectLst/>
        </p:spPr>
      </p:pic>
      <p:sp>
        <p:nvSpPr>
          <p:cNvPr id="4" name="Text Box 21"/>
          <p:cNvSpPr txBox="1">
            <a:spLocks noChangeArrowheads="1"/>
          </p:cNvSpPr>
          <p:nvPr/>
        </p:nvSpPr>
        <p:spPr bwMode="auto">
          <a:xfrm>
            <a:off x="578829" y="4430555"/>
            <a:ext cx="636727" cy="319628"/>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rgbClr val="00FFFF"/>
                </a:solidFill>
                <a:latin typeface="Arial Narrow" pitchFamily="34" charset="0"/>
              </a:rPr>
              <a:t>CH-1</a:t>
            </a:r>
            <a:endParaRPr lang="en-US" sz="1500" cap="small" dirty="0">
              <a:solidFill>
                <a:srgbClr val="00FFFF"/>
              </a:solidFill>
              <a:latin typeface="Symbol" pitchFamily="18" charset="2"/>
            </a:endParaRPr>
          </a:p>
        </p:txBody>
      </p:sp>
      <p:sp>
        <p:nvSpPr>
          <p:cNvPr id="6" name="Text Box 23"/>
          <p:cNvSpPr txBox="1">
            <a:spLocks noChangeArrowheads="1"/>
          </p:cNvSpPr>
          <p:nvPr/>
        </p:nvSpPr>
        <p:spPr bwMode="auto">
          <a:xfrm>
            <a:off x="578829" y="2894926"/>
            <a:ext cx="636727" cy="319628"/>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rgbClr val="00FFFF"/>
                </a:solidFill>
                <a:latin typeface="Arial Narrow" pitchFamily="34" charset="0"/>
              </a:rPr>
              <a:t>CH-3</a:t>
            </a:r>
            <a:endParaRPr lang="en-US" sz="1500" cap="small" dirty="0">
              <a:solidFill>
                <a:srgbClr val="00FFFF"/>
              </a:solidFill>
              <a:latin typeface="Symbol" pitchFamily="18" charset="2"/>
            </a:endParaRPr>
          </a:p>
        </p:txBody>
      </p:sp>
      <p:sp>
        <p:nvSpPr>
          <p:cNvPr id="7" name="Text Box 24"/>
          <p:cNvSpPr txBox="1">
            <a:spLocks noChangeArrowheads="1"/>
          </p:cNvSpPr>
          <p:nvPr/>
        </p:nvSpPr>
        <p:spPr bwMode="auto">
          <a:xfrm>
            <a:off x="578829" y="2125295"/>
            <a:ext cx="636727" cy="319628"/>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rgbClr val="00FFFF"/>
                </a:solidFill>
                <a:latin typeface="Arial Narrow" pitchFamily="34" charset="0"/>
              </a:rPr>
              <a:t>CH-4</a:t>
            </a:r>
            <a:endParaRPr lang="en-US" sz="1500" cap="small" dirty="0">
              <a:solidFill>
                <a:srgbClr val="00FFFF"/>
              </a:solidFill>
              <a:latin typeface="Symbol" pitchFamily="18" charset="2"/>
            </a:endParaRPr>
          </a:p>
        </p:txBody>
      </p:sp>
      <p:sp>
        <p:nvSpPr>
          <p:cNvPr id="8" name="Text Box 25"/>
          <p:cNvSpPr txBox="1">
            <a:spLocks noChangeArrowheads="1"/>
          </p:cNvSpPr>
          <p:nvPr/>
        </p:nvSpPr>
        <p:spPr bwMode="auto">
          <a:xfrm>
            <a:off x="4000735" y="2125295"/>
            <a:ext cx="636727" cy="319628"/>
          </a:xfrm>
          <a:prstGeom prst="rect">
            <a:avLst/>
          </a:prstGeom>
          <a:noFill/>
          <a:ln w="9525">
            <a:noFill/>
            <a:miter lim="800000"/>
            <a:headEnd/>
            <a:tailEnd/>
          </a:ln>
          <a:effectLst/>
        </p:spPr>
        <p:txBody>
          <a:bodyPr wrap="square" lIns="86388" tIns="43195" rIns="86388" bIns="43195">
            <a:spAutoFit/>
          </a:bodyPr>
          <a:lstStyle/>
          <a:p>
            <a:pPr algn="r" defTabSz="938376">
              <a:spcBef>
                <a:spcPct val="50000"/>
              </a:spcBef>
            </a:pPr>
            <a:r>
              <a:rPr lang="en-US" sz="1500" cap="small" dirty="0">
                <a:solidFill>
                  <a:srgbClr val="00FFFF"/>
                </a:solidFill>
                <a:latin typeface="Arial Narrow" pitchFamily="34" charset="0"/>
              </a:rPr>
              <a:t>CH-5</a:t>
            </a:r>
            <a:endParaRPr lang="en-US" sz="1500" cap="small" dirty="0">
              <a:solidFill>
                <a:srgbClr val="00FFFF"/>
              </a:solidFill>
              <a:latin typeface="Symbol" pitchFamily="18" charset="2"/>
            </a:endParaRPr>
          </a:p>
        </p:txBody>
      </p:sp>
      <p:sp>
        <p:nvSpPr>
          <p:cNvPr id="9" name="Text Box 26"/>
          <p:cNvSpPr txBox="1">
            <a:spLocks noChangeArrowheads="1"/>
          </p:cNvSpPr>
          <p:nvPr/>
        </p:nvSpPr>
        <p:spPr bwMode="auto">
          <a:xfrm>
            <a:off x="4000735" y="2894926"/>
            <a:ext cx="636727" cy="319628"/>
          </a:xfrm>
          <a:prstGeom prst="rect">
            <a:avLst/>
          </a:prstGeom>
          <a:noFill/>
          <a:ln w="9525">
            <a:noFill/>
            <a:miter lim="800000"/>
            <a:headEnd/>
            <a:tailEnd/>
          </a:ln>
          <a:effectLst/>
        </p:spPr>
        <p:txBody>
          <a:bodyPr wrap="square" lIns="86388" tIns="43195" rIns="86388" bIns="43195">
            <a:spAutoFit/>
          </a:bodyPr>
          <a:lstStyle/>
          <a:p>
            <a:pPr algn="r" defTabSz="938376">
              <a:spcBef>
                <a:spcPct val="50000"/>
              </a:spcBef>
            </a:pPr>
            <a:r>
              <a:rPr lang="en-US" sz="1500" cap="small" dirty="0">
                <a:solidFill>
                  <a:srgbClr val="00FFFF"/>
                </a:solidFill>
                <a:latin typeface="Arial Narrow" pitchFamily="34" charset="0"/>
              </a:rPr>
              <a:t>CH-6</a:t>
            </a:r>
            <a:endParaRPr lang="en-US" sz="1500" cap="small" dirty="0">
              <a:solidFill>
                <a:srgbClr val="00FFFF"/>
              </a:solidFill>
              <a:latin typeface="Symbol" pitchFamily="18" charset="2"/>
            </a:endParaRPr>
          </a:p>
        </p:txBody>
      </p:sp>
      <p:sp>
        <p:nvSpPr>
          <p:cNvPr id="10" name="Text Box 27"/>
          <p:cNvSpPr txBox="1">
            <a:spLocks noChangeArrowheads="1"/>
          </p:cNvSpPr>
          <p:nvPr/>
        </p:nvSpPr>
        <p:spPr bwMode="auto">
          <a:xfrm>
            <a:off x="4000735" y="3662135"/>
            <a:ext cx="636727" cy="319628"/>
          </a:xfrm>
          <a:prstGeom prst="rect">
            <a:avLst/>
          </a:prstGeom>
          <a:noFill/>
          <a:ln w="9525">
            <a:noFill/>
            <a:miter lim="800000"/>
            <a:headEnd/>
            <a:tailEnd/>
          </a:ln>
          <a:effectLst/>
        </p:spPr>
        <p:txBody>
          <a:bodyPr wrap="square" lIns="86388" tIns="43195" rIns="86388" bIns="43195">
            <a:spAutoFit/>
          </a:bodyPr>
          <a:lstStyle/>
          <a:p>
            <a:pPr algn="r" defTabSz="938376">
              <a:spcBef>
                <a:spcPct val="50000"/>
              </a:spcBef>
            </a:pPr>
            <a:r>
              <a:rPr lang="en-US" sz="1500" cap="small" dirty="0">
                <a:solidFill>
                  <a:srgbClr val="00FFFF"/>
                </a:solidFill>
                <a:latin typeface="Arial Narrow" pitchFamily="34" charset="0"/>
              </a:rPr>
              <a:t>CH-7</a:t>
            </a:r>
            <a:endParaRPr lang="en-US" sz="1500" cap="small" dirty="0">
              <a:solidFill>
                <a:srgbClr val="00FFFF"/>
              </a:solidFill>
              <a:latin typeface="Symbol" pitchFamily="18" charset="2"/>
            </a:endParaRPr>
          </a:p>
        </p:txBody>
      </p:sp>
      <p:sp>
        <p:nvSpPr>
          <p:cNvPr id="11" name="Text Box 28"/>
          <p:cNvSpPr txBox="1">
            <a:spLocks noChangeArrowheads="1"/>
          </p:cNvSpPr>
          <p:nvPr/>
        </p:nvSpPr>
        <p:spPr bwMode="auto">
          <a:xfrm>
            <a:off x="4000735" y="4430555"/>
            <a:ext cx="636727" cy="319628"/>
          </a:xfrm>
          <a:prstGeom prst="rect">
            <a:avLst/>
          </a:prstGeom>
          <a:noFill/>
          <a:ln w="9525">
            <a:noFill/>
            <a:miter lim="800000"/>
            <a:headEnd/>
            <a:tailEnd/>
          </a:ln>
          <a:effectLst/>
        </p:spPr>
        <p:txBody>
          <a:bodyPr wrap="square" lIns="86388" tIns="43195" rIns="86388" bIns="43195">
            <a:spAutoFit/>
          </a:bodyPr>
          <a:lstStyle/>
          <a:p>
            <a:pPr algn="r" defTabSz="938376">
              <a:spcBef>
                <a:spcPct val="50000"/>
              </a:spcBef>
            </a:pPr>
            <a:r>
              <a:rPr lang="en-US" sz="1500" cap="small" dirty="0">
                <a:solidFill>
                  <a:srgbClr val="00FFFF"/>
                </a:solidFill>
                <a:latin typeface="Arial Narrow" pitchFamily="34" charset="0"/>
              </a:rPr>
              <a:t>CH-8</a:t>
            </a:r>
            <a:endParaRPr lang="en-US" sz="1500" cap="small" dirty="0">
              <a:solidFill>
                <a:srgbClr val="00FFFF"/>
              </a:solidFill>
              <a:latin typeface="Symbol" pitchFamily="18" charset="2"/>
            </a:endParaRPr>
          </a:p>
        </p:txBody>
      </p:sp>
      <p:sp>
        <p:nvSpPr>
          <p:cNvPr id="12" name="Text Box 29"/>
          <p:cNvSpPr txBox="1">
            <a:spLocks noChangeArrowheads="1"/>
          </p:cNvSpPr>
          <p:nvPr/>
        </p:nvSpPr>
        <p:spPr bwMode="auto">
          <a:xfrm>
            <a:off x="2091673" y="4873985"/>
            <a:ext cx="1367475" cy="319628"/>
          </a:xfrm>
          <a:prstGeom prst="rect">
            <a:avLst/>
          </a:prstGeom>
          <a:noFill/>
          <a:ln w="9525">
            <a:noFill/>
            <a:miter lim="800000"/>
            <a:headEnd/>
            <a:tailEnd/>
          </a:ln>
          <a:effectLst/>
        </p:spPr>
        <p:txBody>
          <a:bodyPr wrap="square" lIns="86388" tIns="43195" rIns="86388" bIns="43195">
            <a:spAutoFit/>
          </a:bodyPr>
          <a:lstStyle/>
          <a:p>
            <a:pPr algn="r" defTabSz="938376">
              <a:spcBef>
                <a:spcPct val="50000"/>
              </a:spcBef>
            </a:pPr>
            <a:r>
              <a:rPr lang="en-US" sz="1500" cap="small" dirty="0">
                <a:solidFill>
                  <a:srgbClr val="00FFFF"/>
                </a:solidFill>
                <a:latin typeface="Arial Narrow" pitchFamily="34" charset="0"/>
              </a:rPr>
              <a:t>Output (port-9)</a:t>
            </a:r>
            <a:endParaRPr lang="en-US" sz="1500" cap="small" dirty="0">
              <a:solidFill>
                <a:srgbClr val="00FFFF"/>
              </a:solidFill>
              <a:latin typeface="Symbol" pitchFamily="18" charset="2"/>
            </a:endParaRPr>
          </a:p>
        </p:txBody>
      </p:sp>
      <p:sp>
        <p:nvSpPr>
          <p:cNvPr id="13" name="Oval 12"/>
          <p:cNvSpPr/>
          <p:nvPr/>
        </p:nvSpPr>
        <p:spPr bwMode="auto">
          <a:xfrm>
            <a:off x="2589210" y="5179776"/>
            <a:ext cx="100948" cy="109779"/>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solidFill>
                <a:prstClr val="black"/>
              </a:solidFill>
            </a:endParaRPr>
          </a:p>
        </p:txBody>
      </p:sp>
      <p:sp>
        <p:nvSpPr>
          <p:cNvPr id="14" name="Oval 13"/>
          <p:cNvSpPr/>
          <p:nvPr/>
        </p:nvSpPr>
        <p:spPr bwMode="auto">
          <a:xfrm>
            <a:off x="483393" y="4535621"/>
            <a:ext cx="100948" cy="109779"/>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solidFill>
                <a:prstClr val="black"/>
              </a:solidFill>
            </a:endParaRPr>
          </a:p>
        </p:txBody>
      </p:sp>
      <p:sp>
        <p:nvSpPr>
          <p:cNvPr id="16" name="Oval 15"/>
          <p:cNvSpPr/>
          <p:nvPr/>
        </p:nvSpPr>
        <p:spPr bwMode="auto">
          <a:xfrm>
            <a:off x="500086" y="2987814"/>
            <a:ext cx="100948" cy="109779"/>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solidFill>
                <a:prstClr val="black"/>
              </a:solidFill>
            </a:endParaRPr>
          </a:p>
        </p:txBody>
      </p:sp>
      <p:sp>
        <p:nvSpPr>
          <p:cNvPr id="17" name="Oval 16"/>
          <p:cNvSpPr/>
          <p:nvPr/>
        </p:nvSpPr>
        <p:spPr bwMode="auto">
          <a:xfrm>
            <a:off x="506763" y="2215725"/>
            <a:ext cx="100948" cy="109779"/>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solidFill>
                <a:prstClr val="black"/>
              </a:solidFill>
            </a:endParaRPr>
          </a:p>
        </p:txBody>
      </p:sp>
      <p:sp>
        <p:nvSpPr>
          <p:cNvPr id="18" name="Oval 17"/>
          <p:cNvSpPr/>
          <p:nvPr/>
        </p:nvSpPr>
        <p:spPr bwMode="auto">
          <a:xfrm>
            <a:off x="4644553" y="4554968"/>
            <a:ext cx="100948" cy="109779"/>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solidFill>
                <a:prstClr val="black"/>
              </a:solidFill>
            </a:endParaRPr>
          </a:p>
        </p:txBody>
      </p:sp>
      <p:sp>
        <p:nvSpPr>
          <p:cNvPr id="19" name="Oval 18"/>
          <p:cNvSpPr/>
          <p:nvPr/>
        </p:nvSpPr>
        <p:spPr bwMode="auto">
          <a:xfrm>
            <a:off x="4651231" y="3782880"/>
            <a:ext cx="100948" cy="109779"/>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solidFill>
                <a:prstClr val="black"/>
              </a:solidFill>
            </a:endParaRPr>
          </a:p>
        </p:txBody>
      </p:sp>
      <p:sp>
        <p:nvSpPr>
          <p:cNvPr id="20" name="Oval 19"/>
          <p:cNvSpPr/>
          <p:nvPr/>
        </p:nvSpPr>
        <p:spPr bwMode="auto">
          <a:xfrm>
            <a:off x="4661247" y="3007161"/>
            <a:ext cx="100948" cy="109779"/>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solidFill>
                <a:prstClr val="black"/>
              </a:solidFill>
            </a:endParaRPr>
          </a:p>
        </p:txBody>
      </p:sp>
      <p:sp>
        <p:nvSpPr>
          <p:cNvPr id="21" name="Oval 20"/>
          <p:cNvSpPr/>
          <p:nvPr/>
        </p:nvSpPr>
        <p:spPr bwMode="auto">
          <a:xfrm>
            <a:off x="4667923" y="2235072"/>
            <a:ext cx="100948" cy="109779"/>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solidFill>
                <a:prstClr val="black"/>
              </a:solidFill>
            </a:endParaRPr>
          </a:p>
        </p:txBody>
      </p:sp>
      <p:sp>
        <p:nvSpPr>
          <p:cNvPr id="22" name="Bent Arrow 21"/>
          <p:cNvSpPr/>
          <p:nvPr/>
        </p:nvSpPr>
        <p:spPr>
          <a:xfrm rot="16200000" flipV="1">
            <a:off x="1620081" y="3730951"/>
            <a:ext cx="405045" cy="1440160"/>
          </a:xfrm>
          <a:prstGeom prst="bentArrow">
            <a:avLst/>
          </a:prstGeom>
          <a:solidFill>
            <a:srgbClr val="0099FF"/>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endParaRPr lang="en-US">
              <a:solidFill>
                <a:prstClr val="black"/>
              </a:solidFill>
            </a:endParaRPr>
          </a:p>
        </p:txBody>
      </p:sp>
      <p:sp>
        <p:nvSpPr>
          <p:cNvPr id="31" name="Down Arrow 30"/>
          <p:cNvSpPr/>
          <p:nvPr/>
        </p:nvSpPr>
        <p:spPr>
          <a:xfrm>
            <a:off x="2542684" y="3573433"/>
            <a:ext cx="196385" cy="1350150"/>
          </a:xfrm>
          <a:prstGeom prst="downArrow">
            <a:avLst/>
          </a:prstGeom>
          <a:solidFill>
            <a:srgbClr val="0099FF"/>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endParaRPr lang="en-US">
              <a:solidFill>
                <a:prstClr val="white"/>
              </a:solidFill>
            </a:endParaRPr>
          </a:p>
        </p:txBody>
      </p:sp>
      <p:sp>
        <p:nvSpPr>
          <p:cNvPr id="32" name="Rectangle 31"/>
          <p:cNvSpPr/>
          <p:nvPr/>
        </p:nvSpPr>
        <p:spPr bwMode="auto">
          <a:xfrm>
            <a:off x="2215374" y="2155776"/>
            <a:ext cx="851004" cy="945105"/>
          </a:xfrm>
          <a:prstGeom prst="rect">
            <a:avLst/>
          </a:prstGeom>
          <a:noFill/>
          <a:ln w="2857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solidFill>
                <a:prstClr val="black"/>
              </a:solidFill>
            </a:endParaRPr>
          </a:p>
        </p:txBody>
      </p:sp>
      <p:sp>
        <p:nvSpPr>
          <p:cNvPr id="34" name="Rectangle 33"/>
          <p:cNvSpPr/>
          <p:nvPr/>
        </p:nvSpPr>
        <p:spPr bwMode="auto">
          <a:xfrm>
            <a:off x="2215374" y="3168388"/>
            <a:ext cx="851004" cy="540060"/>
          </a:xfrm>
          <a:prstGeom prst="rect">
            <a:avLst/>
          </a:prstGeom>
          <a:noFill/>
          <a:ln w="2857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solidFill>
                <a:prstClr val="black"/>
              </a:solidFill>
            </a:endParaRPr>
          </a:p>
        </p:txBody>
      </p:sp>
      <p:sp>
        <p:nvSpPr>
          <p:cNvPr id="35" name="Text Box 29"/>
          <p:cNvSpPr txBox="1">
            <a:spLocks noChangeArrowheads="1"/>
          </p:cNvSpPr>
          <p:nvPr/>
        </p:nvSpPr>
        <p:spPr bwMode="auto">
          <a:xfrm>
            <a:off x="2256022" y="1885746"/>
            <a:ext cx="712857" cy="319628"/>
          </a:xfrm>
          <a:prstGeom prst="rect">
            <a:avLst/>
          </a:prstGeom>
          <a:noFill/>
          <a:ln w="9525">
            <a:noFill/>
            <a:miter lim="800000"/>
            <a:headEnd/>
            <a:tailEnd/>
          </a:ln>
          <a:effectLst/>
        </p:spPr>
        <p:txBody>
          <a:bodyPr wrap="square" lIns="86388" tIns="43195" rIns="86388" bIns="43195">
            <a:spAutoFit/>
          </a:bodyPr>
          <a:lstStyle/>
          <a:p>
            <a:pPr algn="r" defTabSz="938376">
              <a:spcBef>
                <a:spcPct val="50000"/>
              </a:spcBef>
            </a:pPr>
            <a:r>
              <a:rPr lang="en-US" sz="1500" cap="small" dirty="0">
                <a:solidFill>
                  <a:srgbClr val="00FFFF"/>
                </a:solidFill>
                <a:latin typeface="Arial Narrow" pitchFamily="34" charset="0"/>
              </a:rPr>
              <a:t>4-CH </a:t>
            </a:r>
            <a:r>
              <a:rPr lang="en-US" sz="1500" cap="small" dirty="0">
                <a:solidFill>
                  <a:srgbClr val="00FFFF"/>
                </a:solidFill>
                <a:latin typeface="Symbol" pitchFamily="18" charset="2"/>
              </a:rPr>
              <a:t>S</a:t>
            </a:r>
          </a:p>
        </p:txBody>
      </p:sp>
      <p:sp>
        <p:nvSpPr>
          <p:cNvPr id="36" name="Text Box 29"/>
          <p:cNvSpPr txBox="1">
            <a:spLocks noChangeArrowheads="1"/>
          </p:cNvSpPr>
          <p:nvPr/>
        </p:nvSpPr>
        <p:spPr bwMode="auto">
          <a:xfrm>
            <a:off x="2280837" y="3224683"/>
            <a:ext cx="712857" cy="319628"/>
          </a:xfrm>
          <a:prstGeom prst="rect">
            <a:avLst/>
          </a:prstGeom>
          <a:noFill/>
          <a:ln w="9525">
            <a:noFill/>
            <a:miter lim="800000"/>
            <a:headEnd/>
            <a:tailEnd/>
          </a:ln>
          <a:effectLst/>
        </p:spPr>
        <p:txBody>
          <a:bodyPr wrap="square" lIns="86388" tIns="43195" rIns="86388" bIns="43195">
            <a:spAutoFit/>
          </a:bodyPr>
          <a:lstStyle/>
          <a:p>
            <a:pPr algn="r" defTabSz="938376">
              <a:spcBef>
                <a:spcPct val="50000"/>
              </a:spcBef>
            </a:pPr>
            <a:r>
              <a:rPr lang="en-US" sz="1500" cap="small" dirty="0">
                <a:solidFill>
                  <a:srgbClr val="00FFFF"/>
                </a:solidFill>
                <a:latin typeface="Arial Narrow" pitchFamily="34" charset="0"/>
              </a:rPr>
              <a:t>2-CH </a:t>
            </a:r>
            <a:r>
              <a:rPr lang="en-US" sz="1500" cap="small" dirty="0">
                <a:solidFill>
                  <a:srgbClr val="00FFFF"/>
                </a:solidFill>
                <a:latin typeface="Symbol" pitchFamily="18" charset="2"/>
              </a:rPr>
              <a:t>S</a:t>
            </a:r>
          </a:p>
        </p:txBody>
      </p:sp>
      <p:grpSp>
        <p:nvGrpSpPr>
          <p:cNvPr id="49" name="Group 48"/>
          <p:cNvGrpSpPr/>
          <p:nvPr/>
        </p:nvGrpSpPr>
        <p:grpSpPr>
          <a:xfrm>
            <a:off x="6077622" y="1641897"/>
            <a:ext cx="1374698" cy="1012613"/>
            <a:chOff x="6397352" y="1569368"/>
            <a:chExt cx="1512168" cy="1080120"/>
          </a:xfrm>
        </p:grpSpPr>
        <p:cxnSp>
          <p:nvCxnSpPr>
            <p:cNvPr id="42" name="Straight Arrow Connector 41"/>
            <p:cNvCxnSpPr/>
            <p:nvPr/>
          </p:nvCxnSpPr>
          <p:spPr>
            <a:xfrm flipV="1">
              <a:off x="6397352" y="2217440"/>
              <a:ext cx="1224136" cy="432048"/>
            </a:xfrm>
            <a:prstGeom prst="straightConnector1">
              <a:avLst/>
            </a:prstGeom>
            <a:ln w="57150">
              <a:solidFill>
                <a:schemeClr val="tx1"/>
              </a:solidFill>
              <a:headEnd type="none" w="med" len="med"/>
              <a:tailEnd type="triangle" w="med" len="med"/>
            </a:ln>
            <a:effectLst>
              <a:glow rad="228600">
                <a:schemeClr val="accent4">
                  <a:satMod val="175000"/>
                  <a:alpha val="40000"/>
                </a:schemeClr>
              </a:glow>
              <a:innerShdw blurRad="63500" dist="50800" dir="27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rot="5400000" flipH="1" flipV="1">
              <a:off x="7441468" y="1749388"/>
              <a:ext cx="648072" cy="288032"/>
            </a:xfrm>
            <a:prstGeom prst="straightConnector1">
              <a:avLst/>
            </a:prstGeom>
            <a:ln w="57150">
              <a:solidFill>
                <a:srgbClr val="FF00FF"/>
              </a:solidFill>
              <a:headEnd type="none" w="med" len="med"/>
              <a:tailEnd type="triangle" w="med" len="med"/>
            </a:ln>
            <a:effectLst>
              <a:glow rad="228600">
                <a:schemeClr val="accent4">
                  <a:satMod val="175000"/>
                  <a:alpha val="40000"/>
                </a:schemeClr>
              </a:glow>
              <a:innerShdw blurRad="63500" dist="50800" dir="27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V="1">
              <a:off x="6397352" y="1569368"/>
              <a:ext cx="1512168" cy="1080120"/>
            </a:xfrm>
            <a:prstGeom prst="straightConnector1">
              <a:avLst/>
            </a:prstGeom>
            <a:ln w="57150">
              <a:solidFill>
                <a:srgbClr val="0000FF"/>
              </a:solidFill>
              <a:headEnd type="none" w="med" len="med"/>
              <a:tailEnd type="triangle" w="med" len="med"/>
            </a:ln>
            <a:effectLst>
              <a:glow rad="228600">
                <a:schemeClr val="accent4">
                  <a:satMod val="175000"/>
                  <a:alpha val="40000"/>
                </a:schemeClr>
              </a:glow>
              <a:innerShdw blurRad="63500" dist="50800" dir="2700000">
                <a:prstClr val="black">
                  <a:alpha val="50000"/>
                </a:prstClr>
              </a:innerShdw>
            </a:effectLst>
          </p:spPr>
          <p:style>
            <a:lnRef idx="1">
              <a:schemeClr val="accent1"/>
            </a:lnRef>
            <a:fillRef idx="0">
              <a:schemeClr val="accent1"/>
            </a:fillRef>
            <a:effectRef idx="0">
              <a:schemeClr val="accent1"/>
            </a:effectRef>
            <a:fontRef idx="minor">
              <a:schemeClr val="tx1"/>
            </a:fontRef>
          </p:style>
        </p:cxnSp>
      </p:grpSp>
      <p:sp>
        <p:nvSpPr>
          <p:cNvPr id="50" name="Text Box 29"/>
          <p:cNvSpPr txBox="1">
            <a:spLocks noChangeArrowheads="1"/>
          </p:cNvSpPr>
          <p:nvPr/>
        </p:nvSpPr>
        <p:spPr bwMode="auto">
          <a:xfrm rot="20347080">
            <a:off x="6304135" y="2406460"/>
            <a:ext cx="916465" cy="348483"/>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700" cap="small" dirty="0">
                <a:solidFill>
                  <a:prstClr val="black"/>
                </a:solidFill>
                <a:latin typeface="Arial Narrow" pitchFamily="34" charset="0"/>
              </a:rPr>
              <a:t>Wanted</a:t>
            </a:r>
            <a:endParaRPr lang="en-US" sz="1700" cap="small" dirty="0">
              <a:solidFill>
                <a:prstClr val="black"/>
              </a:solidFill>
              <a:latin typeface="Symbol" pitchFamily="18" charset="2"/>
            </a:endParaRPr>
          </a:p>
        </p:txBody>
      </p:sp>
      <p:sp>
        <p:nvSpPr>
          <p:cNvPr id="51" name="Text Box 29"/>
          <p:cNvSpPr txBox="1">
            <a:spLocks noChangeArrowheads="1"/>
          </p:cNvSpPr>
          <p:nvPr/>
        </p:nvSpPr>
        <p:spPr bwMode="auto">
          <a:xfrm rot="17495293">
            <a:off x="6978167" y="1841560"/>
            <a:ext cx="945105" cy="348844"/>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700" cap="small" dirty="0">
                <a:solidFill>
                  <a:srgbClr val="FF00FF"/>
                </a:solidFill>
                <a:latin typeface="Arial Narrow" pitchFamily="34" charset="0"/>
              </a:rPr>
              <a:t>Leakage</a:t>
            </a:r>
            <a:endParaRPr lang="en-US" sz="1700" cap="small" dirty="0">
              <a:solidFill>
                <a:srgbClr val="FF00FF"/>
              </a:solidFill>
              <a:latin typeface="Symbol" pitchFamily="18" charset="2"/>
            </a:endParaRPr>
          </a:p>
        </p:txBody>
      </p:sp>
      <p:sp>
        <p:nvSpPr>
          <p:cNvPr id="52" name="Text Box 29"/>
          <p:cNvSpPr txBox="1">
            <a:spLocks noChangeArrowheads="1"/>
          </p:cNvSpPr>
          <p:nvPr/>
        </p:nvSpPr>
        <p:spPr bwMode="auto">
          <a:xfrm rot="19535341">
            <a:off x="5902785" y="1805614"/>
            <a:ext cx="1593167" cy="348483"/>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700" cap="small" dirty="0">
                <a:solidFill>
                  <a:srgbClr val="0000FF"/>
                </a:solidFill>
                <a:latin typeface="Arial Narrow" pitchFamily="34" charset="0"/>
              </a:rPr>
              <a:t>Output (CH-1)</a:t>
            </a:r>
            <a:endParaRPr lang="en-US" sz="1700" cap="small" dirty="0">
              <a:solidFill>
                <a:srgbClr val="0000FF"/>
              </a:solidFill>
              <a:latin typeface="Symbol" pitchFamily="18" charset="2"/>
            </a:endParaRPr>
          </a:p>
        </p:txBody>
      </p:sp>
      <p:sp>
        <p:nvSpPr>
          <p:cNvPr id="53" name="Text Box 29"/>
          <p:cNvSpPr txBox="1">
            <a:spLocks noChangeArrowheads="1"/>
          </p:cNvSpPr>
          <p:nvPr/>
        </p:nvSpPr>
        <p:spPr bwMode="auto">
          <a:xfrm>
            <a:off x="644291" y="3438419"/>
            <a:ext cx="1636545" cy="348483"/>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700" cap="small" dirty="0">
                <a:solidFill>
                  <a:srgbClr val="FF00FF"/>
                </a:solidFill>
                <a:latin typeface="Arial Narrow" pitchFamily="34" charset="0"/>
              </a:rPr>
              <a:t>Coupled Leakage</a:t>
            </a:r>
            <a:endParaRPr lang="en-US" sz="1700" cap="small" dirty="0">
              <a:solidFill>
                <a:srgbClr val="FF00FF"/>
              </a:solidFill>
              <a:latin typeface="Symbol" pitchFamily="18" charset="2"/>
            </a:endParaRPr>
          </a:p>
        </p:txBody>
      </p:sp>
      <p:sp>
        <p:nvSpPr>
          <p:cNvPr id="54" name="Rectangle 53"/>
          <p:cNvSpPr>
            <a:spLocks noChangeArrowheads="1"/>
          </p:cNvSpPr>
          <p:nvPr/>
        </p:nvSpPr>
        <p:spPr bwMode="auto">
          <a:xfrm>
            <a:off x="5357542" y="728700"/>
            <a:ext cx="3142167" cy="710675"/>
          </a:xfrm>
          <a:prstGeom prst="rect">
            <a:avLst/>
          </a:prstGeom>
          <a:noFill/>
          <a:ln w="9525">
            <a:noFill/>
            <a:miter lim="800000"/>
            <a:headEnd/>
            <a:tailEnd/>
          </a:ln>
          <a:effectLst/>
        </p:spPr>
        <p:txBody>
          <a:bodyPr lIns="92041" tIns="46020" rIns="92041" bIns="46020" anchor="b"/>
          <a:lstStyle/>
          <a:p>
            <a:pPr defTabSz="913529"/>
            <a:r>
              <a:rPr lang="en-US" u="sng" cap="small" dirty="0" smtClean="0">
                <a:solidFill>
                  <a:srgbClr val="0000FF"/>
                </a:solidFill>
                <a:latin typeface="Arial Narrow" pitchFamily="34" charset="0"/>
              </a:rPr>
              <a:t>Signal error due to coupling</a:t>
            </a:r>
          </a:p>
          <a:p>
            <a:pPr defTabSz="913529"/>
            <a:r>
              <a:rPr lang="en-US" cap="small" dirty="0" smtClean="0">
                <a:solidFill>
                  <a:srgbClr val="0000FF"/>
                </a:solidFill>
                <a:latin typeface="Arial Narrow" pitchFamily="34" charset="0"/>
              </a:rPr>
              <a:t>(@ 12 GHz, Gain=20 </a:t>
            </a:r>
            <a:r>
              <a:rPr lang="en-US" dirty="0" smtClean="0">
                <a:solidFill>
                  <a:srgbClr val="0000FF"/>
                </a:solidFill>
                <a:latin typeface="Arial Narrow" pitchFamily="34" charset="0"/>
              </a:rPr>
              <a:t>d</a:t>
            </a:r>
            <a:r>
              <a:rPr lang="en-US" cap="small" dirty="0" smtClean="0">
                <a:solidFill>
                  <a:srgbClr val="0000FF"/>
                </a:solidFill>
                <a:latin typeface="Arial Narrow" pitchFamily="34" charset="0"/>
              </a:rPr>
              <a:t>B)</a:t>
            </a:r>
            <a:endParaRPr lang="en-US" cap="small" dirty="0">
              <a:solidFill>
                <a:srgbClr val="0000FF"/>
              </a:solidFill>
              <a:latin typeface="Arial Narrow" pitchFamily="34" charset="0"/>
            </a:endParaRPr>
          </a:p>
        </p:txBody>
      </p:sp>
      <p:graphicFrame>
        <p:nvGraphicFramePr>
          <p:cNvPr id="903172" name="Object 4"/>
          <p:cNvGraphicFramePr>
            <a:graphicFrameLocks noChangeAspect="1"/>
          </p:cNvGraphicFramePr>
          <p:nvPr/>
        </p:nvGraphicFramePr>
        <p:xfrm>
          <a:off x="5030233" y="2753926"/>
          <a:ext cx="3993171" cy="2799715"/>
        </p:xfrm>
        <a:graphic>
          <a:graphicData uri="http://schemas.openxmlformats.org/presentationml/2006/ole">
            <mc:AlternateContent xmlns:mc="http://schemas.openxmlformats.org/markup-compatibility/2006">
              <mc:Choice xmlns:v="urn:schemas-microsoft-com:vml" Requires="v">
                <p:oleObj spid="_x0000_s29737" name="Visio" r:id="rId4" imgW="5807448" imgH="3948208" progId="Visio.Drawing.11">
                  <p:embed/>
                </p:oleObj>
              </mc:Choice>
              <mc:Fallback>
                <p:oleObj name="Visio" r:id="rId4" imgW="5807448" imgH="3948208"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0233" y="2753926"/>
                        <a:ext cx="3993171" cy="2799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8" name="TextBox 57"/>
          <p:cNvSpPr txBox="1"/>
          <p:nvPr/>
        </p:nvSpPr>
        <p:spPr>
          <a:xfrm>
            <a:off x="5719013" y="3561042"/>
            <a:ext cx="2094778" cy="317394"/>
          </a:xfrm>
          <a:prstGeom prst="rect">
            <a:avLst/>
          </a:prstGeom>
          <a:noFill/>
        </p:spPr>
        <p:txBody>
          <a:bodyPr wrap="square" lIns="84216" tIns="42108" rIns="84216" bIns="42108" rtlCol="0">
            <a:spAutoFit/>
          </a:bodyPr>
          <a:lstStyle/>
          <a:p>
            <a:pPr algn="l"/>
            <a:r>
              <a:rPr lang="en-US" sz="1500" dirty="0">
                <a:solidFill>
                  <a:srgbClr val="0000FF"/>
                </a:solidFill>
                <a:latin typeface="Arial Narrow" pitchFamily="34" charset="0"/>
              </a:rPr>
              <a:t>Mag. error &lt; 0.4 dB</a:t>
            </a:r>
          </a:p>
        </p:txBody>
      </p:sp>
      <p:sp>
        <p:nvSpPr>
          <p:cNvPr id="59" name="TextBox 58"/>
          <p:cNvSpPr txBox="1"/>
          <p:nvPr/>
        </p:nvSpPr>
        <p:spPr>
          <a:xfrm>
            <a:off x="7386858" y="4342197"/>
            <a:ext cx="1374698" cy="317394"/>
          </a:xfrm>
          <a:prstGeom prst="rect">
            <a:avLst/>
          </a:prstGeom>
          <a:noFill/>
        </p:spPr>
        <p:txBody>
          <a:bodyPr wrap="square" lIns="84216" tIns="42108" rIns="84216" bIns="42108" rtlCol="0">
            <a:spAutoFit/>
          </a:bodyPr>
          <a:lstStyle/>
          <a:p>
            <a:pPr algn="l"/>
            <a:r>
              <a:rPr lang="en-US" sz="1500" dirty="0">
                <a:solidFill>
                  <a:srgbClr val="0000FF"/>
                </a:solidFill>
                <a:latin typeface="Arial Narrow" pitchFamily="34" charset="0"/>
              </a:rPr>
              <a:t>Phase error &lt; 4</a:t>
            </a:r>
            <a:r>
              <a:rPr lang="en-US" sz="1500" baseline="30000" dirty="0">
                <a:solidFill>
                  <a:srgbClr val="0000FF"/>
                </a:solidFill>
                <a:latin typeface="Arial Narrow" pitchFamily="34" charset="0"/>
              </a:rPr>
              <a:t>o</a:t>
            </a:r>
          </a:p>
        </p:txBody>
      </p:sp>
      <p:sp>
        <p:nvSpPr>
          <p:cNvPr id="60" name="TextBox 59"/>
          <p:cNvSpPr txBox="1"/>
          <p:nvPr/>
        </p:nvSpPr>
        <p:spPr>
          <a:xfrm>
            <a:off x="382447" y="5658380"/>
            <a:ext cx="8444571" cy="605935"/>
          </a:xfrm>
          <a:prstGeom prst="rect">
            <a:avLst/>
          </a:prstGeom>
          <a:noFill/>
        </p:spPr>
        <p:txBody>
          <a:bodyPr wrap="square" lIns="84216" tIns="42108" rIns="84216" bIns="42108" rtlCol="0">
            <a:spAutoFit/>
          </a:bodyPr>
          <a:lstStyle/>
          <a:p>
            <a:pPr algn="l">
              <a:buFont typeface="Arial" pitchFamily="34" charset="0"/>
              <a:buChar char="•"/>
            </a:pPr>
            <a:r>
              <a:rPr lang="en-US" sz="1700" dirty="0">
                <a:solidFill>
                  <a:prstClr val="black"/>
                </a:solidFill>
                <a:latin typeface="Arial Narrow" pitchFamily="34" charset="0"/>
              </a:rPr>
              <a:t> Coupling causes amplitude &amp; phase errors which could be serious in silicon</a:t>
            </a:r>
          </a:p>
          <a:p>
            <a:pPr algn="l">
              <a:buFont typeface="Arial" pitchFamily="34" charset="0"/>
              <a:buChar char="•"/>
            </a:pPr>
            <a:r>
              <a:rPr lang="en-US" sz="1700" dirty="0">
                <a:solidFill>
                  <a:prstClr val="black"/>
                </a:solidFill>
                <a:latin typeface="Arial Narrow" pitchFamily="34" charset="0"/>
              </a:rPr>
              <a:t> Measured errors are negligible due to high isolation layout, e.g. metallic barrier  </a:t>
            </a:r>
          </a:p>
        </p:txBody>
      </p:sp>
      <p:sp>
        <p:nvSpPr>
          <p:cNvPr id="63" name="Bent Arrow 62"/>
          <p:cNvSpPr/>
          <p:nvPr/>
        </p:nvSpPr>
        <p:spPr>
          <a:xfrm rot="5400000">
            <a:off x="1945082" y="3588015"/>
            <a:ext cx="405045" cy="780926"/>
          </a:xfrm>
          <a:prstGeom prst="bentArrow">
            <a:avLst/>
          </a:prstGeom>
          <a:solidFill>
            <a:srgbClr val="FF00FF"/>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endParaRPr lang="en-US">
              <a:solidFill>
                <a:prstClr val="black"/>
              </a:solidFill>
            </a:endParaRPr>
          </a:p>
        </p:txBody>
      </p:sp>
      <p:sp>
        <p:nvSpPr>
          <p:cNvPr id="33" name="Rectangle 32"/>
          <p:cNvSpPr/>
          <p:nvPr/>
        </p:nvSpPr>
        <p:spPr bwMode="auto">
          <a:xfrm>
            <a:off x="2215374" y="3775956"/>
            <a:ext cx="851004" cy="945105"/>
          </a:xfrm>
          <a:prstGeom prst="rect">
            <a:avLst/>
          </a:prstGeom>
          <a:noFill/>
          <a:ln w="2857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solidFill>
                <a:prstClr val="black"/>
              </a:solidFill>
            </a:endParaRPr>
          </a:p>
        </p:txBody>
      </p:sp>
      <p:sp>
        <p:nvSpPr>
          <p:cNvPr id="64" name="TextBox 63"/>
          <p:cNvSpPr txBox="1"/>
          <p:nvPr/>
        </p:nvSpPr>
        <p:spPr>
          <a:xfrm>
            <a:off x="1298909" y="4586046"/>
            <a:ext cx="589156" cy="331260"/>
          </a:xfrm>
          <a:prstGeom prst="rect">
            <a:avLst/>
          </a:prstGeom>
          <a:noFill/>
        </p:spPr>
        <p:txBody>
          <a:bodyPr wrap="square" lIns="84216" tIns="42108" rIns="84216" bIns="42108" rtlCol="0">
            <a:spAutoFit/>
          </a:bodyPr>
          <a:lstStyle/>
          <a:p>
            <a:r>
              <a:rPr lang="en-US" dirty="0" smtClean="0">
                <a:solidFill>
                  <a:srgbClr val="0099FF"/>
                </a:solidFill>
                <a:latin typeface="Symbol" pitchFamily="18" charset="2"/>
              </a:rPr>
              <a:t>f1</a:t>
            </a:r>
            <a:endParaRPr lang="en-US" dirty="0">
              <a:solidFill>
                <a:srgbClr val="0099FF"/>
              </a:solidFill>
              <a:latin typeface="Symbol" pitchFamily="18" charset="2"/>
            </a:endParaRPr>
          </a:p>
        </p:txBody>
      </p:sp>
      <p:sp>
        <p:nvSpPr>
          <p:cNvPr id="65" name="TextBox 64"/>
          <p:cNvSpPr txBox="1"/>
          <p:nvPr/>
        </p:nvSpPr>
        <p:spPr>
          <a:xfrm>
            <a:off x="1298909" y="3640941"/>
            <a:ext cx="589156" cy="331260"/>
          </a:xfrm>
          <a:prstGeom prst="rect">
            <a:avLst/>
          </a:prstGeom>
          <a:noFill/>
        </p:spPr>
        <p:txBody>
          <a:bodyPr wrap="square" lIns="84216" tIns="42108" rIns="84216" bIns="42108" rtlCol="0">
            <a:spAutoFit/>
          </a:bodyPr>
          <a:lstStyle/>
          <a:p>
            <a:r>
              <a:rPr lang="en-US" dirty="0" smtClean="0">
                <a:solidFill>
                  <a:srgbClr val="FF00FF"/>
                </a:solidFill>
                <a:latin typeface="Symbol" pitchFamily="18" charset="2"/>
              </a:rPr>
              <a:t>f2</a:t>
            </a:r>
            <a:endParaRPr lang="en-US" dirty="0">
              <a:solidFill>
                <a:srgbClr val="FF00FF"/>
              </a:solidFill>
              <a:latin typeface="Symbol" pitchFamily="18" charset="2"/>
            </a:endParaRPr>
          </a:p>
        </p:txBody>
      </p:sp>
      <p:sp>
        <p:nvSpPr>
          <p:cNvPr id="66" name="TextBox 65"/>
          <p:cNvSpPr txBox="1"/>
          <p:nvPr/>
        </p:nvSpPr>
        <p:spPr>
          <a:xfrm>
            <a:off x="775215" y="1345686"/>
            <a:ext cx="3862247" cy="605935"/>
          </a:xfrm>
          <a:prstGeom prst="rect">
            <a:avLst/>
          </a:prstGeom>
          <a:noFill/>
        </p:spPr>
        <p:txBody>
          <a:bodyPr wrap="square" lIns="84216" tIns="42108" rIns="84216" bIns="42108" rtlCol="0">
            <a:spAutoFit/>
          </a:bodyPr>
          <a:lstStyle/>
          <a:p>
            <a:r>
              <a:rPr lang="en-US" sz="1700" dirty="0">
                <a:solidFill>
                  <a:prstClr val="white"/>
                </a:solidFill>
                <a:latin typeface="Arial Narrow" pitchFamily="34" charset="0"/>
              </a:rPr>
              <a:t>Leakage signal undergoes different                                          phase delay causing signal errors  !!! </a:t>
            </a:r>
          </a:p>
        </p:txBody>
      </p:sp>
      <p:sp>
        <p:nvSpPr>
          <p:cNvPr id="67" name="Footer Placeholder 1"/>
          <p:cNvSpPr txBox="1">
            <a:spLocks/>
          </p:cNvSpPr>
          <p:nvPr/>
        </p:nvSpPr>
        <p:spPr>
          <a:xfrm>
            <a:off x="6128384" y="6466840"/>
            <a:ext cx="2895023" cy="254241"/>
          </a:xfrm>
          <a:prstGeom prst="rect">
            <a:avLst/>
          </a:prstGeom>
        </p:spPr>
        <p:txBody>
          <a:bodyPr vert="horz" lIns="84190" tIns="42096" rIns="84190" bIns="42096" rtlCol="0" anchor="ctr"/>
          <a:lstStyle/>
          <a:p>
            <a:pPr algn="r" defTabSz="841907"/>
            <a:r>
              <a:rPr lang="en-US" sz="1300" cap="small" dirty="0">
                <a:solidFill>
                  <a:prstClr val="black"/>
                </a:solidFill>
                <a:latin typeface="Arial Narrow" pitchFamily="34" charset="0"/>
              </a:rPr>
              <a:t>27</a:t>
            </a:r>
          </a:p>
        </p:txBody>
      </p:sp>
      <p:sp>
        <p:nvSpPr>
          <p:cNvPr id="55" name="Rectangle 54"/>
          <p:cNvSpPr/>
          <p:nvPr/>
        </p:nvSpPr>
        <p:spPr bwMode="auto">
          <a:xfrm>
            <a:off x="718278" y="4250833"/>
            <a:ext cx="589156" cy="675075"/>
          </a:xfrm>
          <a:prstGeom prst="rect">
            <a:avLst/>
          </a:prstGeom>
          <a:noFill/>
          <a:ln w="2857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solidFill>
                <a:prstClr val="black"/>
              </a:solidFill>
            </a:endParaRPr>
          </a:p>
        </p:txBody>
      </p:sp>
      <p:sp>
        <p:nvSpPr>
          <p:cNvPr id="5" name="Text Box 22"/>
          <p:cNvSpPr txBox="1">
            <a:spLocks noChangeArrowheads="1"/>
          </p:cNvSpPr>
          <p:nvPr/>
        </p:nvSpPr>
        <p:spPr bwMode="auto">
          <a:xfrm>
            <a:off x="578829" y="3662135"/>
            <a:ext cx="636727" cy="319628"/>
          </a:xfrm>
          <a:prstGeom prst="rect">
            <a:avLst/>
          </a:prstGeom>
          <a:noFill/>
          <a:ln w="9525">
            <a:noFill/>
            <a:miter lim="800000"/>
            <a:headEnd/>
            <a:tailEnd/>
          </a:ln>
          <a:effectLst/>
        </p:spPr>
        <p:txBody>
          <a:bodyPr wrap="square" lIns="86388" tIns="43195" rIns="86388" bIns="43195">
            <a:spAutoFit/>
          </a:bodyPr>
          <a:lstStyle/>
          <a:p>
            <a:pPr defTabSz="938376">
              <a:spcBef>
                <a:spcPct val="50000"/>
              </a:spcBef>
            </a:pPr>
            <a:r>
              <a:rPr lang="en-US" sz="1500" cap="small" dirty="0">
                <a:solidFill>
                  <a:srgbClr val="00FFFF"/>
                </a:solidFill>
                <a:latin typeface="Arial Narrow" pitchFamily="34" charset="0"/>
              </a:rPr>
              <a:t>CH-2</a:t>
            </a:r>
            <a:endParaRPr lang="en-US" sz="1500" cap="small" dirty="0">
              <a:solidFill>
                <a:srgbClr val="00FFFF"/>
              </a:solidFill>
              <a:latin typeface="Symbol" pitchFamily="18" charset="2"/>
            </a:endParaRPr>
          </a:p>
        </p:txBody>
      </p:sp>
      <p:sp>
        <p:nvSpPr>
          <p:cNvPr id="15" name="Oval 14"/>
          <p:cNvSpPr/>
          <p:nvPr/>
        </p:nvSpPr>
        <p:spPr bwMode="auto">
          <a:xfrm>
            <a:off x="490071" y="3763532"/>
            <a:ext cx="100948" cy="109779"/>
          </a:xfrm>
          <a:prstGeom prst="ellipse">
            <a:avLst/>
          </a:prstGeom>
          <a:solidFill>
            <a:srgbClr val="00FFFF"/>
          </a:solidFill>
          <a:ln w="9525" cap="flat" cmpd="sng" algn="ctr">
            <a:solidFill>
              <a:srgbClr val="00FFFF"/>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solidFill>
                <a:prstClr val="black"/>
              </a:solidFill>
            </a:endParaRPr>
          </a:p>
        </p:txBody>
      </p:sp>
      <p:sp>
        <p:nvSpPr>
          <p:cNvPr id="61" name="Bent Arrow 60"/>
          <p:cNvSpPr/>
          <p:nvPr/>
        </p:nvSpPr>
        <p:spPr>
          <a:xfrm>
            <a:off x="1167985" y="3910971"/>
            <a:ext cx="392771" cy="540060"/>
          </a:xfrm>
          <a:prstGeom prst="bentArrow">
            <a:avLst/>
          </a:prstGeom>
          <a:solidFill>
            <a:srgbClr val="FF00FF"/>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endParaRPr lang="en-US">
              <a:solidFill>
                <a:prstClr val="black"/>
              </a:solidFill>
            </a:endParaRPr>
          </a:p>
        </p:txBody>
      </p:sp>
      <p:sp>
        <p:nvSpPr>
          <p:cNvPr id="62" name="Bent Arrow 61"/>
          <p:cNvSpPr/>
          <p:nvPr/>
        </p:nvSpPr>
        <p:spPr>
          <a:xfrm>
            <a:off x="1037062" y="3775956"/>
            <a:ext cx="392771" cy="540060"/>
          </a:xfrm>
          <a:prstGeom prst="bentArrow">
            <a:avLst/>
          </a:prstGeom>
          <a:solidFill>
            <a:srgbClr val="FF00FF"/>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endParaRPr lang="en-US">
              <a:solidFill>
                <a:prstClr val="black"/>
              </a:solidFill>
            </a:endParaRPr>
          </a:p>
        </p:txBody>
      </p:sp>
      <p:sp>
        <p:nvSpPr>
          <p:cNvPr id="56" name="Text Box 29"/>
          <p:cNvSpPr txBox="1">
            <a:spLocks noChangeArrowheads="1"/>
          </p:cNvSpPr>
          <p:nvPr/>
        </p:nvSpPr>
        <p:spPr bwMode="auto">
          <a:xfrm>
            <a:off x="513368" y="4858401"/>
            <a:ext cx="712857" cy="319628"/>
          </a:xfrm>
          <a:prstGeom prst="rect">
            <a:avLst/>
          </a:prstGeom>
          <a:noFill/>
          <a:ln w="9525">
            <a:noFill/>
            <a:miter lim="800000"/>
            <a:headEnd/>
            <a:tailEnd/>
          </a:ln>
          <a:effectLst/>
        </p:spPr>
        <p:txBody>
          <a:bodyPr wrap="square" lIns="86388" tIns="43195" rIns="86388" bIns="43195">
            <a:spAutoFit/>
          </a:bodyPr>
          <a:lstStyle/>
          <a:p>
            <a:pPr algn="r" defTabSz="938376">
              <a:spcBef>
                <a:spcPct val="50000"/>
              </a:spcBef>
            </a:pPr>
            <a:r>
              <a:rPr lang="en-US" sz="1500" cap="small" dirty="0">
                <a:solidFill>
                  <a:srgbClr val="00FFFF"/>
                </a:solidFill>
                <a:latin typeface="Arial Narrow" pitchFamily="34" charset="0"/>
              </a:rPr>
              <a:t>LNA</a:t>
            </a:r>
            <a:endParaRPr lang="en-US" sz="1500" cap="small" dirty="0">
              <a:solidFill>
                <a:srgbClr val="00FFFF"/>
              </a:solidFill>
              <a:latin typeface="Symbol" pitchFamily="18" charset="2"/>
            </a:endParaRPr>
          </a:p>
        </p:txBody>
      </p:sp>
      <p:sp>
        <p:nvSpPr>
          <p:cNvPr id="57" name="Text Box 29"/>
          <p:cNvSpPr txBox="1">
            <a:spLocks noChangeArrowheads="1"/>
          </p:cNvSpPr>
          <p:nvPr/>
        </p:nvSpPr>
        <p:spPr bwMode="auto">
          <a:xfrm>
            <a:off x="2719157" y="2507381"/>
            <a:ext cx="2029316" cy="290775"/>
          </a:xfrm>
          <a:prstGeom prst="rect">
            <a:avLst/>
          </a:prstGeom>
          <a:noFill/>
          <a:ln w="9525">
            <a:noFill/>
            <a:miter lim="800000"/>
            <a:headEnd/>
            <a:tailEnd/>
          </a:ln>
          <a:effectLst/>
        </p:spPr>
        <p:txBody>
          <a:bodyPr wrap="square" lIns="86388" tIns="43195" rIns="86388" bIns="43195">
            <a:spAutoFit/>
          </a:bodyPr>
          <a:lstStyle/>
          <a:p>
            <a:pPr algn="r" defTabSz="938376">
              <a:spcBef>
                <a:spcPct val="50000"/>
              </a:spcBef>
            </a:pPr>
            <a:r>
              <a:rPr lang="en-US" sz="1300" cap="small" dirty="0">
                <a:solidFill>
                  <a:srgbClr val="00FFFF"/>
                </a:solidFill>
                <a:latin typeface="Arial Narrow" pitchFamily="34" charset="0"/>
              </a:rPr>
              <a:t>Grounded metal barrier </a:t>
            </a:r>
            <a:endParaRPr lang="en-US" sz="1300" cap="small" dirty="0">
              <a:solidFill>
                <a:srgbClr val="00FFFF"/>
              </a:solidFill>
              <a:latin typeface="Symbol" pitchFamily="18" charset="2"/>
            </a:endParaRPr>
          </a:p>
        </p:txBody>
      </p:sp>
      <p:sp>
        <p:nvSpPr>
          <p:cNvPr id="23" name="Slide Number Placeholder 22"/>
          <p:cNvSpPr>
            <a:spLocks noGrp="1"/>
          </p:cNvSpPr>
          <p:nvPr>
            <p:ph type="sldNum" sz="quarter" idx="12"/>
          </p:nvPr>
        </p:nvSpPr>
        <p:spPr/>
        <p:txBody>
          <a:bodyPr/>
          <a:lstStyle/>
          <a:p>
            <a:fld id="{F6B0E1E6-BBDF-4CD7-A72C-4AECEAC288E1}" type="slidenum">
              <a:rPr lang="en-US" smtClean="0"/>
              <a:t>45</a:t>
            </a:fld>
            <a:endParaRPr lang="en-US"/>
          </a:p>
        </p:txBody>
      </p:sp>
    </p:spTree>
    <p:extLst>
      <p:ext uri="{BB962C8B-B14F-4D97-AF65-F5344CB8AC3E}">
        <p14:creationId xmlns:p14="http://schemas.microsoft.com/office/powerpoint/2010/main" val="101369573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defTabSz="913529"/>
            <a:r>
              <a:rPr lang="en-US" sz="2600" cap="small" dirty="0">
                <a:solidFill>
                  <a:prstClr val="black"/>
                </a:solidFill>
                <a:latin typeface="Arial Narrow" pitchFamily="34" charset="0"/>
              </a:rPr>
              <a:t>4-Element </a:t>
            </a:r>
            <a:r>
              <a:rPr lang="en-US" sz="2600" dirty="0">
                <a:solidFill>
                  <a:prstClr val="black"/>
                </a:solidFill>
                <a:latin typeface="Arial Narrow" pitchFamily="34" charset="0"/>
              </a:rPr>
              <a:t>mm</a:t>
            </a:r>
            <a:r>
              <a:rPr lang="en-US" sz="2600" cap="small" dirty="0">
                <a:solidFill>
                  <a:prstClr val="black"/>
                </a:solidFill>
                <a:latin typeface="Arial Narrow" pitchFamily="34" charset="0"/>
              </a:rPr>
              <a:t>-wave phased-array Rx (44 </a:t>
            </a:r>
            <a:r>
              <a:rPr lang="en-US" sz="2600" cap="small" dirty="0" err="1">
                <a:solidFill>
                  <a:prstClr val="black"/>
                </a:solidFill>
                <a:latin typeface="Arial Narrow" pitchFamily="34" charset="0"/>
              </a:rPr>
              <a:t>gh</a:t>
            </a:r>
            <a:r>
              <a:rPr lang="en-US" sz="1700" cap="small" dirty="0" err="1">
                <a:solidFill>
                  <a:prstClr val="black"/>
                </a:solidFill>
                <a:latin typeface="Arial Narrow" pitchFamily="34" charset="0"/>
              </a:rPr>
              <a:t>z</a:t>
            </a:r>
            <a:r>
              <a:rPr lang="en-US" sz="2600" cap="small" dirty="0">
                <a:solidFill>
                  <a:prstClr val="black"/>
                </a:solidFill>
                <a:latin typeface="Arial Narrow" pitchFamily="34" charset="0"/>
              </a:rPr>
              <a:t>, </a:t>
            </a:r>
            <a:r>
              <a:rPr lang="en-US" sz="2600" cap="small" dirty="0">
                <a:solidFill>
                  <a:srgbClr val="0000FF"/>
                </a:solidFill>
                <a:latin typeface="Arial Narrow" pitchFamily="34" charset="0"/>
              </a:rPr>
              <a:t>arch </a:t>
            </a:r>
            <a:r>
              <a:rPr lang="en-US" sz="2300" cap="small" dirty="0">
                <a:solidFill>
                  <a:srgbClr val="0000FF"/>
                </a:solidFill>
                <a:latin typeface="Arial Narrow" pitchFamily="34" charset="0"/>
              </a:rPr>
              <a:t>&amp;</a:t>
            </a:r>
            <a:r>
              <a:rPr lang="en-US" sz="2600" cap="small" dirty="0">
                <a:solidFill>
                  <a:srgbClr val="0000FF"/>
                </a:solidFill>
                <a:latin typeface="Arial Narrow" pitchFamily="34" charset="0"/>
              </a:rPr>
              <a:t> chip photo</a:t>
            </a:r>
            <a:r>
              <a:rPr lang="en-US" sz="2600" cap="small" dirty="0">
                <a:solidFill>
                  <a:prstClr val="black"/>
                </a:solidFill>
                <a:latin typeface="Arial Narrow" pitchFamily="34" charset="0"/>
              </a:rPr>
              <a:t>)</a:t>
            </a:r>
          </a:p>
        </p:txBody>
      </p:sp>
      <p:sp>
        <p:nvSpPr>
          <p:cNvPr id="8" name="TextBox 7"/>
          <p:cNvSpPr txBox="1"/>
          <p:nvPr/>
        </p:nvSpPr>
        <p:spPr>
          <a:xfrm>
            <a:off x="840676" y="863716"/>
            <a:ext cx="3273091" cy="331235"/>
          </a:xfrm>
          <a:prstGeom prst="rect">
            <a:avLst/>
          </a:prstGeom>
          <a:noFill/>
        </p:spPr>
        <p:txBody>
          <a:bodyPr wrap="square" lIns="84190" tIns="42096" rIns="84190" bIns="42096" rtlCol="0">
            <a:spAutoFit/>
          </a:bodyPr>
          <a:lstStyle/>
          <a:p>
            <a:r>
              <a:rPr lang="en-US" cap="small" dirty="0" smtClean="0">
                <a:solidFill>
                  <a:srgbClr val="0000FF"/>
                </a:solidFill>
                <a:latin typeface="Arial Narrow" pitchFamily="34" charset="0"/>
              </a:rPr>
              <a:t>Phased-array Rx block diagram</a:t>
            </a:r>
            <a:endParaRPr lang="en-US" cap="small" dirty="0">
              <a:solidFill>
                <a:srgbClr val="0000FF"/>
              </a:solidFill>
              <a:latin typeface="Arial Narrow" pitchFamily="34" charset="0"/>
            </a:endParaRPr>
          </a:p>
        </p:txBody>
      </p:sp>
      <p:sp>
        <p:nvSpPr>
          <p:cNvPr id="9" name="TextBox 8"/>
          <p:cNvSpPr txBox="1"/>
          <p:nvPr/>
        </p:nvSpPr>
        <p:spPr>
          <a:xfrm>
            <a:off x="5030236" y="864481"/>
            <a:ext cx="3796785" cy="331235"/>
          </a:xfrm>
          <a:prstGeom prst="rect">
            <a:avLst/>
          </a:prstGeom>
          <a:noFill/>
        </p:spPr>
        <p:txBody>
          <a:bodyPr wrap="square" lIns="84190" tIns="42096" rIns="84190" bIns="42096" rtlCol="0">
            <a:spAutoFit/>
          </a:bodyPr>
          <a:lstStyle/>
          <a:p>
            <a:r>
              <a:rPr lang="en-US" cap="small" dirty="0" smtClean="0">
                <a:solidFill>
                  <a:srgbClr val="0000FF"/>
                </a:solidFill>
                <a:latin typeface="Arial Narrow" pitchFamily="34" charset="0"/>
              </a:rPr>
              <a:t>Chip photograph</a:t>
            </a:r>
            <a:endParaRPr lang="en-US" cap="small" dirty="0">
              <a:solidFill>
                <a:srgbClr val="0000FF"/>
              </a:solidFill>
              <a:latin typeface="Arial Narrow" pitchFamily="34" charset="0"/>
            </a:endParaRPr>
          </a:p>
        </p:txBody>
      </p:sp>
      <p:sp>
        <p:nvSpPr>
          <p:cNvPr id="23" name="Rectangle 22"/>
          <p:cNvSpPr/>
          <p:nvPr/>
        </p:nvSpPr>
        <p:spPr>
          <a:xfrm>
            <a:off x="4899309" y="5926778"/>
            <a:ext cx="3993171" cy="317394"/>
          </a:xfrm>
          <a:prstGeom prst="rect">
            <a:avLst/>
          </a:prstGeom>
        </p:spPr>
        <p:txBody>
          <a:bodyPr wrap="square" lIns="84216" tIns="42108" rIns="84216" bIns="42108">
            <a:spAutoFit/>
          </a:bodyPr>
          <a:lstStyle/>
          <a:p>
            <a:r>
              <a:rPr lang="en-US" sz="1500" dirty="0" err="1">
                <a:solidFill>
                  <a:prstClr val="black"/>
                </a:solidFill>
                <a:latin typeface="Arial Narrow" pitchFamily="34" charset="0"/>
              </a:rPr>
              <a:t>SiGe</a:t>
            </a:r>
            <a:r>
              <a:rPr lang="en-US" sz="1500" dirty="0">
                <a:solidFill>
                  <a:prstClr val="black"/>
                </a:solidFill>
                <a:latin typeface="Arial Narrow" pitchFamily="34" charset="0"/>
              </a:rPr>
              <a:t> </a:t>
            </a:r>
            <a:r>
              <a:rPr lang="en-US" sz="1500" dirty="0" err="1">
                <a:solidFill>
                  <a:prstClr val="black"/>
                </a:solidFill>
                <a:latin typeface="Arial Narrow" pitchFamily="34" charset="0"/>
              </a:rPr>
              <a:t>BiCMOS</a:t>
            </a:r>
            <a:r>
              <a:rPr lang="en-US" sz="1500" dirty="0">
                <a:solidFill>
                  <a:prstClr val="black"/>
                </a:solidFill>
                <a:latin typeface="Arial Narrow" pitchFamily="34" charset="0"/>
              </a:rPr>
              <a:t> (</a:t>
            </a:r>
            <a:r>
              <a:rPr lang="en-US" sz="1500" dirty="0" err="1">
                <a:solidFill>
                  <a:prstClr val="black"/>
                </a:solidFill>
                <a:latin typeface="Arial Narrow" pitchFamily="34" charset="0"/>
              </a:rPr>
              <a:t>f</a:t>
            </a:r>
            <a:r>
              <a:rPr lang="en-US" sz="1500" baseline="-25000" dirty="0" err="1">
                <a:solidFill>
                  <a:prstClr val="black"/>
                </a:solidFill>
                <a:latin typeface="Arial Narrow" pitchFamily="34" charset="0"/>
              </a:rPr>
              <a:t>T</a:t>
            </a:r>
            <a:r>
              <a:rPr lang="en-US" sz="1500" dirty="0">
                <a:solidFill>
                  <a:prstClr val="black"/>
                </a:solidFill>
                <a:latin typeface="Arial Narrow" pitchFamily="34" charset="0"/>
              </a:rPr>
              <a:t>=150 GHz), Area=1.4x1.7 mm</a:t>
            </a:r>
            <a:r>
              <a:rPr lang="en-US" sz="1500" baseline="30000" dirty="0">
                <a:solidFill>
                  <a:prstClr val="black"/>
                </a:solidFill>
                <a:latin typeface="Arial Narrow" pitchFamily="34" charset="0"/>
              </a:rPr>
              <a:t>2</a:t>
            </a:r>
          </a:p>
        </p:txBody>
      </p:sp>
      <p:grpSp>
        <p:nvGrpSpPr>
          <p:cNvPr id="34" name="Group 33"/>
          <p:cNvGrpSpPr/>
          <p:nvPr/>
        </p:nvGrpSpPr>
        <p:grpSpPr>
          <a:xfrm>
            <a:off x="4899309" y="1201254"/>
            <a:ext cx="4006105" cy="4731294"/>
            <a:chOff x="5389240" y="1281337"/>
            <a:chExt cx="4406716" cy="5046714"/>
          </a:xfrm>
        </p:grpSpPr>
        <p:pic>
          <p:nvPicPr>
            <p:cNvPr id="861188" name="Picture 4"/>
            <p:cNvPicPr>
              <a:picLocks noChangeAspect="1" noChangeArrowheads="1"/>
            </p:cNvPicPr>
            <p:nvPr/>
          </p:nvPicPr>
          <p:blipFill>
            <a:blip r:embed="rId3" cstate="print"/>
            <a:srcRect/>
            <a:stretch>
              <a:fillRect/>
            </a:stretch>
          </p:blipFill>
          <p:spPr bwMode="auto">
            <a:xfrm>
              <a:off x="5389240" y="1281337"/>
              <a:ext cx="4406716" cy="5040559"/>
            </a:xfrm>
            <a:prstGeom prst="rect">
              <a:avLst/>
            </a:prstGeom>
            <a:noFill/>
            <a:ln w="9525">
              <a:noFill/>
              <a:miter lim="800000"/>
              <a:headEnd/>
              <a:tailEnd/>
            </a:ln>
          </p:spPr>
        </p:pic>
        <p:sp>
          <p:nvSpPr>
            <p:cNvPr id="10" name="Flowchart: Process 9"/>
            <p:cNvSpPr/>
            <p:nvPr/>
          </p:nvSpPr>
          <p:spPr>
            <a:xfrm>
              <a:off x="5965304" y="3612888"/>
              <a:ext cx="792088" cy="720080"/>
            </a:xfrm>
            <a:prstGeom prst="flowChartProcess">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rgbClr val="FFFF00"/>
                </a:solidFill>
              </a:endParaRPr>
            </a:p>
          </p:txBody>
        </p:sp>
        <p:sp>
          <p:nvSpPr>
            <p:cNvPr id="12" name="Flowchart: Process 11"/>
            <p:cNvSpPr/>
            <p:nvPr/>
          </p:nvSpPr>
          <p:spPr>
            <a:xfrm>
              <a:off x="6757392" y="3612888"/>
              <a:ext cx="1224136" cy="720080"/>
            </a:xfrm>
            <a:prstGeom prst="flowChartProcess">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rgbClr val="FFFF00"/>
                </a:solidFill>
              </a:endParaRPr>
            </a:p>
          </p:txBody>
        </p:sp>
        <p:sp>
          <p:nvSpPr>
            <p:cNvPr id="13" name="Flowchart: Process 12"/>
            <p:cNvSpPr/>
            <p:nvPr/>
          </p:nvSpPr>
          <p:spPr>
            <a:xfrm>
              <a:off x="7981528" y="3612888"/>
              <a:ext cx="216024" cy="720080"/>
            </a:xfrm>
            <a:prstGeom prst="flowChartProcess">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rgbClr val="FFFF00"/>
                </a:solidFill>
              </a:endParaRPr>
            </a:p>
          </p:txBody>
        </p:sp>
        <p:sp>
          <p:nvSpPr>
            <p:cNvPr id="14" name="TextBox 13"/>
            <p:cNvSpPr txBox="1"/>
            <p:nvPr/>
          </p:nvSpPr>
          <p:spPr>
            <a:xfrm>
              <a:off x="6685384" y="4305672"/>
              <a:ext cx="1296144" cy="590931"/>
            </a:xfrm>
            <a:prstGeom prst="rect">
              <a:avLst/>
            </a:prstGeom>
            <a:noFill/>
            <a:ln>
              <a:noFill/>
            </a:ln>
          </p:spPr>
          <p:txBody>
            <a:bodyPr wrap="square" rtlCol="0">
              <a:spAutoFit/>
            </a:bodyPr>
            <a:lstStyle/>
            <a:p>
              <a:r>
                <a:rPr lang="en-US" sz="1500" cap="small" dirty="0">
                  <a:solidFill>
                    <a:srgbClr val="FFFF00"/>
                  </a:solidFill>
                  <a:latin typeface="Arial Narrow" pitchFamily="34" charset="0"/>
                </a:rPr>
                <a:t>Phase shifter</a:t>
              </a:r>
            </a:p>
          </p:txBody>
        </p:sp>
        <p:sp>
          <p:nvSpPr>
            <p:cNvPr id="15" name="TextBox 14"/>
            <p:cNvSpPr txBox="1"/>
            <p:nvPr/>
          </p:nvSpPr>
          <p:spPr>
            <a:xfrm>
              <a:off x="5965303" y="4305672"/>
              <a:ext cx="792088" cy="344709"/>
            </a:xfrm>
            <a:prstGeom prst="rect">
              <a:avLst/>
            </a:prstGeom>
            <a:noFill/>
            <a:ln>
              <a:noFill/>
            </a:ln>
          </p:spPr>
          <p:txBody>
            <a:bodyPr wrap="square" rtlCol="0">
              <a:spAutoFit/>
            </a:bodyPr>
            <a:lstStyle/>
            <a:p>
              <a:r>
                <a:rPr lang="en-US" sz="1500" cap="small" dirty="0">
                  <a:solidFill>
                    <a:srgbClr val="FFFF00"/>
                  </a:solidFill>
                  <a:latin typeface="Arial Narrow" pitchFamily="34" charset="0"/>
                </a:rPr>
                <a:t>LNA</a:t>
              </a:r>
            </a:p>
          </p:txBody>
        </p:sp>
        <p:sp>
          <p:nvSpPr>
            <p:cNvPr id="16" name="TextBox 15"/>
            <p:cNvSpPr txBox="1"/>
            <p:nvPr/>
          </p:nvSpPr>
          <p:spPr>
            <a:xfrm>
              <a:off x="7621488" y="3297560"/>
              <a:ext cx="792088" cy="344709"/>
            </a:xfrm>
            <a:prstGeom prst="rect">
              <a:avLst/>
            </a:prstGeom>
            <a:noFill/>
            <a:ln>
              <a:noFill/>
            </a:ln>
          </p:spPr>
          <p:txBody>
            <a:bodyPr wrap="square" rtlCol="0">
              <a:spAutoFit/>
            </a:bodyPr>
            <a:lstStyle/>
            <a:p>
              <a:r>
                <a:rPr lang="en-US" sz="1500" cap="small" dirty="0">
                  <a:solidFill>
                    <a:srgbClr val="FFFF00"/>
                  </a:solidFill>
                  <a:latin typeface="Arial Narrow" pitchFamily="34" charset="0"/>
                </a:rPr>
                <a:t>Driver</a:t>
              </a:r>
            </a:p>
          </p:txBody>
        </p:sp>
        <p:sp>
          <p:nvSpPr>
            <p:cNvPr id="18" name="Flowchart: Process 17"/>
            <p:cNvSpPr/>
            <p:nvPr/>
          </p:nvSpPr>
          <p:spPr>
            <a:xfrm>
              <a:off x="6901408" y="2073424"/>
              <a:ext cx="288032" cy="360040"/>
            </a:xfrm>
            <a:prstGeom prst="flowChartProcess">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rgbClr val="FFFF00"/>
                </a:solidFill>
              </a:endParaRPr>
            </a:p>
          </p:txBody>
        </p:sp>
        <p:sp>
          <p:nvSpPr>
            <p:cNvPr id="19" name="Flowchart: Process 18"/>
            <p:cNvSpPr/>
            <p:nvPr/>
          </p:nvSpPr>
          <p:spPr>
            <a:xfrm>
              <a:off x="7693496" y="1929408"/>
              <a:ext cx="1296144" cy="576064"/>
            </a:xfrm>
            <a:prstGeom prst="flowChartProcess">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rgbClr val="FFFF00"/>
                </a:solidFill>
              </a:endParaRPr>
            </a:p>
          </p:txBody>
        </p:sp>
        <p:sp>
          <p:nvSpPr>
            <p:cNvPr id="20" name="TextBox 19"/>
            <p:cNvSpPr txBox="1"/>
            <p:nvPr/>
          </p:nvSpPr>
          <p:spPr>
            <a:xfrm>
              <a:off x="6630793" y="2396590"/>
              <a:ext cx="792088" cy="344709"/>
            </a:xfrm>
            <a:prstGeom prst="rect">
              <a:avLst/>
            </a:prstGeom>
            <a:noFill/>
            <a:ln>
              <a:noFill/>
            </a:ln>
          </p:spPr>
          <p:txBody>
            <a:bodyPr wrap="square" rtlCol="0">
              <a:spAutoFit/>
            </a:bodyPr>
            <a:lstStyle/>
            <a:p>
              <a:r>
                <a:rPr lang="en-US" sz="1500" cap="small" dirty="0">
                  <a:solidFill>
                    <a:srgbClr val="FFFF00"/>
                  </a:solidFill>
                  <a:latin typeface="Arial Narrow" pitchFamily="34" charset="0"/>
                </a:rPr>
                <a:t>PTAT</a:t>
              </a:r>
            </a:p>
          </p:txBody>
        </p:sp>
        <p:sp>
          <p:nvSpPr>
            <p:cNvPr id="21" name="TextBox 20"/>
            <p:cNvSpPr txBox="1"/>
            <p:nvPr/>
          </p:nvSpPr>
          <p:spPr>
            <a:xfrm>
              <a:off x="7635136" y="2042360"/>
              <a:ext cx="1440160" cy="590931"/>
            </a:xfrm>
            <a:prstGeom prst="rect">
              <a:avLst/>
            </a:prstGeom>
            <a:noFill/>
            <a:ln>
              <a:noFill/>
            </a:ln>
          </p:spPr>
          <p:txBody>
            <a:bodyPr wrap="square" rtlCol="0">
              <a:spAutoFit/>
            </a:bodyPr>
            <a:lstStyle/>
            <a:p>
              <a:r>
                <a:rPr lang="en-US" sz="1500" cap="small" dirty="0">
                  <a:solidFill>
                    <a:srgbClr val="FFFF00"/>
                  </a:solidFill>
                  <a:latin typeface="Arial Narrow" pitchFamily="34" charset="0"/>
                </a:rPr>
                <a:t>Array Decoder</a:t>
              </a:r>
            </a:p>
          </p:txBody>
        </p:sp>
        <p:sp>
          <p:nvSpPr>
            <p:cNvPr id="22" name="TextBox 21"/>
            <p:cNvSpPr txBox="1"/>
            <p:nvPr/>
          </p:nvSpPr>
          <p:spPr>
            <a:xfrm>
              <a:off x="7405464" y="5983342"/>
              <a:ext cx="2304256" cy="344709"/>
            </a:xfrm>
            <a:prstGeom prst="rect">
              <a:avLst/>
            </a:prstGeom>
            <a:noFill/>
            <a:ln>
              <a:noFill/>
            </a:ln>
          </p:spPr>
          <p:txBody>
            <a:bodyPr wrap="square" rtlCol="0">
              <a:spAutoFit/>
            </a:bodyPr>
            <a:lstStyle/>
            <a:p>
              <a:r>
                <a:rPr lang="en-US" sz="1500" cap="small" dirty="0">
                  <a:solidFill>
                    <a:srgbClr val="FFFF00"/>
                  </a:solidFill>
                  <a:latin typeface="Arial Narrow" pitchFamily="34" charset="0"/>
                </a:rPr>
                <a:t>2-Stage Wilkinson</a:t>
              </a:r>
            </a:p>
          </p:txBody>
        </p:sp>
        <p:sp>
          <p:nvSpPr>
            <p:cNvPr id="24" name="Flowchart: Process 23"/>
            <p:cNvSpPr/>
            <p:nvPr/>
          </p:nvSpPr>
          <p:spPr>
            <a:xfrm>
              <a:off x="8413576" y="2721496"/>
              <a:ext cx="936104" cy="3312368"/>
            </a:xfrm>
            <a:prstGeom prst="flowChartProcess">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rgbClr val="FFFF00"/>
                </a:solidFill>
              </a:endParaRPr>
            </a:p>
          </p:txBody>
        </p:sp>
        <p:sp>
          <p:nvSpPr>
            <p:cNvPr id="26" name="TextBox 25"/>
            <p:cNvSpPr txBox="1"/>
            <p:nvPr/>
          </p:nvSpPr>
          <p:spPr>
            <a:xfrm>
              <a:off x="5389240" y="5479286"/>
              <a:ext cx="708720" cy="344709"/>
            </a:xfrm>
            <a:prstGeom prst="rect">
              <a:avLst/>
            </a:prstGeom>
            <a:noFill/>
            <a:ln>
              <a:noFill/>
            </a:ln>
          </p:spPr>
          <p:txBody>
            <a:bodyPr wrap="square" rtlCol="0">
              <a:spAutoFit/>
            </a:bodyPr>
            <a:lstStyle/>
            <a:p>
              <a:r>
                <a:rPr lang="en-US" sz="1500" cap="small" dirty="0">
                  <a:solidFill>
                    <a:srgbClr val="0000FF"/>
                  </a:solidFill>
                  <a:latin typeface="Arial Narrow" pitchFamily="34" charset="0"/>
                </a:rPr>
                <a:t>ch-1</a:t>
              </a:r>
            </a:p>
          </p:txBody>
        </p:sp>
        <p:sp>
          <p:nvSpPr>
            <p:cNvPr id="27" name="TextBox 26"/>
            <p:cNvSpPr txBox="1"/>
            <p:nvPr/>
          </p:nvSpPr>
          <p:spPr>
            <a:xfrm>
              <a:off x="5389240" y="4615190"/>
              <a:ext cx="708720" cy="344709"/>
            </a:xfrm>
            <a:prstGeom prst="rect">
              <a:avLst/>
            </a:prstGeom>
            <a:noFill/>
            <a:ln>
              <a:noFill/>
            </a:ln>
          </p:spPr>
          <p:txBody>
            <a:bodyPr wrap="square" rtlCol="0">
              <a:spAutoFit/>
            </a:bodyPr>
            <a:lstStyle/>
            <a:p>
              <a:r>
                <a:rPr lang="en-US" sz="1500" cap="small" dirty="0">
                  <a:solidFill>
                    <a:srgbClr val="0000FF"/>
                  </a:solidFill>
                  <a:latin typeface="Arial Narrow" pitchFamily="34" charset="0"/>
                </a:rPr>
                <a:t>ch-2</a:t>
              </a:r>
            </a:p>
          </p:txBody>
        </p:sp>
        <p:sp>
          <p:nvSpPr>
            <p:cNvPr id="28" name="TextBox 27"/>
            <p:cNvSpPr txBox="1"/>
            <p:nvPr/>
          </p:nvSpPr>
          <p:spPr>
            <a:xfrm>
              <a:off x="5389240" y="3801616"/>
              <a:ext cx="708720" cy="344709"/>
            </a:xfrm>
            <a:prstGeom prst="rect">
              <a:avLst/>
            </a:prstGeom>
            <a:noFill/>
            <a:ln>
              <a:noFill/>
            </a:ln>
          </p:spPr>
          <p:txBody>
            <a:bodyPr wrap="square" rtlCol="0">
              <a:spAutoFit/>
            </a:bodyPr>
            <a:lstStyle/>
            <a:p>
              <a:r>
                <a:rPr lang="en-US" sz="1500" cap="small" dirty="0">
                  <a:solidFill>
                    <a:srgbClr val="0000FF"/>
                  </a:solidFill>
                  <a:latin typeface="Arial Narrow" pitchFamily="34" charset="0"/>
                </a:rPr>
                <a:t>ch-3</a:t>
              </a:r>
            </a:p>
          </p:txBody>
        </p:sp>
        <p:sp>
          <p:nvSpPr>
            <p:cNvPr id="29" name="TextBox 28"/>
            <p:cNvSpPr txBox="1"/>
            <p:nvPr/>
          </p:nvSpPr>
          <p:spPr>
            <a:xfrm>
              <a:off x="5389240" y="2937520"/>
              <a:ext cx="708720" cy="344709"/>
            </a:xfrm>
            <a:prstGeom prst="rect">
              <a:avLst/>
            </a:prstGeom>
            <a:noFill/>
            <a:ln>
              <a:noFill/>
            </a:ln>
          </p:spPr>
          <p:txBody>
            <a:bodyPr wrap="square" rtlCol="0">
              <a:spAutoFit/>
            </a:bodyPr>
            <a:lstStyle/>
            <a:p>
              <a:r>
                <a:rPr lang="en-US" sz="1500" cap="small" dirty="0">
                  <a:solidFill>
                    <a:srgbClr val="0000FF"/>
                  </a:solidFill>
                  <a:latin typeface="Arial Narrow" pitchFamily="34" charset="0"/>
                </a:rPr>
                <a:t>ch-4</a:t>
              </a:r>
            </a:p>
          </p:txBody>
        </p:sp>
      </p:grpSp>
      <p:sp>
        <p:nvSpPr>
          <p:cNvPr id="30" name="Footer Placeholder 1"/>
          <p:cNvSpPr txBox="1">
            <a:spLocks/>
          </p:cNvSpPr>
          <p:nvPr/>
        </p:nvSpPr>
        <p:spPr>
          <a:xfrm>
            <a:off x="6128384" y="6466840"/>
            <a:ext cx="2895023" cy="254241"/>
          </a:xfrm>
          <a:prstGeom prst="rect">
            <a:avLst/>
          </a:prstGeom>
        </p:spPr>
        <p:txBody>
          <a:bodyPr vert="horz" lIns="84190" tIns="42096" rIns="84190" bIns="42096" rtlCol="0" anchor="ctr"/>
          <a:lstStyle/>
          <a:p>
            <a:pPr algn="r" defTabSz="841907"/>
            <a:r>
              <a:rPr lang="en-US" sz="1300" cap="small" dirty="0">
                <a:solidFill>
                  <a:prstClr val="black"/>
                </a:solidFill>
                <a:latin typeface="Arial Narrow" pitchFamily="34" charset="0"/>
              </a:rPr>
              <a:t>39</a:t>
            </a:r>
          </a:p>
        </p:txBody>
      </p:sp>
      <p:grpSp>
        <p:nvGrpSpPr>
          <p:cNvPr id="46" name="Group 45"/>
          <p:cNvGrpSpPr/>
          <p:nvPr/>
        </p:nvGrpSpPr>
        <p:grpSpPr>
          <a:xfrm>
            <a:off x="239865" y="1222161"/>
            <a:ext cx="4583486" cy="4839631"/>
            <a:chOff x="263851" y="1303638"/>
            <a:chExt cx="5041835" cy="5162273"/>
          </a:xfrm>
        </p:grpSpPr>
        <p:sp>
          <p:nvSpPr>
            <p:cNvPr id="11" name="Flowchart: Process 10"/>
            <p:cNvSpPr/>
            <p:nvPr/>
          </p:nvSpPr>
          <p:spPr>
            <a:xfrm>
              <a:off x="924744" y="1303638"/>
              <a:ext cx="3620294" cy="5162273"/>
            </a:xfrm>
            <a:prstGeom prst="flowChartProcess">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endParaRPr lang="en-US">
                <a:solidFill>
                  <a:prstClr val="white"/>
                </a:solidFill>
              </a:endParaRPr>
            </a:p>
          </p:txBody>
        </p:sp>
        <p:graphicFrame>
          <p:nvGraphicFramePr>
            <p:cNvPr id="898051" name="Object 3"/>
            <p:cNvGraphicFramePr>
              <a:graphicFrameLocks noChangeAspect="1"/>
            </p:cNvGraphicFramePr>
            <p:nvPr/>
          </p:nvGraphicFramePr>
          <p:xfrm>
            <a:off x="263851" y="1425351"/>
            <a:ext cx="5041835" cy="4896545"/>
          </p:xfrm>
          <a:graphic>
            <a:graphicData uri="http://schemas.openxmlformats.org/presentationml/2006/ole">
              <mc:AlternateContent xmlns:mc="http://schemas.openxmlformats.org/markup-compatibility/2006">
                <mc:Choice xmlns:v="urn:schemas-microsoft-com:vml" Requires="v">
                  <p:oleObj spid="_x0000_s30761" name="Visio" r:id="rId4" imgW="2712563" imgH="2520029" progId="Visio.Drawing.11">
                    <p:embed/>
                  </p:oleObj>
                </mc:Choice>
                <mc:Fallback>
                  <p:oleObj name="Visio" r:id="rId4" imgW="2712563" imgH="2520029"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3851" y="1425351"/>
                          <a:ext cx="5041835" cy="489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 name="Rectangle 24"/>
            <p:cNvSpPr/>
            <p:nvPr/>
          </p:nvSpPr>
          <p:spPr>
            <a:xfrm>
              <a:off x="3373016" y="5286488"/>
              <a:ext cx="1584176" cy="590931"/>
            </a:xfrm>
            <a:prstGeom prst="rect">
              <a:avLst/>
            </a:prstGeom>
          </p:spPr>
          <p:txBody>
            <a:bodyPr wrap="square">
              <a:spAutoFit/>
            </a:bodyPr>
            <a:lstStyle/>
            <a:p>
              <a:pPr algn="l"/>
              <a:r>
                <a:rPr lang="en-US" sz="1500" dirty="0">
                  <a:solidFill>
                    <a:srgbClr val="FF00FF"/>
                  </a:solidFill>
                  <a:latin typeface="Symbol" pitchFamily="18" charset="2"/>
                </a:rPr>
                <a:t>l</a:t>
              </a:r>
              <a:r>
                <a:rPr lang="en-US" sz="1500" dirty="0">
                  <a:solidFill>
                    <a:srgbClr val="FF00FF"/>
                  </a:solidFill>
                  <a:latin typeface="Arial Narrow" pitchFamily="34" charset="0"/>
                </a:rPr>
                <a:t>/4=1.045  mm</a:t>
              </a:r>
            </a:p>
            <a:p>
              <a:pPr algn="l"/>
              <a:r>
                <a:rPr lang="en-US" sz="1500" dirty="0">
                  <a:solidFill>
                    <a:srgbClr val="FF00FF"/>
                  </a:solidFill>
                  <a:latin typeface="Arial Narrow" pitchFamily="34" charset="0"/>
                </a:rPr>
                <a:t>@44 GHz</a:t>
              </a:r>
            </a:p>
          </p:txBody>
        </p:sp>
        <p:sp>
          <p:nvSpPr>
            <p:cNvPr id="32" name="Flowchart: Process 31"/>
            <p:cNvSpPr/>
            <p:nvPr/>
          </p:nvSpPr>
          <p:spPr>
            <a:xfrm>
              <a:off x="3084984" y="2577480"/>
              <a:ext cx="1872208" cy="3384376"/>
            </a:xfrm>
            <a:prstGeom prst="flowChartProcess">
              <a:avLst/>
            </a:prstGeom>
            <a:noFill/>
            <a:ln w="19050">
              <a:solidFill>
                <a:srgbClr val="FF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prstClr val="white"/>
                </a:solidFill>
              </a:endParaRPr>
            </a:p>
          </p:txBody>
        </p:sp>
        <p:sp>
          <p:nvSpPr>
            <p:cNvPr id="33" name="TextBox 32"/>
            <p:cNvSpPr txBox="1"/>
            <p:nvPr/>
          </p:nvSpPr>
          <p:spPr>
            <a:xfrm>
              <a:off x="3084984" y="5914900"/>
              <a:ext cx="1872208" cy="344682"/>
            </a:xfrm>
            <a:prstGeom prst="rect">
              <a:avLst/>
            </a:prstGeom>
            <a:noFill/>
          </p:spPr>
          <p:txBody>
            <a:bodyPr wrap="square" lIns="91412" tIns="45707" rIns="91412" bIns="45707" rtlCol="0">
              <a:spAutoFit/>
            </a:bodyPr>
            <a:lstStyle/>
            <a:p>
              <a:r>
                <a:rPr lang="en-US" sz="1500" cap="small" dirty="0">
                  <a:solidFill>
                    <a:srgbClr val="FF00FF"/>
                  </a:solidFill>
                  <a:latin typeface="Arial Narrow" pitchFamily="34" charset="0"/>
                </a:rPr>
                <a:t>For high linearity</a:t>
              </a:r>
            </a:p>
          </p:txBody>
        </p:sp>
        <p:sp>
          <p:nvSpPr>
            <p:cNvPr id="38" name="Freeform 37"/>
            <p:cNvSpPr/>
            <p:nvPr/>
          </p:nvSpPr>
          <p:spPr>
            <a:xfrm>
              <a:off x="3481388" y="4733925"/>
              <a:ext cx="285750" cy="209550"/>
            </a:xfrm>
            <a:custGeom>
              <a:avLst/>
              <a:gdLst>
                <a:gd name="connsiteX0" fmla="*/ 0 w 285750"/>
                <a:gd name="connsiteY0" fmla="*/ 0 h 209550"/>
                <a:gd name="connsiteX1" fmla="*/ 209550 w 285750"/>
                <a:gd name="connsiteY1" fmla="*/ 38100 h 209550"/>
                <a:gd name="connsiteX2" fmla="*/ 285750 w 285750"/>
                <a:gd name="connsiteY2" fmla="*/ 209550 h 209550"/>
              </a:gdLst>
              <a:ahLst/>
              <a:cxnLst>
                <a:cxn ang="0">
                  <a:pos x="connsiteX0" y="connsiteY0"/>
                </a:cxn>
                <a:cxn ang="0">
                  <a:pos x="connsiteX1" y="connsiteY1"/>
                </a:cxn>
                <a:cxn ang="0">
                  <a:pos x="connsiteX2" y="connsiteY2"/>
                </a:cxn>
              </a:cxnLst>
              <a:rect l="l" t="t" r="r" b="b"/>
              <a:pathLst>
                <a:path w="285750" h="209550">
                  <a:moveTo>
                    <a:pt x="0" y="0"/>
                  </a:moveTo>
                  <a:cubicBezTo>
                    <a:pt x="80962" y="1587"/>
                    <a:pt x="161925" y="3175"/>
                    <a:pt x="209550" y="38100"/>
                  </a:cubicBezTo>
                  <a:cubicBezTo>
                    <a:pt x="257175" y="73025"/>
                    <a:pt x="271462" y="141287"/>
                    <a:pt x="285750" y="209550"/>
                  </a:cubicBezTo>
                </a:path>
              </a:pathLst>
            </a:custGeom>
            <a:ln w="28575">
              <a:solidFill>
                <a:srgbClr val="FF00FF"/>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endParaRPr lang="en-US">
                <a:solidFill>
                  <a:prstClr val="black"/>
                </a:solidFill>
              </a:endParaRPr>
            </a:p>
          </p:txBody>
        </p:sp>
        <p:sp>
          <p:nvSpPr>
            <p:cNvPr id="39" name="Freeform 38"/>
            <p:cNvSpPr/>
            <p:nvPr/>
          </p:nvSpPr>
          <p:spPr>
            <a:xfrm flipV="1">
              <a:off x="3469210" y="3457428"/>
              <a:ext cx="285750" cy="209550"/>
            </a:xfrm>
            <a:custGeom>
              <a:avLst/>
              <a:gdLst>
                <a:gd name="connsiteX0" fmla="*/ 0 w 285750"/>
                <a:gd name="connsiteY0" fmla="*/ 0 h 209550"/>
                <a:gd name="connsiteX1" fmla="*/ 209550 w 285750"/>
                <a:gd name="connsiteY1" fmla="*/ 38100 h 209550"/>
                <a:gd name="connsiteX2" fmla="*/ 285750 w 285750"/>
                <a:gd name="connsiteY2" fmla="*/ 209550 h 209550"/>
              </a:gdLst>
              <a:ahLst/>
              <a:cxnLst>
                <a:cxn ang="0">
                  <a:pos x="connsiteX0" y="connsiteY0"/>
                </a:cxn>
                <a:cxn ang="0">
                  <a:pos x="connsiteX1" y="connsiteY1"/>
                </a:cxn>
                <a:cxn ang="0">
                  <a:pos x="connsiteX2" y="connsiteY2"/>
                </a:cxn>
              </a:cxnLst>
              <a:rect l="l" t="t" r="r" b="b"/>
              <a:pathLst>
                <a:path w="285750" h="209550">
                  <a:moveTo>
                    <a:pt x="0" y="0"/>
                  </a:moveTo>
                  <a:cubicBezTo>
                    <a:pt x="80962" y="1587"/>
                    <a:pt x="161925" y="3175"/>
                    <a:pt x="209550" y="38100"/>
                  </a:cubicBezTo>
                  <a:cubicBezTo>
                    <a:pt x="257175" y="73025"/>
                    <a:pt x="271462" y="141287"/>
                    <a:pt x="285750" y="209550"/>
                  </a:cubicBezTo>
                </a:path>
              </a:pathLst>
            </a:custGeom>
            <a:ln w="28575">
              <a:solidFill>
                <a:srgbClr val="FF00FF"/>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endParaRPr lang="en-US">
                <a:solidFill>
                  <a:prstClr val="black"/>
                </a:solidFill>
              </a:endParaRPr>
            </a:p>
          </p:txBody>
        </p:sp>
        <p:sp>
          <p:nvSpPr>
            <p:cNvPr id="40" name="Rectangle 39"/>
            <p:cNvSpPr/>
            <p:nvPr/>
          </p:nvSpPr>
          <p:spPr>
            <a:xfrm>
              <a:off x="3489609" y="4449270"/>
              <a:ext cx="464101" cy="344709"/>
            </a:xfrm>
            <a:prstGeom prst="rect">
              <a:avLst/>
            </a:prstGeom>
          </p:spPr>
          <p:txBody>
            <a:bodyPr wrap="none">
              <a:spAutoFit/>
            </a:bodyPr>
            <a:lstStyle/>
            <a:p>
              <a:r>
                <a:rPr lang="en-US" sz="1500" dirty="0">
                  <a:solidFill>
                    <a:srgbClr val="FF00FF"/>
                  </a:solidFill>
                  <a:latin typeface="Symbol" pitchFamily="18" charset="2"/>
                </a:rPr>
                <a:t>l</a:t>
              </a:r>
              <a:r>
                <a:rPr lang="en-US" sz="1500" dirty="0">
                  <a:solidFill>
                    <a:srgbClr val="FF00FF"/>
                  </a:solidFill>
                  <a:latin typeface="Arial Narrow" pitchFamily="34" charset="0"/>
                </a:rPr>
                <a:t>/4</a:t>
              </a:r>
              <a:endParaRPr lang="en-US" sz="1500" dirty="0">
                <a:solidFill>
                  <a:prstClr val="black"/>
                </a:solidFill>
              </a:endParaRPr>
            </a:p>
          </p:txBody>
        </p:sp>
        <p:sp>
          <p:nvSpPr>
            <p:cNvPr id="41" name="Rectangle 40"/>
            <p:cNvSpPr/>
            <p:nvPr/>
          </p:nvSpPr>
          <p:spPr>
            <a:xfrm>
              <a:off x="3491979" y="3607496"/>
              <a:ext cx="464101" cy="344709"/>
            </a:xfrm>
            <a:prstGeom prst="rect">
              <a:avLst/>
            </a:prstGeom>
          </p:spPr>
          <p:txBody>
            <a:bodyPr wrap="none">
              <a:spAutoFit/>
            </a:bodyPr>
            <a:lstStyle/>
            <a:p>
              <a:r>
                <a:rPr lang="en-US" sz="1500" dirty="0">
                  <a:solidFill>
                    <a:srgbClr val="FF00FF"/>
                  </a:solidFill>
                  <a:latin typeface="Symbol" pitchFamily="18" charset="2"/>
                </a:rPr>
                <a:t>l</a:t>
              </a:r>
              <a:r>
                <a:rPr lang="en-US" sz="1500" dirty="0">
                  <a:solidFill>
                    <a:srgbClr val="FF00FF"/>
                  </a:solidFill>
                  <a:latin typeface="Arial Narrow" pitchFamily="34" charset="0"/>
                </a:rPr>
                <a:t>/4</a:t>
              </a:r>
              <a:endParaRPr lang="en-US" sz="1500" dirty="0">
                <a:solidFill>
                  <a:prstClr val="black"/>
                </a:solidFill>
              </a:endParaRPr>
            </a:p>
          </p:txBody>
        </p:sp>
        <p:sp>
          <p:nvSpPr>
            <p:cNvPr id="42" name="Freeform 41"/>
            <p:cNvSpPr/>
            <p:nvPr/>
          </p:nvSpPr>
          <p:spPr>
            <a:xfrm flipV="1">
              <a:off x="4222579" y="4340102"/>
              <a:ext cx="285750" cy="209550"/>
            </a:xfrm>
            <a:custGeom>
              <a:avLst/>
              <a:gdLst>
                <a:gd name="connsiteX0" fmla="*/ 0 w 285750"/>
                <a:gd name="connsiteY0" fmla="*/ 0 h 209550"/>
                <a:gd name="connsiteX1" fmla="*/ 209550 w 285750"/>
                <a:gd name="connsiteY1" fmla="*/ 38100 h 209550"/>
                <a:gd name="connsiteX2" fmla="*/ 285750 w 285750"/>
                <a:gd name="connsiteY2" fmla="*/ 209550 h 209550"/>
              </a:gdLst>
              <a:ahLst/>
              <a:cxnLst>
                <a:cxn ang="0">
                  <a:pos x="connsiteX0" y="connsiteY0"/>
                </a:cxn>
                <a:cxn ang="0">
                  <a:pos x="connsiteX1" y="connsiteY1"/>
                </a:cxn>
                <a:cxn ang="0">
                  <a:pos x="connsiteX2" y="connsiteY2"/>
                </a:cxn>
              </a:cxnLst>
              <a:rect l="l" t="t" r="r" b="b"/>
              <a:pathLst>
                <a:path w="285750" h="209550">
                  <a:moveTo>
                    <a:pt x="0" y="0"/>
                  </a:moveTo>
                  <a:cubicBezTo>
                    <a:pt x="80962" y="1587"/>
                    <a:pt x="161925" y="3175"/>
                    <a:pt x="209550" y="38100"/>
                  </a:cubicBezTo>
                  <a:cubicBezTo>
                    <a:pt x="257175" y="73025"/>
                    <a:pt x="271462" y="141287"/>
                    <a:pt x="285750" y="209550"/>
                  </a:cubicBezTo>
                </a:path>
              </a:pathLst>
            </a:custGeom>
            <a:ln w="28575">
              <a:solidFill>
                <a:srgbClr val="FF00FF"/>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endParaRPr lang="en-US">
                <a:solidFill>
                  <a:prstClr val="black"/>
                </a:solidFill>
              </a:endParaRPr>
            </a:p>
          </p:txBody>
        </p:sp>
        <p:sp>
          <p:nvSpPr>
            <p:cNvPr id="43" name="Rectangle 42"/>
            <p:cNvSpPr/>
            <p:nvPr/>
          </p:nvSpPr>
          <p:spPr>
            <a:xfrm>
              <a:off x="4245349" y="4490170"/>
              <a:ext cx="464101" cy="344709"/>
            </a:xfrm>
            <a:prstGeom prst="rect">
              <a:avLst/>
            </a:prstGeom>
          </p:spPr>
          <p:txBody>
            <a:bodyPr wrap="none">
              <a:spAutoFit/>
            </a:bodyPr>
            <a:lstStyle/>
            <a:p>
              <a:r>
                <a:rPr lang="en-US" sz="1500" dirty="0">
                  <a:solidFill>
                    <a:srgbClr val="FF00FF"/>
                  </a:solidFill>
                  <a:latin typeface="Symbol" pitchFamily="18" charset="2"/>
                </a:rPr>
                <a:t>l</a:t>
              </a:r>
              <a:r>
                <a:rPr lang="en-US" sz="1500" dirty="0">
                  <a:solidFill>
                    <a:srgbClr val="FF00FF"/>
                  </a:solidFill>
                  <a:latin typeface="Arial Narrow" pitchFamily="34" charset="0"/>
                </a:rPr>
                <a:t>/4</a:t>
              </a:r>
              <a:endParaRPr lang="en-US" sz="1500" dirty="0">
                <a:solidFill>
                  <a:prstClr val="black"/>
                </a:solidFill>
              </a:endParaRPr>
            </a:p>
          </p:txBody>
        </p:sp>
        <p:sp>
          <p:nvSpPr>
            <p:cNvPr id="44" name="Freeform 43"/>
            <p:cNvSpPr/>
            <p:nvPr/>
          </p:nvSpPr>
          <p:spPr>
            <a:xfrm>
              <a:off x="4237128" y="3855046"/>
              <a:ext cx="285750" cy="209550"/>
            </a:xfrm>
            <a:custGeom>
              <a:avLst/>
              <a:gdLst>
                <a:gd name="connsiteX0" fmla="*/ 0 w 285750"/>
                <a:gd name="connsiteY0" fmla="*/ 0 h 209550"/>
                <a:gd name="connsiteX1" fmla="*/ 209550 w 285750"/>
                <a:gd name="connsiteY1" fmla="*/ 38100 h 209550"/>
                <a:gd name="connsiteX2" fmla="*/ 285750 w 285750"/>
                <a:gd name="connsiteY2" fmla="*/ 209550 h 209550"/>
              </a:gdLst>
              <a:ahLst/>
              <a:cxnLst>
                <a:cxn ang="0">
                  <a:pos x="connsiteX0" y="connsiteY0"/>
                </a:cxn>
                <a:cxn ang="0">
                  <a:pos x="connsiteX1" y="connsiteY1"/>
                </a:cxn>
                <a:cxn ang="0">
                  <a:pos x="connsiteX2" y="connsiteY2"/>
                </a:cxn>
              </a:cxnLst>
              <a:rect l="l" t="t" r="r" b="b"/>
              <a:pathLst>
                <a:path w="285750" h="209550">
                  <a:moveTo>
                    <a:pt x="0" y="0"/>
                  </a:moveTo>
                  <a:cubicBezTo>
                    <a:pt x="80962" y="1587"/>
                    <a:pt x="161925" y="3175"/>
                    <a:pt x="209550" y="38100"/>
                  </a:cubicBezTo>
                  <a:cubicBezTo>
                    <a:pt x="257175" y="73025"/>
                    <a:pt x="271462" y="141287"/>
                    <a:pt x="285750" y="209550"/>
                  </a:cubicBezTo>
                </a:path>
              </a:pathLst>
            </a:custGeom>
            <a:ln w="28575">
              <a:solidFill>
                <a:srgbClr val="FF00FF"/>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endParaRPr lang="en-US">
                <a:solidFill>
                  <a:prstClr val="black"/>
                </a:solidFill>
              </a:endParaRPr>
            </a:p>
          </p:txBody>
        </p:sp>
        <p:sp>
          <p:nvSpPr>
            <p:cNvPr id="45" name="Rectangle 44"/>
            <p:cNvSpPr/>
            <p:nvPr/>
          </p:nvSpPr>
          <p:spPr>
            <a:xfrm>
              <a:off x="4245349" y="3570391"/>
              <a:ext cx="464101" cy="344709"/>
            </a:xfrm>
            <a:prstGeom prst="rect">
              <a:avLst/>
            </a:prstGeom>
          </p:spPr>
          <p:txBody>
            <a:bodyPr wrap="none">
              <a:spAutoFit/>
            </a:bodyPr>
            <a:lstStyle/>
            <a:p>
              <a:r>
                <a:rPr lang="en-US" sz="1500" dirty="0">
                  <a:solidFill>
                    <a:srgbClr val="FF00FF"/>
                  </a:solidFill>
                  <a:latin typeface="Symbol" pitchFamily="18" charset="2"/>
                </a:rPr>
                <a:t>l</a:t>
              </a:r>
              <a:r>
                <a:rPr lang="en-US" sz="1500" dirty="0">
                  <a:solidFill>
                    <a:srgbClr val="FF00FF"/>
                  </a:solidFill>
                  <a:latin typeface="Arial Narrow" pitchFamily="34" charset="0"/>
                </a:rPr>
                <a:t>/4</a:t>
              </a:r>
              <a:endParaRPr lang="en-US" sz="1500" dirty="0">
                <a:solidFill>
                  <a:prstClr val="black"/>
                </a:solidFill>
              </a:endParaRPr>
            </a:p>
          </p:txBody>
        </p:sp>
      </p:grpSp>
      <p:sp>
        <p:nvSpPr>
          <p:cNvPr id="2" name="Slide Number Placeholder 1"/>
          <p:cNvSpPr>
            <a:spLocks noGrp="1"/>
          </p:cNvSpPr>
          <p:nvPr>
            <p:ph type="sldNum" sz="quarter" idx="4"/>
          </p:nvPr>
        </p:nvSpPr>
        <p:spPr/>
        <p:txBody>
          <a:bodyPr/>
          <a:lstStyle/>
          <a:p>
            <a:fld id="{90BE237A-3C10-CB42-9E82-6FFF293908C0}" type="slidenum">
              <a:rPr lang="en-US" smtClean="0"/>
              <a:pPr/>
              <a:t>46</a:t>
            </a:fld>
            <a:endParaRPr lang="en-US"/>
          </a:p>
        </p:txBody>
      </p:sp>
    </p:spTree>
    <p:extLst>
      <p:ext uri="{BB962C8B-B14F-4D97-AF65-F5344CB8AC3E}">
        <p14:creationId xmlns:p14="http://schemas.microsoft.com/office/powerpoint/2010/main" val="92383455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3" cstate="print"/>
          <a:srcRect/>
          <a:stretch>
            <a:fillRect/>
          </a:stretch>
        </p:blipFill>
        <p:spPr bwMode="auto">
          <a:xfrm>
            <a:off x="4899309" y="1201254"/>
            <a:ext cx="4006105" cy="4725524"/>
          </a:xfrm>
          <a:prstGeom prst="rect">
            <a:avLst/>
          </a:prstGeom>
          <a:noFill/>
          <a:ln w="9525">
            <a:noFill/>
            <a:miter lim="800000"/>
            <a:headEnd/>
            <a:tailEnd/>
          </a:ln>
        </p:spPr>
      </p:pic>
      <p:sp>
        <p:nvSpPr>
          <p:cNvPr id="3060" name="Rounded Rectangle 3059"/>
          <p:cNvSpPr/>
          <p:nvPr/>
        </p:nvSpPr>
        <p:spPr>
          <a:xfrm>
            <a:off x="5030233" y="1336267"/>
            <a:ext cx="2553011" cy="41179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endParaRPr lang="en-US">
              <a:solidFill>
                <a:prstClr val="white"/>
              </a:solidFill>
            </a:endParaRPr>
          </a:p>
        </p:txBody>
      </p:sp>
      <p:sp>
        <p:nvSpPr>
          <p:cNvPr id="4" name="TextBox 3"/>
          <p:cNvSpPr txBox="1"/>
          <p:nvPr/>
        </p:nvSpPr>
        <p:spPr>
          <a:xfrm>
            <a:off x="5030236" y="864481"/>
            <a:ext cx="3796785" cy="331235"/>
          </a:xfrm>
          <a:prstGeom prst="rect">
            <a:avLst/>
          </a:prstGeom>
          <a:noFill/>
        </p:spPr>
        <p:txBody>
          <a:bodyPr wrap="square" lIns="84190" tIns="42096" rIns="84190" bIns="42096" rtlCol="0">
            <a:spAutoFit/>
          </a:bodyPr>
          <a:lstStyle/>
          <a:p>
            <a:r>
              <a:rPr lang="en-US" cap="small" dirty="0" smtClean="0">
                <a:solidFill>
                  <a:srgbClr val="0000FF"/>
                </a:solidFill>
                <a:latin typeface="Arial Narrow" pitchFamily="34" charset="0"/>
              </a:rPr>
              <a:t>Chip photograph</a:t>
            </a:r>
            <a:endParaRPr lang="en-US" cap="small" dirty="0">
              <a:solidFill>
                <a:srgbClr val="0000FF"/>
              </a:solidFill>
              <a:latin typeface="Arial Narrow" pitchFamily="34" charset="0"/>
            </a:endParaRPr>
          </a:p>
        </p:txBody>
      </p:sp>
      <p:sp>
        <p:nvSpPr>
          <p:cNvPr id="11" name="Flowchart: Process 10"/>
          <p:cNvSpPr/>
          <p:nvPr/>
        </p:nvSpPr>
        <p:spPr>
          <a:xfrm>
            <a:off x="7685927" y="2618910"/>
            <a:ext cx="458233" cy="1485165"/>
          </a:xfrm>
          <a:prstGeom prst="flowChartProcess">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endParaRPr lang="en-US">
              <a:solidFill>
                <a:prstClr val="white"/>
              </a:solidFill>
            </a:endParaRPr>
          </a:p>
        </p:txBody>
      </p:sp>
      <p:sp>
        <p:nvSpPr>
          <p:cNvPr id="17" name="Rectangle 16"/>
          <p:cNvSpPr/>
          <p:nvPr/>
        </p:nvSpPr>
        <p:spPr>
          <a:xfrm>
            <a:off x="4899309" y="5926778"/>
            <a:ext cx="3993171" cy="317394"/>
          </a:xfrm>
          <a:prstGeom prst="rect">
            <a:avLst/>
          </a:prstGeom>
        </p:spPr>
        <p:txBody>
          <a:bodyPr wrap="square" lIns="84216" tIns="42108" rIns="84216" bIns="42108">
            <a:spAutoFit/>
          </a:bodyPr>
          <a:lstStyle/>
          <a:p>
            <a:r>
              <a:rPr lang="en-US" sz="1500" dirty="0" err="1">
                <a:solidFill>
                  <a:prstClr val="black"/>
                </a:solidFill>
                <a:latin typeface="Arial Narrow" pitchFamily="34" charset="0"/>
              </a:rPr>
              <a:t>SiGe</a:t>
            </a:r>
            <a:r>
              <a:rPr lang="en-US" sz="1500" dirty="0">
                <a:solidFill>
                  <a:prstClr val="black"/>
                </a:solidFill>
                <a:latin typeface="Arial Narrow" pitchFamily="34" charset="0"/>
              </a:rPr>
              <a:t> </a:t>
            </a:r>
            <a:r>
              <a:rPr lang="en-US" sz="1500" dirty="0" err="1">
                <a:solidFill>
                  <a:prstClr val="black"/>
                </a:solidFill>
                <a:latin typeface="Arial Narrow" pitchFamily="34" charset="0"/>
              </a:rPr>
              <a:t>BiCMOS</a:t>
            </a:r>
            <a:r>
              <a:rPr lang="en-US" sz="1500" dirty="0">
                <a:solidFill>
                  <a:prstClr val="black"/>
                </a:solidFill>
                <a:latin typeface="Arial Narrow" pitchFamily="34" charset="0"/>
              </a:rPr>
              <a:t> (</a:t>
            </a:r>
            <a:r>
              <a:rPr lang="en-US" sz="1500" dirty="0" err="1">
                <a:solidFill>
                  <a:prstClr val="black"/>
                </a:solidFill>
                <a:latin typeface="Arial Narrow" pitchFamily="34" charset="0"/>
              </a:rPr>
              <a:t>f</a:t>
            </a:r>
            <a:r>
              <a:rPr lang="en-US" sz="1500" baseline="-25000" dirty="0" err="1">
                <a:solidFill>
                  <a:prstClr val="black"/>
                </a:solidFill>
                <a:latin typeface="Arial Narrow" pitchFamily="34" charset="0"/>
              </a:rPr>
              <a:t>T</a:t>
            </a:r>
            <a:r>
              <a:rPr lang="en-US" sz="1500" dirty="0">
                <a:solidFill>
                  <a:prstClr val="black"/>
                </a:solidFill>
                <a:latin typeface="Arial Narrow" pitchFamily="34" charset="0"/>
              </a:rPr>
              <a:t>=150 GHz), Area=1.4x1.7 mm</a:t>
            </a:r>
            <a:r>
              <a:rPr lang="en-US" sz="1500" baseline="30000" dirty="0">
                <a:solidFill>
                  <a:prstClr val="black"/>
                </a:solidFill>
                <a:latin typeface="Arial Narrow" pitchFamily="34" charset="0"/>
              </a:rPr>
              <a:t>2</a:t>
            </a:r>
          </a:p>
        </p:txBody>
      </p:sp>
      <p:graphicFrame>
        <p:nvGraphicFramePr>
          <p:cNvPr id="902112" name="Object 3040"/>
          <p:cNvGraphicFramePr>
            <a:graphicFrameLocks noChangeAspect="1"/>
          </p:cNvGraphicFramePr>
          <p:nvPr/>
        </p:nvGraphicFramePr>
        <p:xfrm>
          <a:off x="382444" y="1154836"/>
          <a:ext cx="4357178" cy="4974464"/>
        </p:xfrm>
        <a:graphic>
          <a:graphicData uri="http://schemas.openxmlformats.org/presentationml/2006/ole">
            <mc:AlternateContent xmlns:mc="http://schemas.openxmlformats.org/markup-compatibility/2006">
              <mc:Choice xmlns:v="urn:schemas-microsoft-com:vml" Requires="v">
                <p:oleObj spid="_x0000_s31824" name="Visio" r:id="rId4" imgW="5812309" imgH="6434804" progId="Visio.Drawing.11">
                  <p:embed/>
                </p:oleObj>
              </mc:Choice>
              <mc:Fallback>
                <p:oleObj name="Visio" r:id="rId4" imgW="5812309" imgH="6434804"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2444" y="1154836"/>
                        <a:ext cx="4357178" cy="4974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56" name="Rectangle 3055"/>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defTabSz="913529"/>
            <a:r>
              <a:rPr lang="en-US" sz="2600" cap="small" dirty="0">
                <a:solidFill>
                  <a:prstClr val="black"/>
                </a:solidFill>
                <a:latin typeface="Arial Narrow" pitchFamily="34" charset="0"/>
              </a:rPr>
              <a:t>4-Element </a:t>
            </a:r>
            <a:r>
              <a:rPr lang="en-US" sz="2600" dirty="0">
                <a:solidFill>
                  <a:prstClr val="black"/>
                </a:solidFill>
                <a:latin typeface="Arial Narrow" pitchFamily="34" charset="0"/>
              </a:rPr>
              <a:t>mm</a:t>
            </a:r>
            <a:r>
              <a:rPr lang="en-US" sz="2600" cap="small" dirty="0">
                <a:solidFill>
                  <a:prstClr val="black"/>
                </a:solidFill>
                <a:latin typeface="Arial Narrow" pitchFamily="34" charset="0"/>
              </a:rPr>
              <a:t>-wave phased-array Rx (44 </a:t>
            </a:r>
            <a:r>
              <a:rPr lang="en-US" sz="2600" cap="small" dirty="0" err="1">
                <a:solidFill>
                  <a:prstClr val="black"/>
                </a:solidFill>
                <a:latin typeface="Arial Narrow" pitchFamily="34" charset="0"/>
              </a:rPr>
              <a:t>gh</a:t>
            </a:r>
            <a:r>
              <a:rPr lang="en-US" sz="1700" cap="small" dirty="0" err="1">
                <a:solidFill>
                  <a:prstClr val="black"/>
                </a:solidFill>
                <a:latin typeface="Arial Narrow" pitchFamily="34" charset="0"/>
              </a:rPr>
              <a:t>z</a:t>
            </a:r>
            <a:r>
              <a:rPr lang="en-US" sz="2600" cap="small" dirty="0">
                <a:solidFill>
                  <a:prstClr val="black"/>
                </a:solidFill>
                <a:latin typeface="Arial Narrow" pitchFamily="34" charset="0"/>
              </a:rPr>
              <a:t>, </a:t>
            </a:r>
            <a:r>
              <a:rPr lang="en-US" sz="2600" cap="small" dirty="0">
                <a:solidFill>
                  <a:srgbClr val="0000FF"/>
                </a:solidFill>
                <a:latin typeface="Arial Narrow" pitchFamily="34" charset="0"/>
              </a:rPr>
              <a:t>Wilkinson coupler</a:t>
            </a:r>
            <a:r>
              <a:rPr lang="en-US" sz="2600" cap="small" dirty="0">
                <a:solidFill>
                  <a:prstClr val="black"/>
                </a:solidFill>
                <a:latin typeface="Arial Narrow" pitchFamily="34" charset="0"/>
              </a:rPr>
              <a:t>)</a:t>
            </a:r>
          </a:p>
        </p:txBody>
      </p:sp>
      <p:grpSp>
        <p:nvGrpSpPr>
          <p:cNvPr id="3072" name="Group 3071"/>
          <p:cNvGrpSpPr/>
          <p:nvPr/>
        </p:nvGrpSpPr>
        <p:grpSpPr>
          <a:xfrm>
            <a:off x="5480844" y="1403775"/>
            <a:ext cx="1709629" cy="1436224"/>
            <a:chOff x="5965304" y="2001416"/>
            <a:chExt cx="1880592" cy="1531972"/>
          </a:xfrm>
        </p:grpSpPr>
        <p:graphicFrame>
          <p:nvGraphicFramePr>
            <p:cNvPr id="902115" name="Object 3043"/>
            <p:cNvGraphicFramePr>
              <a:graphicFrameLocks noChangeAspect="1"/>
            </p:cNvGraphicFramePr>
            <p:nvPr/>
          </p:nvGraphicFramePr>
          <p:xfrm>
            <a:off x="6253336" y="2289448"/>
            <a:ext cx="792088" cy="968702"/>
          </p:xfrm>
          <a:graphic>
            <a:graphicData uri="http://schemas.openxmlformats.org/presentationml/2006/ole">
              <mc:AlternateContent xmlns:mc="http://schemas.openxmlformats.org/markup-compatibility/2006">
                <mc:Choice xmlns:v="urn:schemas-microsoft-com:vml" Requires="v">
                  <p:oleObj spid="_x0000_s31825" name="Visio" r:id="rId6" imgW="470681" imgH="575215" progId="Visio.Drawing.11">
                    <p:embed/>
                  </p:oleObj>
                </mc:Choice>
                <mc:Fallback>
                  <p:oleObj name="Visio" r:id="rId6" imgW="470681" imgH="575215"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53336" y="2289448"/>
                          <a:ext cx="792088" cy="968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61" name="Rectangle 3060"/>
            <p:cNvSpPr/>
            <p:nvPr/>
          </p:nvSpPr>
          <p:spPr>
            <a:xfrm>
              <a:off x="6829400" y="2598966"/>
              <a:ext cx="1016496" cy="344709"/>
            </a:xfrm>
            <a:prstGeom prst="rect">
              <a:avLst/>
            </a:prstGeom>
          </p:spPr>
          <p:txBody>
            <a:bodyPr wrap="square">
              <a:spAutoFit/>
            </a:bodyPr>
            <a:lstStyle/>
            <a:p>
              <a:r>
                <a:rPr lang="en-US" sz="1500" dirty="0">
                  <a:solidFill>
                    <a:srgbClr val="FFFF00"/>
                  </a:solidFill>
                  <a:latin typeface="Arial Narrow" pitchFamily="34" charset="0"/>
                </a:rPr>
                <a:t>Port-1</a:t>
              </a:r>
              <a:endParaRPr lang="en-US" sz="1500" baseline="30000" dirty="0">
                <a:solidFill>
                  <a:srgbClr val="FFFF00"/>
                </a:solidFill>
                <a:latin typeface="Arial Narrow" pitchFamily="34" charset="0"/>
              </a:endParaRPr>
            </a:p>
          </p:txBody>
        </p:sp>
        <p:sp>
          <p:nvSpPr>
            <p:cNvPr id="3062" name="Rectangle 3061"/>
            <p:cNvSpPr/>
            <p:nvPr/>
          </p:nvSpPr>
          <p:spPr>
            <a:xfrm>
              <a:off x="5965304" y="2001416"/>
              <a:ext cx="1016496" cy="344709"/>
            </a:xfrm>
            <a:prstGeom prst="rect">
              <a:avLst/>
            </a:prstGeom>
          </p:spPr>
          <p:txBody>
            <a:bodyPr wrap="square">
              <a:spAutoFit/>
            </a:bodyPr>
            <a:lstStyle/>
            <a:p>
              <a:r>
                <a:rPr lang="en-US" sz="1500" dirty="0">
                  <a:solidFill>
                    <a:srgbClr val="FFFF00"/>
                  </a:solidFill>
                  <a:latin typeface="Arial Narrow" pitchFamily="34" charset="0"/>
                </a:rPr>
                <a:t>Port-2</a:t>
              </a:r>
              <a:endParaRPr lang="en-US" sz="1500" baseline="30000" dirty="0">
                <a:solidFill>
                  <a:srgbClr val="FFFF00"/>
                </a:solidFill>
                <a:latin typeface="Arial Narrow" pitchFamily="34" charset="0"/>
              </a:endParaRPr>
            </a:p>
          </p:txBody>
        </p:sp>
        <p:sp>
          <p:nvSpPr>
            <p:cNvPr id="3063" name="Rectangle 3062"/>
            <p:cNvSpPr/>
            <p:nvPr/>
          </p:nvSpPr>
          <p:spPr>
            <a:xfrm>
              <a:off x="6010016" y="3188679"/>
              <a:ext cx="1016496" cy="344709"/>
            </a:xfrm>
            <a:prstGeom prst="rect">
              <a:avLst/>
            </a:prstGeom>
          </p:spPr>
          <p:txBody>
            <a:bodyPr wrap="square">
              <a:spAutoFit/>
            </a:bodyPr>
            <a:lstStyle/>
            <a:p>
              <a:r>
                <a:rPr lang="en-US" sz="1500" dirty="0">
                  <a:solidFill>
                    <a:srgbClr val="FFFF00"/>
                  </a:solidFill>
                  <a:latin typeface="Arial Narrow" pitchFamily="34" charset="0"/>
                </a:rPr>
                <a:t>Port-3</a:t>
              </a:r>
              <a:endParaRPr lang="en-US" sz="1500" baseline="30000" dirty="0">
                <a:solidFill>
                  <a:srgbClr val="FFFF00"/>
                </a:solidFill>
                <a:latin typeface="Arial Narrow" pitchFamily="34" charset="0"/>
              </a:endParaRPr>
            </a:p>
          </p:txBody>
        </p:sp>
      </p:grpSp>
      <p:sp>
        <p:nvSpPr>
          <p:cNvPr id="3064" name="Flowchart: Process 3063"/>
          <p:cNvSpPr/>
          <p:nvPr/>
        </p:nvSpPr>
        <p:spPr>
          <a:xfrm>
            <a:off x="8144160" y="2621040"/>
            <a:ext cx="290087" cy="2968200"/>
          </a:xfrm>
          <a:prstGeom prst="flowChartProcess">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endParaRPr lang="en-US">
              <a:solidFill>
                <a:prstClr val="white"/>
              </a:solidFill>
            </a:endParaRPr>
          </a:p>
        </p:txBody>
      </p:sp>
      <p:sp>
        <p:nvSpPr>
          <p:cNvPr id="3065" name="Flowchart: Process 3064"/>
          <p:cNvSpPr/>
          <p:nvPr/>
        </p:nvSpPr>
        <p:spPr>
          <a:xfrm>
            <a:off x="7676945" y="4104075"/>
            <a:ext cx="458233" cy="1485165"/>
          </a:xfrm>
          <a:prstGeom prst="flowChartProcess">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endParaRPr lang="en-US">
              <a:solidFill>
                <a:prstClr val="white"/>
              </a:solidFill>
            </a:endParaRPr>
          </a:p>
        </p:txBody>
      </p:sp>
      <p:sp>
        <p:nvSpPr>
          <p:cNvPr id="3066" name="Rectangle 3065"/>
          <p:cNvSpPr/>
          <p:nvPr/>
        </p:nvSpPr>
        <p:spPr>
          <a:xfrm rot="17404171">
            <a:off x="7394023" y="2002561"/>
            <a:ext cx="1147628" cy="315871"/>
          </a:xfrm>
          <a:prstGeom prst="rect">
            <a:avLst/>
          </a:prstGeom>
        </p:spPr>
        <p:txBody>
          <a:bodyPr wrap="square" lIns="84216" tIns="42108" rIns="84216" bIns="42108">
            <a:spAutoFit/>
          </a:bodyPr>
          <a:lstStyle/>
          <a:p>
            <a:r>
              <a:rPr lang="en-US" sz="1500" dirty="0">
                <a:solidFill>
                  <a:srgbClr val="FFFF00"/>
                </a:solidFill>
                <a:latin typeface="Arial Narrow" pitchFamily="34" charset="0"/>
              </a:rPr>
              <a:t>Wilkinson-I</a:t>
            </a:r>
            <a:endParaRPr lang="en-US" sz="1500" baseline="30000" dirty="0">
              <a:solidFill>
                <a:srgbClr val="FFFF00"/>
              </a:solidFill>
              <a:latin typeface="Arial Narrow" pitchFamily="34" charset="0"/>
            </a:endParaRPr>
          </a:p>
        </p:txBody>
      </p:sp>
      <p:sp>
        <p:nvSpPr>
          <p:cNvPr id="3069" name="TextBox 3068"/>
          <p:cNvSpPr txBox="1"/>
          <p:nvPr/>
        </p:nvSpPr>
        <p:spPr>
          <a:xfrm>
            <a:off x="6732240" y="5609383"/>
            <a:ext cx="2094778" cy="317394"/>
          </a:xfrm>
          <a:prstGeom prst="rect">
            <a:avLst/>
          </a:prstGeom>
          <a:noFill/>
          <a:ln>
            <a:noFill/>
          </a:ln>
        </p:spPr>
        <p:txBody>
          <a:bodyPr wrap="square" lIns="84216" tIns="42108" rIns="84216" bIns="42108" rtlCol="0">
            <a:spAutoFit/>
          </a:bodyPr>
          <a:lstStyle/>
          <a:p>
            <a:r>
              <a:rPr lang="en-US" sz="1500" cap="small" dirty="0">
                <a:solidFill>
                  <a:srgbClr val="FFFF00"/>
                </a:solidFill>
                <a:latin typeface="Arial Narrow" pitchFamily="34" charset="0"/>
              </a:rPr>
              <a:t>2-Stage Wilkinson</a:t>
            </a:r>
          </a:p>
        </p:txBody>
      </p:sp>
      <p:sp>
        <p:nvSpPr>
          <p:cNvPr id="3070" name="Rectangle 3069"/>
          <p:cNvSpPr/>
          <p:nvPr/>
        </p:nvSpPr>
        <p:spPr>
          <a:xfrm>
            <a:off x="5161156" y="3580344"/>
            <a:ext cx="2218080" cy="1240724"/>
          </a:xfrm>
          <a:prstGeom prst="rect">
            <a:avLst/>
          </a:prstGeom>
        </p:spPr>
        <p:txBody>
          <a:bodyPr wrap="square" lIns="84216" tIns="42108" rIns="84216" bIns="42108">
            <a:spAutoFit/>
          </a:bodyPr>
          <a:lstStyle/>
          <a:p>
            <a:r>
              <a:rPr lang="en-US" sz="1500" u="sng" dirty="0">
                <a:solidFill>
                  <a:srgbClr val="FFFF00"/>
                </a:solidFill>
                <a:latin typeface="Arial Narrow" pitchFamily="34" charset="0"/>
              </a:rPr>
              <a:t>Area</a:t>
            </a:r>
          </a:p>
          <a:p>
            <a:pPr algn="l"/>
            <a:r>
              <a:rPr lang="en-US" sz="1500" dirty="0">
                <a:solidFill>
                  <a:srgbClr val="FFFF00"/>
                </a:solidFill>
                <a:latin typeface="Arial Narrow" pitchFamily="34" charset="0"/>
              </a:rPr>
              <a:t>Wilkinson I: 0.15 x 0.5 mm</a:t>
            </a:r>
            <a:r>
              <a:rPr lang="en-US" sz="1500" baseline="30000" dirty="0">
                <a:solidFill>
                  <a:srgbClr val="FFFF00"/>
                </a:solidFill>
                <a:latin typeface="Arial Narrow" pitchFamily="34" charset="0"/>
              </a:rPr>
              <a:t>2</a:t>
            </a:r>
          </a:p>
          <a:p>
            <a:pPr algn="l"/>
            <a:r>
              <a:rPr lang="en-US" sz="1500" dirty="0">
                <a:solidFill>
                  <a:srgbClr val="FFFF00"/>
                </a:solidFill>
                <a:latin typeface="Arial Narrow" pitchFamily="34" charset="0"/>
              </a:rPr>
              <a:t>(3.15 %)</a:t>
            </a:r>
          </a:p>
          <a:p>
            <a:pPr algn="l"/>
            <a:r>
              <a:rPr lang="en-US" sz="1500" dirty="0">
                <a:solidFill>
                  <a:srgbClr val="FFFF00"/>
                </a:solidFill>
                <a:latin typeface="Arial Narrow" pitchFamily="34" charset="0"/>
              </a:rPr>
              <a:t>Wilkinson II: 0.08 x 1 mm</a:t>
            </a:r>
            <a:r>
              <a:rPr lang="en-US" sz="1500" baseline="30000" dirty="0">
                <a:solidFill>
                  <a:srgbClr val="FFFF00"/>
                </a:solidFill>
                <a:latin typeface="Arial Narrow" pitchFamily="34" charset="0"/>
              </a:rPr>
              <a:t>2</a:t>
            </a:r>
          </a:p>
          <a:p>
            <a:pPr algn="l"/>
            <a:r>
              <a:rPr lang="en-US" sz="1500" dirty="0">
                <a:solidFill>
                  <a:srgbClr val="FFFF00"/>
                </a:solidFill>
                <a:latin typeface="Arial Narrow" pitchFamily="34" charset="0"/>
              </a:rPr>
              <a:t>(3.36 %)</a:t>
            </a:r>
          </a:p>
        </p:txBody>
      </p:sp>
      <p:sp>
        <p:nvSpPr>
          <p:cNvPr id="3071" name="Rectangle 3070"/>
          <p:cNvSpPr/>
          <p:nvPr/>
        </p:nvSpPr>
        <p:spPr>
          <a:xfrm>
            <a:off x="5161157" y="4821068"/>
            <a:ext cx="2422087" cy="548227"/>
          </a:xfrm>
          <a:prstGeom prst="rect">
            <a:avLst/>
          </a:prstGeom>
        </p:spPr>
        <p:txBody>
          <a:bodyPr wrap="square" lIns="84216" tIns="42108" rIns="84216" bIns="42108">
            <a:spAutoFit/>
          </a:bodyPr>
          <a:lstStyle/>
          <a:p>
            <a:pPr algn="l"/>
            <a:r>
              <a:rPr lang="en-US" sz="1500" dirty="0">
                <a:solidFill>
                  <a:prstClr val="white"/>
                </a:solidFill>
                <a:latin typeface="Arial Narrow" pitchFamily="34" charset="0"/>
              </a:rPr>
              <a:t>First on-chip Wilkinson coupler</a:t>
            </a:r>
          </a:p>
          <a:p>
            <a:pPr algn="l"/>
            <a:r>
              <a:rPr lang="en-US" sz="1500" dirty="0">
                <a:solidFill>
                  <a:prstClr val="white"/>
                </a:solidFill>
                <a:latin typeface="Arial Narrow" pitchFamily="34" charset="0"/>
              </a:rPr>
              <a:t>in phased arrays</a:t>
            </a:r>
          </a:p>
        </p:txBody>
      </p:sp>
      <p:sp>
        <p:nvSpPr>
          <p:cNvPr id="3073" name="Rectangle 3072"/>
          <p:cNvSpPr/>
          <p:nvPr/>
        </p:nvSpPr>
        <p:spPr>
          <a:xfrm>
            <a:off x="6012160" y="1673805"/>
            <a:ext cx="1440160" cy="317394"/>
          </a:xfrm>
          <a:prstGeom prst="rect">
            <a:avLst/>
          </a:prstGeom>
        </p:spPr>
        <p:txBody>
          <a:bodyPr wrap="square" lIns="84216" tIns="42108" rIns="84216" bIns="42108">
            <a:spAutoFit/>
          </a:bodyPr>
          <a:lstStyle/>
          <a:p>
            <a:r>
              <a:rPr lang="en-US" sz="1500" i="1" dirty="0">
                <a:solidFill>
                  <a:srgbClr val="FFFF00"/>
                </a:solidFill>
                <a:cs typeface="Times New Roman" pitchFamily="18" charset="0"/>
              </a:rPr>
              <a:t>l=</a:t>
            </a:r>
            <a:r>
              <a:rPr lang="en-US" sz="1500" dirty="0">
                <a:solidFill>
                  <a:srgbClr val="FFFF00"/>
                </a:solidFill>
                <a:latin typeface="Symbol" pitchFamily="18" charset="2"/>
              </a:rPr>
              <a:t>l</a:t>
            </a:r>
            <a:r>
              <a:rPr lang="en-US" sz="1500" dirty="0">
                <a:solidFill>
                  <a:srgbClr val="FFFF00"/>
                </a:solidFill>
                <a:latin typeface="Arial Narrow" pitchFamily="34" charset="0"/>
              </a:rPr>
              <a:t>/4=1.045  mm</a:t>
            </a:r>
            <a:endParaRPr lang="en-US" sz="1500" baseline="30000" dirty="0">
              <a:solidFill>
                <a:srgbClr val="FFFF00"/>
              </a:solidFill>
              <a:latin typeface="Arial Narrow" pitchFamily="34" charset="0"/>
            </a:endParaRPr>
          </a:p>
        </p:txBody>
      </p:sp>
      <p:sp>
        <p:nvSpPr>
          <p:cNvPr id="3074" name="Rectangle 3073"/>
          <p:cNvSpPr/>
          <p:nvPr/>
        </p:nvSpPr>
        <p:spPr>
          <a:xfrm>
            <a:off x="4899309" y="1956630"/>
            <a:ext cx="924087" cy="317394"/>
          </a:xfrm>
          <a:prstGeom prst="rect">
            <a:avLst/>
          </a:prstGeom>
        </p:spPr>
        <p:txBody>
          <a:bodyPr wrap="square" lIns="84216" tIns="42108" rIns="84216" bIns="42108">
            <a:spAutoFit/>
          </a:bodyPr>
          <a:lstStyle/>
          <a:p>
            <a:pPr algn="r"/>
            <a:r>
              <a:rPr lang="en-US" sz="1500" dirty="0">
                <a:solidFill>
                  <a:srgbClr val="FFFF00"/>
                </a:solidFill>
                <a:latin typeface="Arial Narrow" pitchFamily="34" charset="0"/>
              </a:rPr>
              <a:t>100 </a:t>
            </a:r>
            <a:r>
              <a:rPr lang="en-US" sz="1500" dirty="0">
                <a:solidFill>
                  <a:srgbClr val="FFFF00"/>
                </a:solidFill>
                <a:latin typeface="Symbol" pitchFamily="18" charset="2"/>
              </a:rPr>
              <a:t>W</a:t>
            </a:r>
            <a:endParaRPr lang="en-US" sz="1500" baseline="30000" dirty="0">
              <a:solidFill>
                <a:srgbClr val="FFFF00"/>
              </a:solidFill>
              <a:latin typeface="Symbol" pitchFamily="18" charset="2"/>
            </a:endParaRPr>
          </a:p>
        </p:txBody>
      </p:sp>
      <p:sp>
        <p:nvSpPr>
          <p:cNvPr id="3075" name="Rectangle 3074"/>
          <p:cNvSpPr/>
          <p:nvPr/>
        </p:nvSpPr>
        <p:spPr>
          <a:xfrm>
            <a:off x="4989585" y="2832320"/>
            <a:ext cx="2618473" cy="779060"/>
          </a:xfrm>
          <a:prstGeom prst="rect">
            <a:avLst/>
          </a:prstGeom>
        </p:spPr>
        <p:txBody>
          <a:bodyPr wrap="square" lIns="84216" tIns="42108" rIns="84216" bIns="42108">
            <a:spAutoFit/>
          </a:bodyPr>
          <a:lstStyle/>
          <a:p>
            <a:pPr algn="l">
              <a:buFont typeface="Arial" pitchFamily="34" charset="0"/>
              <a:buChar char="•"/>
            </a:pPr>
            <a:r>
              <a:rPr lang="en-US" sz="1500" dirty="0">
                <a:solidFill>
                  <a:srgbClr val="FFFF00"/>
                </a:solidFill>
                <a:latin typeface="Arial Narrow" pitchFamily="34" charset="0"/>
              </a:rPr>
              <a:t> Loss: 1-1.4 dB      @30-50 GHz</a:t>
            </a:r>
          </a:p>
          <a:p>
            <a:pPr algn="l">
              <a:buFont typeface="Arial" pitchFamily="34" charset="0"/>
              <a:buChar char="•"/>
            </a:pPr>
            <a:r>
              <a:rPr lang="en-US" sz="1500" dirty="0">
                <a:solidFill>
                  <a:srgbClr val="FFFF00"/>
                </a:solidFill>
                <a:latin typeface="Arial Narrow" pitchFamily="34" charset="0"/>
              </a:rPr>
              <a:t> Isolation &lt; -20 dB @36-50 GHz</a:t>
            </a:r>
          </a:p>
          <a:p>
            <a:pPr algn="l">
              <a:buFont typeface="Arial" pitchFamily="34" charset="0"/>
              <a:buChar char="•"/>
            </a:pPr>
            <a:r>
              <a:rPr lang="en-US" sz="1500" dirty="0">
                <a:solidFill>
                  <a:srgbClr val="FFFF00"/>
                </a:solidFill>
                <a:latin typeface="Arial Narrow" pitchFamily="34" charset="0"/>
              </a:rPr>
              <a:t> Excellent matching with EM-</a:t>
            </a:r>
            <a:r>
              <a:rPr lang="en-US" sz="1500" dirty="0" err="1">
                <a:solidFill>
                  <a:srgbClr val="FFFF00"/>
                </a:solidFill>
                <a:latin typeface="Arial Narrow" pitchFamily="34" charset="0"/>
              </a:rPr>
              <a:t>sim</a:t>
            </a:r>
            <a:endParaRPr lang="en-US" sz="1500" dirty="0">
              <a:solidFill>
                <a:srgbClr val="FFFF00"/>
              </a:solidFill>
              <a:latin typeface="Arial Narrow" pitchFamily="34" charset="0"/>
            </a:endParaRPr>
          </a:p>
        </p:txBody>
      </p:sp>
      <p:sp>
        <p:nvSpPr>
          <p:cNvPr id="3076" name="TextBox 3075"/>
          <p:cNvSpPr txBox="1"/>
          <p:nvPr/>
        </p:nvSpPr>
        <p:spPr>
          <a:xfrm>
            <a:off x="840677" y="863716"/>
            <a:ext cx="3796785" cy="331235"/>
          </a:xfrm>
          <a:prstGeom prst="rect">
            <a:avLst/>
          </a:prstGeom>
          <a:noFill/>
        </p:spPr>
        <p:txBody>
          <a:bodyPr wrap="square" lIns="84190" tIns="42096" rIns="84190" bIns="42096" rtlCol="0">
            <a:spAutoFit/>
          </a:bodyPr>
          <a:lstStyle/>
          <a:p>
            <a:r>
              <a:rPr lang="en-US" cap="small" dirty="0" smtClean="0">
                <a:solidFill>
                  <a:srgbClr val="0000FF"/>
                </a:solidFill>
                <a:latin typeface="Arial Narrow" pitchFamily="34" charset="0"/>
              </a:rPr>
              <a:t>Wilkinson coupler measurements</a:t>
            </a:r>
            <a:endParaRPr lang="en-US" cap="small" dirty="0">
              <a:solidFill>
                <a:srgbClr val="0000FF"/>
              </a:solidFill>
              <a:latin typeface="Arial Narrow" pitchFamily="34" charset="0"/>
            </a:endParaRPr>
          </a:p>
        </p:txBody>
      </p:sp>
      <p:sp>
        <p:nvSpPr>
          <p:cNvPr id="3078" name="Footer Placeholder 1"/>
          <p:cNvSpPr txBox="1">
            <a:spLocks/>
          </p:cNvSpPr>
          <p:nvPr/>
        </p:nvSpPr>
        <p:spPr>
          <a:xfrm>
            <a:off x="6128384" y="6466840"/>
            <a:ext cx="2895023" cy="254241"/>
          </a:xfrm>
          <a:prstGeom prst="rect">
            <a:avLst/>
          </a:prstGeom>
        </p:spPr>
        <p:txBody>
          <a:bodyPr vert="horz" lIns="84190" tIns="42096" rIns="84190" bIns="42096" rtlCol="0" anchor="ctr"/>
          <a:lstStyle/>
          <a:p>
            <a:pPr algn="r" defTabSz="841907"/>
            <a:r>
              <a:rPr lang="en-US" sz="1300" cap="small" dirty="0">
                <a:solidFill>
                  <a:prstClr val="black"/>
                </a:solidFill>
                <a:latin typeface="Arial Narrow" pitchFamily="34" charset="0"/>
              </a:rPr>
              <a:t>40</a:t>
            </a:r>
          </a:p>
        </p:txBody>
      </p:sp>
      <p:sp>
        <p:nvSpPr>
          <p:cNvPr id="28" name="Rectangle 27"/>
          <p:cNvSpPr/>
          <p:nvPr/>
        </p:nvSpPr>
        <p:spPr>
          <a:xfrm rot="17404171">
            <a:off x="7786794" y="2002561"/>
            <a:ext cx="1147628" cy="315871"/>
          </a:xfrm>
          <a:prstGeom prst="rect">
            <a:avLst/>
          </a:prstGeom>
        </p:spPr>
        <p:txBody>
          <a:bodyPr wrap="square" lIns="84216" tIns="42108" rIns="84216" bIns="42108">
            <a:spAutoFit/>
          </a:bodyPr>
          <a:lstStyle/>
          <a:p>
            <a:r>
              <a:rPr lang="en-US" sz="1500" dirty="0">
                <a:solidFill>
                  <a:srgbClr val="FFFF00"/>
                </a:solidFill>
                <a:latin typeface="Arial Narrow" pitchFamily="34" charset="0"/>
              </a:rPr>
              <a:t>Wilkinson-II</a:t>
            </a:r>
            <a:endParaRPr lang="en-US" sz="1500" baseline="30000" dirty="0">
              <a:solidFill>
                <a:srgbClr val="FFFF00"/>
              </a:solidFill>
              <a:latin typeface="Arial Narrow" pitchFamily="34" charset="0"/>
            </a:endParaRPr>
          </a:p>
        </p:txBody>
      </p:sp>
      <p:sp>
        <p:nvSpPr>
          <p:cNvPr id="2" name="Slide Number Placeholder 1"/>
          <p:cNvSpPr>
            <a:spLocks noGrp="1"/>
          </p:cNvSpPr>
          <p:nvPr>
            <p:ph type="sldNum" sz="quarter" idx="12"/>
          </p:nvPr>
        </p:nvSpPr>
        <p:spPr/>
        <p:txBody>
          <a:bodyPr/>
          <a:lstStyle/>
          <a:p>
            <a:fld id="{F6B0E1E6-BBDF-4CD7-A72C-4AECEAC288E1}" type="slidenum">
              <a:rPr lang="en-US" smtClean="0"/>
              <a:t>47</a:t>
            </a:fld>
            <a:endParaRPr lang="en-US"/>
          </a:p>
        </p:txBody>
      </p:sp>
    </p:spTree>
    <p:extLst>
      <p:ext uri="{BB962C8B-B14F-4D97-AF65-F5344CB8AC3E}">
        <p14:creationId xmlns:p14="http://schemas.microsoft.com/office/powerpoint/2010/main" val="410521794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Group 101"/>
          <p:cNvGrpSpPr/>
          <p:nvPr/>
        </p:nvGrpSpPr>
        <p:grpSpPr>
          <a:xfrm>
            <a:off x="4899309" y="840230"/>
            <a:ext cx="4006105" cy="4731294"/>
            <a:chOff x="5389240" y="1281337"/>
            <a:chExt cx="4406716" cy="5046714"/>
          </a:xfrm>
        </p:grpSpPr>
        <p:pic>
          <p:nvPicPr>
            <p:cNvPr id="103" name="Picture 4"/>
            <p:cNvPicPr>
              <a:picLocks noChangeAspect="1" noChangeArrowheads="1"/>
            </p:cNvPicPr>
            <p:nvPr/>
          </p:nvPicPr>
          <p:blipFill>
            <a:blip r:embed="rId2" cstate="print"/>
            <a:srcRect/>
            <a:stretch>
              <a:fillRect/>
            </a:stretch>
          </p:blipFill>
          <p:spPr bwMode="auto">
            <a:xfrm>
              <a:off x="5389240" y="1281337"/>
              <a:ext cx="4406716" cy="5040559"/>
            </a:xfrm>
            <a:prstGeom prst="rect">
              <a:avLst/>
            </a:prstGeom>
            <a:noFill/>
            <a:ln w="9525">
              <a:noFill/>
              <a:miter lim="800000"/>
              <a:headEnd/>
              <a:tailEnd/>
            </a:ln>
          </p:spPr>
        </p:pic>
        <p:sp>
          <p:nvSpPr>
            <p:cNvPr id="104" name="Flowchart: Process 103"/>
            <p:cNvSpPr/>
            <p:nvPr/>
          </p:nvSpPr>
          <p:spPr>
            <a:xfrm>
              <a:off x="5965304" y="3612888"/>
              <a:ext cx="792088" cy="720080"/>
            </a:xfrm>
            <a:prstGeom prst="flowChartProcess">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rgbClr val="FFFF00"/>
                </a:solidFill>
              </a:endParaRPr>
            </a:p>
          </p:txBody>
        </p:sp>
        <p:sp>
          <p:nvSpPr>
            <p:cNvPr id="105" name="Flowchart: Process 104"/>
            <p:cNvSpPr/>
            <p:nvPr/>
          </p:nvSpPr>
          <p:spPr>
            <a:xfrm>
              <a:off x="6757392" y="3612888"/>
              <a:ext cx="1224136" cy="720080"/>
            </a:xfrm>
            <a:prstGeom prst="flowChartProcess">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rgbClr val="FFFF00"/>
                </a:solidFill>
              </a:endParaRPr>
            </a:p>
          </p:txBody>
        </p:sp>
        <p:sp>
          <p:nvSpPr>
            <p:cNvPr id="106" name="Flowchart: Process 105"/>
            <p:cNvSpPr/>
            <p:nvPr/>
          </p:nvSpPr>
          <p:spPr>
            <a:xfrm>
              <a:off x="7981528" y="3612888"/>
              <a:ext cx="216024" cy="720080"/>
            </a:xfrm>
            <a:prstGeom prst="flowChartProcess">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rgbClr val="FFFF00"/>
                </a:solidFill>
              </a:endParaRPr>
            </a:p>
          </p:txBody>
        </p:sp>
        <p:sp>
          <p:nvSpPr>
            <p:cNvPr id="107" name="TextBox 106"/>
            <p:cNvSpPr txBox="1"/>
            <p:nvPr/>
          </p:nvSpPr>
          <p:spPr>
            <a:xfrm>
              <a:off x="6685384" y="4305672"/>
              <a:ext cx="1296144" cy="590931"/>
            </a:xfrm>
            <a:prstGeom prst="rect">
              <a:avLst/>
            </a:prstGeom>
            <a:noFill/>
            <a:ln>
              <a:noFill/>
            </a:ln>
          </p:spPr>
          <p:txBody>
            <a:bodyPr wrap="square" rtlCol="0">
              <a:spAutoFit/>
            </a:bodyPr>
            <a:lstStyle/>
            <a:p>
              <a:r>
                <a:rPr lang="en-US" sz="1500" cap="small" dirty="0">
                  <a:solidFill>
                    <a:srgbClr val="FFFF00"/>
                  </a:solidFill>
                  <a:latin typeface="Arial Narrow" pitchFamily="34" charset="0"/>
                </a:rPr>
                <a:t>Phase shifter</a:t>
              </a:r>
            </a:p>
          </p:txBody>
        </p:sp>
        <p:sp>
          <p:nvSpPr>
            <p:cNvPr id="108" name="TextBox 107"/>
            <p:cNvSpPr txBox="1"/>
            <p:nvPr/>
          </p:nvSpPr>
          <p:spPr>
            <a:xfrm>
              <a:off x="5965303" y="4305672"/>
              <a:ext cx="792088" cy="344709"/>
            </a:xfrm>
            <a:prstGeom prst="rect">
              <a:avLst/>
            </a:prstGeom>
            <a:noFill/>
            <a:ln>
              <a:noFill/>
            </a:ln>
          </p:spPr>
          <p:txBody>
            <a:bodyPr wrap="square" rtlCol="0">
              <a:spAutoFit/>
            </a:bodyPr>
            <a:lstStyle/>
            <a:p>
              <a:r>
                <a:rPr lang="en-US" sz="1500" cap="small" dirty="0">
                  <a:solidFill>
                    <a:srgbClr val="FFFF00"/>
                  </a:solidFill>
                  <a:latin typeface="Arial Narrow" pitchFamily="34" charset="0"/>
                </a:rPr>
                <a:t>LNA</a:t>
              </a:r>
            </a:p>
          </p:txBody>
        </p:sp>
        <p:sp>
          <p:nvSpPr>
            <p:cNvPr id="109" name="TextBox 108"/>
            <p:cNvSpPr txBox="1"/>
            <p:nvPr/>
          </p:nvSpPr>
          <p:spPr>
            <a:xfrm>
              <a:off x="7621488" y="3297560"/>
              <a:ext cx="792088" cy="344709"/>
            </a:xfrm>
            <a:prstGeom prst="rect">
              <a:avLst/>
            </a:prstGeom>
            <a:noFill/>
            <a:ln>
              <a:noFill/>
            </a:ln>
          </p:spPr>
          <p:txBody>
            <a:bodyPr wrap="square" rtlCol="0">
              <a:spAutoFit/>
            </a:bodyPr>
            <a:lstStyle/>
            <a:p>
              <a:r>
                <a:rPr lang="en-US" sz="1500" cap="small" dirty="0">
                  <a:solidFill>
                    <a:srgbClr val="FFFF00"/>
                  </a:solidFill>
                  <a:latin typeface="Arial Narrow" pitchFamily="34" charset="0"/>
                </a:rPr>
                <a:t>Driver</a:t>
              </a:r>
            </a:p>
          </p:txBody>
        </p:sp>
        <p:sp>
          <p:nvSpPr>
            <p:cNvPr id="110" name="Flowchart: Process 109"/>
            <p:cNvSpPr/>
            <p:nvPr/>
          </p:nvSpPr>
          <p:spPr>
            <a:xfrm>
              <a:off x="6901408" y="2073424"/>
              <a:ext cx="288032" cy="360040"/>
            </a:xfrm>
            <a:prstGeom prst="flowChartProcess">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rgbClr val="FFFF00"/>
                </a:solidFill>
              </a:endParaRPr>
            </a:p>
          </p:txBody>
        </p:sp>
        <p:sp>
          <p:nvSpPr>
            <p:cNvPr id="111" name="Flowchart: Process 110"/>
            <p:cNvSpPr/>
            <p:nvPr/>
          </p:nvSpPr>
          <p:spPr>
            <a:xfrm>
              <a:off x="7693496" y="1929408"/>
              <a:ext cx="1296144" cy="576064"/>
            </a:xfrm>
            <a:prstGeom prst="flowChartProcess">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rgbClr val="FFFF00"/>
                </a:solidFill>
              </a:endParaRPr>
            </a:p>
          </p:txBody>
        </p:sp>
        <p:sp>
          <p:nvSpPr>
            <p:cNvPr id="112" name="TextBox 111"/>
            <p:cNvSpPr txBox="1"/>
            <p:nvPr/>
          </p:nvSpPr>
          <p:spPr>
            <a:xfrm>
              <a:off x="6630793" y="2396590"/>
              <a:ext cx="792088" cy="344709"/>
            </a:xfrm>
            <a:prstGeom prst="rect">
              <a:avLst/>
            </a:prstGeom>
            <a:noFill/>
            <a:ln>
              <a:noFill/>
            </a:ln>
          </p:spPr>
          <p:txBody>
            <a:bodyPr wrap="square" rtlCol="0">
              <a:spAutoFit/>
            </a:bodyPr>
            <a:lstStyle/>
            <a:p>
              <a:r>
                <a:rPr lang="en-US" sz="1500" cap="small" dirty="0">
                  <a:solidFill>
                    <a:srgbClr val="FFFF00"/>
                  </a:solidFill>
                  <a:latin typeface="Arial Narrow" pitchFamily="34" charset="0"/>
                </a:rPr>
                <a:t>PTAT</a:t>
              </a:r>
            </a:p>
          </p:txBody>
        </p:sp>
        <p:sp>
          <p:nvSpPr>
            <p:cNvPr id="113" name="TextBox 112"/>
            <p:cNvSpPr txBox="1"/>
            <p:nvPr/>
          </p:nvSpPr>
          <p:spPr>
            <a:xfrm>
              <a:off x="7635136" y="2042360"/>
              <a:ext cx="1440160" cy="590931"/>
            </a:xfrm>
            <a:prstGeom prst="rect">
              <a:avLst/>
            </a:prstGeom>
            <a:noFill/>
            <a:ln>
              <a:noFill/>
            </a:ln>
          </p:spPr>
          <p:txBody>
            <a:bodyPr wrap="square" rtlCol="0">
              <a:spAutoFit/>
            </a:bodyPr>
            <a:lstStyle/>
            <a:p>
              <a:r>
                <a:rPr lang="en-US" sz="1500" cap="small" dirty="0">
                  <a:solidFill>
                    <a:srgbClr val="FFFF00"/>
                  </a:solidFill>
                  <a:latin typeface="Arial Narrow" pitchFamily="34" charset="0"/>
                </a:rPr>
                <a:t>Array Decoder</a:t>
              </a:r>
            </a:p>
          </p:txBody>
        </p:sp>
        <p:sp>
          <p:nvSpPr>
            <p:cNvPr id="114" name="TextBox 113"/>
            <p:cNvSpPr txBox="1"/>
            <p:nvPr/>
          </p:nvSpPr>
          <p:spPr>
            <a:xfrm>
              <a:off x="7405464" y="5983342"/>
              <a:ext cx="2304256" cy="344709"/>
            </a:xfrm>
            <a:prstGeom prst="rect">
              <a:avLst/>
            </a:prstGeom>
            <a:noFill/>
            <a:ln>
              <a:noFill/>
            </a:ln>
          </p:spPr>
          <p:txBody>
            <a:bodyPr wrap="square" rtlCol="0">
              <a:spAutoFit/>
            </a:bodyPr>
            <a:lstStyle/>
            <a:p>
              <a:r>
                <a:rPr lang="en-US" sz="1500" cap="small" dirty="0">
                  <a:solidFill>
                    <a:srgbClr val="FFFF00"/>
                  </a:solidFill>
                  <a:latin typeface="Arial Narrow" pitchFamily="34" charset="0"/>
                </a:rPr>
                <a:t>2-Stage Wilkinson</a:t>
              </a:r>
            </a:p>
          </p:txBody>
        </p:sp>
        <p:sp>
          <p:nvSpPr>
            <p:cNvPr id="115" name="Flowchart: Process 114"/>
            <p:cNvSpPr/>
            <p:nvPr/>
          </p:nvSpPr>
          <p:spPr>
            <a:xfrm>
              <a:off x="8413576" y="2721496"/>
              <a:ext cx="936104" cy="3312368"/>
            </a:xfrm>
            <a:prstGeom prst="flowChartProcess">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rgbClr val="FFFF00"/>
                </a:solidFill>
              </a:endParaRPr>
            </a:p>
          </p:txBody>
        </p:sp>
        <p:sp>
          <p:nvSpPr>
            <p:cNvPr id="116" name="TextBox 115"/>
            <p:cNvSpPr txBox="1"/>
            <p:nvPr/>
          </p:nvSpPr>
          <p:spPr>
            <a:xfrm>
              <a:off x="5389240" y="5479286"/>
              <a:ext cx="708720" cy="344709"/>
            </a:xfrm>
            <a:prstGeom prst="rect">
              <a:avLst/>
            </a:prstGeom>
            <a:noFill/>
            <a:ln>
              <a:noFill/>
            </a:ln>
          </p:spPr>
          <p:txBody>
            <a:bodyPr wrap="square" rtlCol="0">
              <a:spAutoFit/>
            </a:bodyPr>
            <a:lstStyle/>
            <a:p>
              <a:r>
                <a:rPr lang="en-US" sz="1500" cap="small" dirty="0">
                  <a:solidFill>
                    <a:srgbClr val="0000FF"/>
                  </a:solidFill>
                  <a:latin typeface="Arial Narrow" pitchFamily="34" charset="0"/>
                </a:rPr>
                <a:t>ch-1</a:t>
              </a:r>
            </a:p>
          </p:txBody>
        </p:sp>
        <p:sp>
          <p:nvSpPr>
            <p:cNvPr id="117" name="TextBox 116"/>
            <p:cNvSpPr txBox="1"/>
            <p:nvPr/>
          </p:nvSpPr>
          <p:spPr>
            <a:xfrm>
              <a:off x="5389240" y="4615190"/>
              <a:ext cx="708720" cy="344709"/>
            </a:xfrm>
            <a:prstGeom prst="rect">
              <a:avLst/>
            </a:prstGeom>
            <a:noFill/>
            <a:ln>
              <a:noFill/>
            </a:ln>
          </p:spPr>
          <p:txBody>
            <a:bodyPr wrap="square" rtlCol="0">
              <a:spAutoFit/>
            </a:bodyPr>
            <a:lstStyle/>
            <a:p>
              <a:r>
                <a:rPr lang="en-US" sz="1500" cap="small" dirty="0">
                  <a:solidFill>
                    <a:srgbClr val="0000FF"/>
                  </a:solidFill>
                  <a:latin typeface="Arial Narrow" pitchFamily="34" charset="0"/>
                </a:rPr>
                <a:t>ch-2</a:t>
              </a:r>
            </a:p>
          </p:txBody>
        </p:sp>
        <p:sp>
          <p:nvSpPr>
            <p:cNvPr id="118" name="TextBox 117"/>
            <p:cNvSpPr txBox="1"/>
            <p:nvPr/>
          </p:nvSpPr>
          <p:spPr>
            <a:xfrm>
              <a:off x="5389240" y="3801616"/>
              <a:ext cx="708720" cy="344709"/>
            </a:xfrm>
            <a:prstGeom prst="rect">
              <a:avLst/>
            </a:prstGeom>
            <a:noFill/>
            <a:ln>
              <a:noFill/>
            </a:ln>
          </p:spPr>
          <p:txBody>
            <a:bodyPr wrap="square" rtlCol="0">
              <a:spAutoFit/>
            </a:bodyPr>
            <a:lstStyle/>
            <a:p>
              <a:r>
                <a:rPr lang="en-US" sz="1500" cap="small" dirty="0">
                  <a:solidFill>
                    <a:srgbClr val="0000FF"/>
                  </a:solidFill>
                  <a:latin typeface="Arial Narrow" pitchFamily="34" charset="0"/>
                </a:rPr>
                <a:t>ch-3</a:t>
              </a:r>
            </a:p>
          </p:txBody>
        </p:sp>
        <p:sp>
          <p:nvSpPr>
            <p:cNvPr id="119" name="TextBox 118"/>
            <p:cNvSpPr txBox="1"/>
            <p:nvPr/>
          </p:nvSpPr>
          <p:spPr>
            <a:xfrm>
              <a:off x="5389240" y="2937520"/>
              <a:ext cx="708720" cy="344709"/>
            </a:xfrm>
            <a:prstGeom prst="rect">
              <a:avLst/>
            </a:prstGeom>
            <a:noFill/>
            <a:ln>
              <a:noFill/>
            </a:ln>
          </p:spPr>
          <p:txBody>
            <a:bodyPr wrap="square" rtlCol="0">
              <a:spAutoFit/>
            </a:bodyPr>
            <a:lstStyle/>
            <a:p>
              <a:r>
                <a:rPr lang="en-US" sz="1500" cap="small" dirty="0">
                  <a:solidFill>
                    <a:srgbClr val="0000FF"/>
                  </a:solidFill>
                  <a:latin typeface="Arial Narrow" pitchFamily="34" charset="0"/>
                </a:rPr>
                <a:t>ch-4</a:t>
              </a:r>
            </a:p>
          </p:txBody>
        </p:sp>
      </p:grpSp>
      <p:grpSp>
        <p:nvGrpSpPr>
          <p:cNvPr id="17" name="Group 4"/>
          <p:cNvGrpSpPr/>
          <p:nvPr/>
        </p:nvGrpSpPr>
        <p:grpSpPr>
          <a:xfrm>
            <a:off x="249169" y="864692"/>
            <a:ext cx="4519216" cy="5430738"/>
            <a:chOff x="277813" y="922338"/>
            <a:chExt cx="9359900" cy="5792787"/>
          </a:xfrm>
        </p:grpSpPr>
        <p:sp>
          <p:nvSpPr>
            <p:cNvPr id="18" name="Rectangle 3"/>
            <p:cNvSpPr>
              <a:spLocks noChangeArrowheads="1"/>
            </p:cNvSpPr>
            <p:nvPr/>
          </p:nvSpPr>
          <p:spPr bwMode="auto">
            <a:xfrm>
              <a:off x="3589338" y="2208213"/>
              <a:ext cx="6048375" cy="322262"/>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Q-band (3-dB BW: 32.3-44 GHz)</a:t>
              </a:r>
            </a:p>
          </p:txBody>
        </p:sp>
        <p:sp>
          <p:nvSpPr>
            <p:cNvPr id="19" name="Rectangle 4"/>
            <p:cNvSpPr>
              <a:spLocks noChangeArrowheads="1"/>
            </p:cNvSpPr>
            <p:nvPr/>
          </p:nvSpPr>
          <p:spPr bwMode="auto">
            <a:xfrm>
              <a:off x="277813" y="2208213"/>
              <a:ext cx="3311525" cy="322262"/>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Frequency band</a:t>
              </a:r>
            </a:p>
          </p:txBody>
        </p:sp>
        <p:sp>
          <p:nvSpPr>
            <p:cNvPr id="20" name="Rectangle 5"/>
            <p:cNvSpPr>
              <a:spLocks noChangeArrowheads="1"/>
            </p:cNvSpPr>
            <p:nvPr/>
          </p:nvSpPr>
          <p:spPr bwMode="auto">
            <a:xfrm>
              <a:off x="3589338" y="1566863"/>
              <a:ext cx="6048375" cy="319087"/>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5 V (analog), 3.3 V (digital)</a:t>
              </a:r>
            </a:p>
          </p:txBody>
        </p:sp>
        <p:sp>
          <p:nvSpPr>
            <p:cNvPr id="21" name="Rectangle 6"/>
            <p:cNvSpPr>
              <a:spLocks noChangeArrowheads="1"/>
            </p:cNvSpPr>
            <p:nvPr/>
          </p:nvSpPr>
          <p:spPr bwMode="auto">
            <a:xfrm>
              <a:off x="277813" y="1566863"/>
              <a:ext cx="3311525" cy="319087"/>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Supply voltage</a:t>
              </a:r>
            </a:p>
          </p:txBody>
        </p:sp>
        <p:sp>
          <p:nvSpPr>
            <p:cNvPr id="22" name="Rectangle 7"/>
            <p:cNvSpPr>
              <a:spLocks noChangeArrowheads="1"/>
            </p:cNvSpPr>
            <p:nvPr/>
          </p:nvSpPr>
          <p:spPr bwMode="auto">
            <a:xfrm>
              <a:off x="3589338" y="1885950"/>
              <a:ext cx="6048375" cy="322263"/>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err="1">
                  <a:solidFill>
                    <a:prstClr val="black"/>
                  </a:solidFill>
                  <a:latin typeface="Arial Narrow" pitchFamily="34" charset="0"/>
                </a:rPr>
                <a:t>I</a:t>
              </a:r>
              <a:r>
                <a:rPr lang="en-US" altLang="ko-KR" sz="1300" baseline="-25000" dirty="0" err="1">
                  <a:solidFill>
                    <a:prstClr val="black"/>
                  </a:solidFill>
                  <a:latin typeface="Arial Narrow" pitchFamily="34" charset="0"/>
                </a:rPr>
                <a:t>bias</a:t>
              </a:r>
              <a:r>
                <a:rPr lang="en-US" altLang="ko-KR" sz="1300" dirty="0">
                  <a:solidFill>
                    <a:prstClr val="black"/>
                  </a:solidFill>
                  <a:latin typeface="Arial Narrow" pitchFamily="34" charset="0"/>
                </a:rPr>
                <a:t>=118 </a:t>
              </a:r>
              <a:r>
                <a:rPr lang="en-US" altLang="ko-KR" sz="1300" dirty="0" err="1">
                  <a:solidFill>
                    <a:prstClr val="black"/>
                  </a:solidFill>
                  <a:latin typeface="Arial Narrow" pitchFamily="34" charset="0"/>
                </a:rPr>
                <a:t>mA</a:t>
              </a:r>
              <a:r>
                <a:rPr lang="en-US" altLang="ko-KR" sz="1300" dirty="0">
                  <a:solidFill>
                    <a:prstClr val="black"/>
                  </a:solidFill>
                  <a:latin typeface="Arial Narrow" pitchFamily="34" charset="0"/>
                </a:rPr>
                <a:t>   (29 </a:t>
              </a:r>
              <a:r>
                <a:rPr lang="en-US" altLang="ko-KR" sz="1300" dirty="0" err="1">
                  <a:solidFill>
                    <a:prstClr val="black"/>
                  </a:solidFill>
                  <a:latin typeface="Arial Narrow" pitchFamily="34" charset="0"/>
                </a:rPr>
                <a:t>mA</a:t>
              </a:r>
              <a:r>
                <a:rPr lang="en-US" altLang="ko-KR" sz="1300" dirty="0">
                  <a:solidFill>
                    <a:prstClr val="black"/>
                  </a:solidFill>
                  <a:latin typeface="Arial Narrow" pitchFamily="34" charset="0"/>
                </a:rPr>
                <a:t> per channel)</a:t>
              </a:r>
            </a:p>
          </p:txBody>
        </p:sp>
        <p:sp>
          <p:nvSpPr>
            <p:cNvPr id="23" name="Rectangle 8"/>
            <p:cNvSpPr>
              <a:spLocks noChangeArrowheads="1"/>
            </p:cNvSpPr>
            <p:nvPr/>
          </p:nvSpPr>
          <p:spPr bwMode="auto">
            <a:xfrm>
              <a:off x="277813" y="1885950"/>
              <a:ext cx="3311525" cy="322263"/>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Current consumption</a:t>
              </a:r>
            </a:p>
          </p:txBody>
        </p:sp>
        <p:sp>
          <p:nvSpPr>
            <p:cNvPr id="24" name="Rectangle 9"/>
            <p:cNvSpPr>
              <a:spLocks noChangeArrowheads="1"/>
            </p:cNvSpPr>
            <p:nvPr/>
          </p:nvSpPr>
          <p:spPr bwMode="auto">
            <a:xfrm>
              <a:off x="3589338" y="4462463"/>
              <a:ext cx="6048375" cy="320675"/>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&lt; 1.2 dB @ 30-50 GHz</a:t>
              </a:r>
            </a:p>
          </p:txBody>
        </p:sp>
        <p:sp>
          <p:nvSpPr>
            <p:cNvPr id="25" name="Rectangle 10"/>
            <p:cNvSpPr>
              <a:spLocks noChangeArrowheads="1"/>
            </p:cNvSpPr>
            <p:nvPr/>
          </p:nvSpPr>
          <p:spPr bwMode="auto">
            <a:xfrm>
              <a:off x="277813" y="4462463"/>
              <a:ext cx="3311525" cy="320675"/>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Gain error (RMS)</a:t>
              </a:r>
            </a:p>
          </p:txBody>
        </p:sp>
        <p:sp>
          <p:nvSpPr>
            <p:cNvPr id="26" name="Rectangle 11"/>
            <p:cNvSpPr>
              <a:spLocks noChangeArrowheads="1"/>
            </p:cNvSpPr>
            <p:nvPr/>
          </p:nvSpPr>
          <p:spPr bwMode="auto">
            <a:xfrm>
              <a:off x="3589338" y="5105400"/>
              <a:ext cx="6048375" cy="322263"/>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&lt; 2</a:t>
              </a:r>
              <a:r>
                <a:rPr lang="en-US" altLang="ko-KR" sz="1300" baseline="30000" dirty="0">
                  <a:solidFill>
                    <a:prstClr val="black"/>
                  </a:solidFill>
                  <a:latin typeface="Arial Narrow" pitchFamily="34" charset="0"/>
                </a:rPr>
                <a:t>o</a:t>
              </a:r>
              <a:r>
                <a:rPr lang="en-US" altLang="ko-KR" sz="1300" dirty="0">
                  <a:solidFill>
                    <a:prstClr val="black"/>
                  </a:solidFill>
                  <a:latin typeface="Arial Narrow" pitchFamily="34" charset="0"/>
                </a:rPr>
                <a:t> @ 30-50 GHz (between all channels)</a:t>
              </a:r>
            </a:p>
          </p:txBody>
        </p:sp>
        <p:sp>
          <p:nvSpPr>
            <p:cNvPr id="27" name="Rectangle 12"/>
            <p:cNvSpPr>
              <a:spLocks noChangeArrowheads="1"/>
            </p:cNvSpPr>
            <p:nvPr/>
          </p:nvSpPr>
          <p:spPr bwMode="auto">
            <a:xfrm>
              <a:off x="277813" y="5105400"/>
              <a:ext cx="3311525" cy="322263"/>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Phase mismatch (RMS)</a:t>
              </a:r>
            </a:p>
          </p:txBody>
        </p:sp>
        <p:sp>
          <p:nvSpPr>
            <p:cNvPr id="28" name="Rectangle 13"/>
            <p:cNvSpPr>
              <a:spLocks noChangeArrowheads="1"/>
            </p:cNvSpPr>
            <p:nvPr/>
          </p:nvSpPr>
          <p:spPr bwMode="auto">
            <a:xfrm>
              <a:off x="3589338" y="5427663"/>
              <a:ext cx="6048375" cy="320675"/>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&lt; 0.4 dB @ 30-50 GHz (between all channels)</a:t>
              </a:r>
            </a:p>
          </p:txBody>
        </p:sp>
        <p:sp>
          <p:nvSpPr>
            <p:cNvPr id="29" name="Rectangle 14"/>
            <p:cNvSpPr>
              <a:spLocks noChangeArrowheads="1"/>
            </p:cNvSpPr>
            <p:nvPr/>
          </p:nvSpPr>
          <p:spPr bwMode="auto">
            <a:xfrm>
              <a:off x="277813" y="5427663"/>
              <a:ext cx="3311525" cy="320675"/>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Amp. mismatch (RMS)</a:t>
              </a:r>
            </a:p>
          </p:txBody>
        </p:sp>
        <p:sp>
          <p:nvSpPr>
            <p:cNvPr id="30" name="Rectangle 15"/>
            <p:cNvSpPr>
              <a:spLocks noChangeArrowheads="1"/>
            </p:cNvSpPr>
            <p:nvPr/>
          </p:nvSpPr>
          <p:spPr bwMode="auto">
            <a:xfrm>
              <a:off x="3589338" y="5748338"/>
              <a:ext cx="6048375" cy="323850"/>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&lt; -35 dB @ 30-50 GHz</a:t>
              </a:r>
            </a:p>
          </p:txBody>
        </p:sp>
        <p:sp>
          <p:nvSpPr>
            <p:cNvPr id="31" name="Rectangle 16"/>
            <p:cNvSpPr>
              <a:spLocks noChangeArrowheads="1"/>
            </p:cNvSpPr>
            <p:nvPr/>
          </p:nvSpPr>
          <p:spPr bwMode="auto">
            <a:xfrm>
              <a:off x="277813" y="5748338"/>
              <a:ext cx="3311525" cy="323850"/>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Isolation (CH-to-CH)</a:t>
              </a:r>
            </a:p>
          </p:txBody>
        </p:sp>
        <p:sp>
          <p:nvSpPr>
            <p:cNvPr id="32" name="Rectangle 17"/>
            <p:cNvSpPr>
              <a:spLocks noChangeArrowheads="1"/>
            </p:cNvSpPr>
            <p:nvPr/>
          </p:nvSpPr>
          <p:spPr bwMode="auto">
            <a:xfrm>
              <a:off x="3589338" y="6072188"/>
              <a:ext cx="6048375" cy="319087"/>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6 dB (4-element)</a:t>
              </a:r>
            </a:p>
          </p:txBody>
        </p:sp>
        <p:sp>
          <p:nvSpPr>
            <p:cNvPr id="33" name="Rectangle 18"/>
            <p:cNvSpPr>
              <a:spLocks noChangeArrowheads="1"/>
            </p:cNvSpPr>
            <p:nvPr/>
          </p:nvSpPr>
          <p:spPr bwMode="auto">
            <a:xfrm>
              <a:off x="277813" y="6072188"/>
              <a:ext cx="3311525" cy="319087"/>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Array factor directivity</a:t>
              </a:r>
            </a:p>
          </p:txBody>
        </p:sp>
        <p:sp>
          <p:nvSpPr>
            <p:cNvPr id="34" name="Rectangle 19"/>
            <p:cNvSpPr>
              <a:spLocks noChangeArrowheads="1"/>
            </p:cNvSpPr>
            <p:nvPr/>
          </p:nvSpPr>
          <p:spPr bwMode="auto">
            <a:xfrm>
              <a:off x="3589338" y="3817938"/>
              <a:ext cx="6048375" cy="322262"/>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12.4 dB @ 38.5 GHz</a:t>
              </a:r>
            </a:p>
          </p:txBody>
        </p:sp>
        <p:sp>
          <p:nvSpPr>
            <p:cNvPr id="35" name="Rectangle 20"/>
            <p:cNvSpPr>
              <a:spLocks noChangeArrowheads="1"/>
            </p:cNvSpPr>
            <p:nvPr/>
          </p:nvSpPr>
          <p:spPr bwMode="auto">
            <a:xfrm>
              <a:off x="277813" y="3817938"/>
              <a:ext cx="3311525" cy="322262"/>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NF</a:t>
              </a:r>
            </a:p>
          </p:txBody>
        </p:sp>
        <p:sp>
          <p:nvSpPr>
            <p:cNvPr id="36" name="Rectangle 21"/>
            <p:cNvSpPr>
              <a:spLocks noChangeArrowheads="1"/>
            </p:cNvSpPr>
            <p:nvPr/>
          </p:nvSpPr>
          <p:spPr bwMode="auto">
            <a:xfrm>
              <a:off x="3589338" y="2852738"/>
              <a:ext cx="6048375" cy="322262"/>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&lt; -10 dB @ 40-50 GHz</a:t>
              </a:r>
            </a:p>
          </p:txBody>
        </p:sp>
        <p:sp>
          <p:nvSpPr>
            <p:cNvPr id="37" name="Rectangle 22"/>
            <p:cNvSpPr>
              <a:spLocks noChangeArrowheads="1"/>
            </p:cNvSpPr>
            <p:nvPr/>
          </p:nvSpPr>
          <p:spPr bwMode="auto">
            <a:xfrm>
              <a:off x="277813" y="2852738"/>
              <a:ext cx="3311525" cy="322262"/>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Input return loss</a:t>
              </a:r>
            </a:p>
          </p:txBody>
        </p:sp>
        <p:sp>
          <p:nvSpPr>
            <p:cNvPr id="38" name="Rectangle 23"/>
            <p:cNvSpPr>
              <a:spLocks noChangeArrowheads="1"/>
            </p:cNvSpPr>
            <p:nvPr/>
          </p:nvSpPr>
          <p:spPr bwMode="auto">
            <a:xfrm>
              <a:off x="3589338" y="3175000"/>
              <a:ext cx="6048375" cy="320675"/>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&lt; -10 dB @ 40-50 GHz</a:t>
              </a:r>
            </a:p>
          </p:txBody>
        </p:sp>
        <p:sp>
          <p:nvSpPr>
            <p:cNvPr id="39" name="Rectangle 24"/>
            <p:cNvSpPr>
              <a:spLocks noChangeArrowheads="1"/>
            </p:cNvSpPr>
            <p:nvPr/>
          </p:nvSpPr>
          <p:spPr bwMode="auto">
            <a:xfrm>
              <a:off x="277813" y="3175000"/>
              <a:ext cx="3311525" cy="320675"/>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Output return loss</a:t>
              </a:r>
            </a:p>
          </p:txBody>
        </p:sp>
        <p:sp>
          <p:nvSpPr>
            <p:cNvPr id="40" name="Rectangle 25"/>
            <p:cNvSpPr>
              <a:spLocks noChangeArrowheads="1"/>
            </p:cNvSpPr>
            <p:nvPr/>
          </p:nvSpPr>
          <p:spPr bwMode="auto">
            <a:xfrm>
              <a:off x="3589338" y="3495675"/>
              <a:ext cx="6048375" cy="322263"/>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10.4 dB @ 38.5 GHz</a:t>
              </a:r>
            </a:p>
          </p:txBody>
        </p:sp>
        <p:sp>
          <p:nvSpPr>
            <p:cNvPr id="41" name="Rectangle 26"/>
            <p:cNvSpPr>
              <a:spLocks noChangeArrowheads="1"/>
            </p:cNvSpPr>
            <p:nvPr/>
          </p:nvSpPr>
          <p:spPr bwMode="auto">
            <a:xfrm>
              <a:off x="277813" y="3495675"/>
              <a:ext cx="3311525" cy="322263"/>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Power gain (</a:t>
              </a:r>
              <a:r>
                <a:rPr lang="en-US" altLang="ko-KR" sz="1300" dirty="0" err="1">
                  <a:solidFill>
                    <a:prstClr val="black"/>
                  </a:solidFill>
                  <a:latin typeface="Arial Narrow" pitchFamily="34" charset="0"/>
                </a:rPr>
                <a:t>ave</a:t>
              </a:r>
              <a:r>
                <a:rPr lang="en-US" altLang="ko-KR" sz="1300" dirty="0">
                  <a:solidFill>
                    <a:prstClr val="black"/>
                  </a:solidFill>
                  <a:latin typeface="Arial Narrow" pitchFamily="34" charset="0"/>
                </a:rPr>
                <a:t>)</a:t>
              </a:r>
            </a:p>
          </p:txBody>
        </p:sp>
        <p:sp>
          <p:nvSpPr>
            <p:cNvPr id="42" name="Rectangle 27"/>
            <p:cNvSpPr>
              <a:spLocks noChangeArrowheads="1"/>
            </p:cNvSpPr>
            <p:nvPr/>
          </p:nvSpPr>
          <p:spPr bwMode="auto">
            <a:xfrm>
              <a:off x="3589338" y="4140200"/>
              <a:ext cx="6048375" cy="322263"/>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&lt; 8.7</a:t>
              </a:r>
              <a:r>
                <a:rPr lang="en-US" altLang="ko-KR" sz="1300" baseline="30000" dirty="0">
                  <a:solidFill>
                    <a:prstClr val="black"/>
                  </a:solidFill>
                  <a:latin typeface="Arial Narrow" pitchFamily="34" charset="0"/>
                </a:rPr>
                <a:t>o</a:t>
              </a:r>
              <a:r>
                <a:rPr lang="en-US" altLang="ko-KR" sz="1300" dirty="0">
                  <a:solidFill>
                    <a:prstClr val="black"/>
                  </a:solidFill>
                  <a:latin typeface="Arial Narrow" pitchFamily="34" charset="0"/>
                </a:rPr>
                <a:t> @ 30-50 GHz</a:t>
              </a:r>
            </a:p>
          </p:txBody>
        </p:sp>
        <p:sp>
          <p:nvSpPr>
            <p:cNvPr id="43" name="Rectangle 28"/>
            <p:cNvSpPr>
              <a:spLocks noChangeArrowheads="1"/>
            </p:cNvSpPr>
            <p:nvPr/>
          </p:nvSpPr>
          <p:spPr bwMode="auto">
            <a:xfrm>
              <a:off x="277813" y="4140200"/>
              <a:ext cx="3311525" cy="322263"/>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Phase error (RMS)</a:t>
              </a:r>
            </a:p>
          </p:txBody>
        </p:sp>
        <p:sp>
          <p:nvSpPr>
            <p:cNvPr id="44" name="Rectangle 29"/>
            <p:cNvSpPr>
              <a:spLocks noChangeArrowheads="1"/>
            </p:cNvSpPr>
            <p:nvPr/>
          </p:nvSpPr>
          <p:spPr bwMode="auto">
            <a:xfrm>
              <a:off x="3589338" y="4783138"/>
              <a:ext cx="6048375" cy="322262"/>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-13.8</a:t>
              </a:r>
              <a:r>
                <a:rPr lang="en-US" altLang="ko-KR" sz="1300" dirty="0">
                  <a:solidFill>
                    <a:prstClr val="black"/>
                  </a:solidFill>
                  <a:latin typeface="Arial Narrow" pitchFamily="34" charset="0"/>
                  <a:sym typeface="Symbol" pitchFamily="18" charset="2"/>
                </a:rPr>
                <a:t>1.5</a:t>
              </a:r>
              <a:r>
                <a:rPr lang="en-US" altLang="ko-KR" sz="1300" dirty="0">
                  <a:solidFill>
                    <a:prstClr val="black"/>
                  </a:solidFill>
                  <a:latin typeface="Arial Narrow" pitchFamily="34" charset="0"/>
                </a:rPr>
                <a:t> </a:t>
              </a:r>
              <a:r>
                <a:rPr lang="en-US" altLang="ko-KR" sz="1300" dirty="0" err="1">
                  <a:solidFill>
                    <a:prstClr val="black"/>
                  </a:solidFill>
                  <a:latin typeface="Arial Narrow" pitchFamily="34" charset="0"/>
                </a:rPr>
                <a:t>dBm</a:t>
              </a:r>
              <a:r>
                <a:rPr lang="en-US" altLang="ko-KR" sz="1300" dirty="0">
                  <a:solidFill>
                    <a:prstClr val="black"/>
                  </a:solidFill>
                  <a:latin typeface="Arial Narrow" pitchFamily="34" charset="0"/>
                </a:rPr>
                <a:t> @ 38.5 GHz</a:t>
              </a:r>
              <a:endParaRPr lang="en-US" altLang="ko-KR" sz="1300" baseline="30000" dirty="0">
                <a:solidFill>
                  <a:prstClr val="black"/>
                </a:solidFill>
                <a:latin typeface="Arial Narrow" pitchFamily="34" charset="0"/>
              </a:endParaRPr>
            </a:p>
          </p:txBody>
        </p:sp>
        <p:sp>
          <p:nvSpPr>
            <p:cNvPr id="45" name="Rectangle 30"/>
            <p:cNvSpPr>
              <a:spLocks noChangeArrowheads="1"/>
            </p:cNvSpPr>
            <p:nvPr/>
          </p:nvSpPr>
          <p:spPr bwMode="auto">
            <a:xfrm>
              <a:off x="277813" y="4783138"/>
              <a:ext cx="3311525" cy="322262"/>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IIP3</a:t>
              </a:r>
              <a:endParaRPr lang="en-US" altLang="ko-KR" sz="1300" baseline="-25000" dirty="0">
                <a:solidFill>
                  <a:prstClr val="black"/>
                </a:solidFill>
                <a:latin typeface="Arial Narrow" pitchFamily="34" charset="0"/>
              </a:endParaRPr>
            </a:p>
          </p:txBody>
        </p:sp>
        <p:sp>
          <p:nvSpPr>
            <p:cNvPr id="46" name="Rectangle 31"/>
            <p:cNvSpPr>
              <a:spLocks noChangeArrowheads="1"/>
            </p:cNvSpPr>
            <p:nvPr/>
          </p:nvSpPr>
          <p:spPr bwMode="auto">
            <a:xfrm>
              <a:off x="3589338" y="6391275"/>
              <a:ext cx="6048375" cy="323850"/>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1.4 x1.7 mm</a:t>
              </a:r>
              <a:r>
                <a:rPr lang="en-US" altLang="ko-KR" sz="1300" baseline="30000" dirty="0">
                  <a:solidFill>
                    <a:prstClr val="black"/>
                  </a:solidFill>
                  <a:latin typeface="Arial Narrow" pitchFamily="34" charset="0"/>
                </a:rPr>
                <a:t>2</a:t>
              </a:r>
            </a:p>
          </p:txBody>
        </p:sp>
        <p:sp>
          <p:nvSpPr>
            <p:cNvPr id="47" name="Rectangle 32"/>
            <p:cNvSpPr>
              <a:spLocks noChangeArrowheads="1"/>
            </p:cNvSpPr>
            <p:nvPr/>
          </p:nvSpPr>
          <p:spPr bwMode="auto">
            <a:xfrm>
              <a:off x="277813" y="6391275"/>
              <a:ext cx="3311525" cy="323850"/>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Chip area</a:t>
              </a:r>
            </a:p>
          </p:txBody>
        </p:sp>
        <p:sp>
          <p:nvSpPr>
            <p:cNvPr id="48" name="Rectangle 33"/>
            <p:cNvSpPr>
              <a:spLocks noChangeArrowheads="1"/>
            </p:cNvSpPr>
            <p:nvPr/>
          </p:nvSpPr>
          <p:spPr bwMode="auto">
            <a:xfrm>
              <a:off x="3589338" y="2530475"/>
              <a:ext cx="6048375" cy="322263"/>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4-bit (accuracy &gt; 5-bit)</a:t>
              </a:r>
            </a:p>
          </p:txBody>
        </p:sp>
        <p:sp>
          <p:nvSpPr>
            <p:cNvPr id="49" name="Rectangle 34"/>
            <p:cNvSpPr>
              <a:spLocks noChangeArrowheads="1"/>
            </p:cNvSpPr>
            <p:nvPr/>
          </p:nvSpPr>
          <p:spPr bwMode="auto">
            <a:xfrm>
              <a:off x="277813" y="2530475"/>
              <a:ext cx="3311525" cy="322263"/>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Phase resolution</a:t>
              </a:r>
            </a:p>
          </p:txBody>
        </p:sp>
        <p:sp>
          <p:nvSpPr>
            <p:cNvPr id="50" name="Rectangle 35"/>
            <p:cNvSpPr>
              <a:spLocks noChangeArrowheads="1"/>
            </p:cNvSpPr>
            <p:nvPr/>
          </p:nvSpPr>
          <p:spPr bwMode="auto">
            <a:xfrm>
              <a:off x="3589338" y="1241425"/>
              <a:ext cx="6048375" cy="325438"/>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0.18-</a:t>
              </a:r>
              <a:r>
                <a:rPr lang="en-US" altLang="ko-KR" sz="1300" dirty="0">
                  <a:solidFill>
                    <a:prstClr val="black"/>
                  </a:solidFill>
                  <a:latin typeface="Symbol" pitchFamily="18" charset="2"/>
                </a:rPr>
                <a:t>m</a:t>
              </a:r>
              <a:r>
                <a:rPr lang="en-US" altLang="ko-KR" sz="1300" dirty="0">
                  <a:solidFill>
                    <a:prstClr val="black"/>
                  </a:solidFill>
                  <a:latin typeface="Arial Narrow" pitchFamily="34" charset="0"/>
                </a:rPr>
                <a:t>m </a:t>
              </a:r>
              <a:r>
                <a:rPr lang="en-US" altLang="ko-KR" sz="1300" dirty="0" err="1">
                  <a:solidFill>
                    <a:prstClr val="black"/>
                  </a:solidFill>
                  <a:latin typeface="Arial Narrow" pitchFamily="34" charset="0"/>
                </a:rPr>
                <a:t>SiGe</a:t>
              </a:r>
              <a:r>
                <a:rPr lang="en-US" altLang="ko-KR" sz="1300" dirty="0">
                  <a:solidFill>
                    <a:prstClr val="black"/>
                  </a:solidFill>
                  <a:latin typeface="Arial Narrow" pitchFamily="34" charset="0"/>
                </a:rPr>
                <a:t> </a:t>
              </a:r>
              <a:r>
                <a:rPr lang="en-US" altLang="ko-KR" sz="1300" dirty="0" err="1">
                  <a:solidFill>
                    <a:prstClr val="black"/>
                  </a:solidFill>
                  <a:latin typeface="Arial Narrow" pitchFamily="34" charset="0"/>
                </a:rPr>
                <a:t>BiCMOS</a:t>
              </a:r>
              <a:r>
                <a:rPr lang="en-US" altLang="ko-KR" sz="1300" dirty="0">
                  <a:solidFill>
                    <a:prstClr val="black"/>
                  </a:solidFill>
                  <a:latin typeface="Arial Narrow" pitchFamily="34" charset="0"/>
                </a:rPr>
                <a:t> (Jazz SiGe120, 1P6M)</a:t>
              </a:r>
            </a:p>
          </p:txBody>
        </p:sp>
        <p:sp>
          <p:nvSpPr>
            <p:cNvPr id="51" name="Rectangle 36"/>
            <p:cNvSpPr>
              <a:spLocks noChangeArrowheads="1"/>
            </p:cNvSpPr>
            <p:nvPr/>
          </p:nvSpPr>
          <p:spPr bwMode="auto">
            <a:xfrm>
              <a:off x="3589338" y="922338"/>
              <a:ext cx="6048375" cy="319087"/>
            </a:xfrm>
            <a:prstGeom prst="rect">
              <a:avLst/>
            </a:prstGeom>
            <a:solidFill>
              <a:srgbClr val="66FFFF"/>
            </a:solidFill>
            <a:ln w="19050">
              <a:noFill/>
              <a:miter lim="800000"/>
              <a:headEnd/>
              <a:tailEnd/>
            </a:ln>
            <a:effectLst/>
          </p:spPr>
          <p:txBody>
            <a:bodyPr lIns="0" tIns="0" rIns="0" bIns="0" anchor="ctr"/>
            <a:lstStyle/>
            <a:p>
              <a:pPr defTabSz="833137">
                <a:spcBef>
                  <a:spcPct val="20000"/>
                </a:spcBef>
              </a:pPr>
              <a:r>
                <a:rPr lang="en-US" altLang="ko-KR" sz="1300" cap="small" dirty="0">
                  <a:solidFill>
                    <a:prstClr val="black"/>
                  </a:solidFill>
                  <a:latin typeface="Arial Narrow" pitchFamily="34" charset="0"/>
                </a:rPr>
                <a:t>Results</a:t>
              </a:r>
            </a:p>
          </p:txBody>
        </p:sp>
        <p:sp>
          <p:nvSpPr>
            <p:cNvPr id="52" name="Rectangle 37"/>
            <p:cNvSpPr>
              <a:spLocks noChangeArrowheads="1"/>
            </p:cNvSpPr>
            <p:nvPr/>
          </p:nvSpPr>
          <p:spPr bwMode="auto">
            <a:xfrm>
              <a:off x="277813" y="1241425"/>
              <a:ext cx="3311525" cy="325438"/>
            </a:xfrm>
            <a:prstGeom prst="rect">
              <a:avLst/>
            </a:prstGeom>
            <a:noFill/>
            <a:ln w="19050">
              <a:noFill/>
              <a:miter lim="800000"/>
              <a:headEnd/>
              <a:tailEnd/>
            </a:ln>
            <a:effectLst/>
          </p:spPr>
          <p:txBody>
            <a:bodyPr lIns="0" tIns="0" rIns="0" bIns="0" anchor="ctr"/>
            <a:lstStyle/>
            <a:p>
              <a:pPr defTabSz="833137">
                <a:spcBef>
                  <a:spcPct val="20000"/>
                </a:spcBef>
              </a:pPr>
              <a:r>
                <a:rPr lang="en-US" altLang="ko-KR" sz="1300" dirty="0">
                  <a:solidFill>
                    <a:prstClr val="black"/>
                  </a:solidFill>
                  <a:latin typeface="Arial Narrow" pitchFamily="34" charset="0"/>
                </a:rPr>
                <a:t>Technology</a:t>
              </a:r>
            </a:p>
          </p:txBody>
        </p:sp>
        <p:sp>
          <p:nvSpPr>
            <p:cNvPr id="53" name="Rectangle 38"/>
            <p:cNvSpPr>
              <a:spLocks noChangeArrowheads="1"/>
            </p:cNvSpPr>
            <p:nvPr/>
          </p:nvSpPr>
          <p:spPr bwMode="auto">
            <a:xfrm>
              <a:off x="277813" y="922338"/>
              <a:ext cx="3311525" cy="319087"/>
            </a:xfrm>
            <a:prstGeom prst="rect">
              <a:avLst/>
            </a:prstGeom>
            <a:solidFill>
              <a:srgbClr val="66FFFF"/>
            </a:solidFill>
            <a:ln w="19050">
              <a:noFill/>
              <a:miter lim="800000"/>
              <a:headEnd/>
              <a:tailEnd/>
            </a:ln>
            <a:effectLst/>
          </p:spPr>
          <p:txBody>
            <a:bodyPr lIns="0" tIns="0" rIns="0" bIns="0" anchor="ctr"/>
            <a:lstStyle/>
            <a:p>
              <a:pPr defTabSz="833137">
                <a:spcBef>
                  <a:spcPct val="20000"/>
                </a:spcBef>
              </a:pPr>
              <a:r>
                <a:rPr lang="en-US" altLang="ko-KR" sz="1300" cap="small" dirty="0">
                  <a:solidFill>
                    <a:prstClr val="black"/>
                  </a:solidFill>
                  <a:latin typeface="Arial Narrow" pitchFamily="34" charset="0"/>
                </a:rPr>
                <a:t>Parameter</a:t>
              </a:r>
            </a:p>
          </p:txBody>
        </p:sp>
        <p:sp>
          <p:nvSpPr>
            <p:cNvPr id="54" name="Line 39"/>
            <p:cNvSpPr>
              <a:spLocks noChangeShapeType="1"/>
            </p:cNvSpPr>
            <p:nvPr/>
          </p:nvSpPr>
          <p:spPr bwMode="auto">
            <a:xfrm>
              <a:off x="277813" y="922338"/>
              <a:ext cx="9359900" cy="0"/>
            </a:xfrm>
            <a:prstGeom prst="line">
              <a:avLst/>
            </a:prstGeom>
            <a:noFill/>
            <a:ln w="28575" cap="sq">
              <a:solidFill>
                <a:schemeClr val="tx1"/>
              </a:solidFill>
              <a:round/>
              <a:headEnd/>
              <a:tailEnd/>
            </a:ln>
            <a:effectLst/>
          </p:spPr>
          <p:txBody>
            <a:bodyPr wrap="none" lIns="0" tIns="0" rIns="0" bIns="0" anchor="ctr"/>
            <a:lstStyle/>
            <a:p>
              <a:endParaRPr lang="en-US" sz="1500" dirty="0">
                <a:solidFill>
                  <a:prstClr val="black"/>
                </a:solidFill>
              </a:endParaRPr>
            </a:p>
          </p:txBody>
        </p:sp>
        <p:sp>
          <p:nvSpPr>
            <p:cNvPr id="55" name="Line 40"/>
            <p:cNvSpPr>
              <a:spLocks noChangeShapeType="1"/>
            </p:cNvSpPr>
            <p:nvPr/>
          </p:nvSpPr>
          <p:spPr bwMode="auto">
            <a:xfrm>
              <a:off x="277813" y="1241425"/>
              <a:ext cx="9359900" cy="0"/>
            </a:xfrm>
            <a:prstGeom prst="line">
              <a:avLst/>
            </a:prstGeom>
            <a:noFill/>
            <a:ln w="12700">
              <a:solidFill>
                <a:schemeClr val="tx1"/>
              </a:solidFill>
              <a:round/>
              <a:headEnd/>
              <a:tailEnd/>
            </a:ln>
            <a:effectLst/>
          </p:spPr>
          <p:txBody>
            <a:bodyPr wrap="none" lIns="0" tIns="0" rIns="0" bIns="0" anchor="ctr"/>
            <a:lstStyle/>
            <a:p>
              <a:endParaRPr lang="en-US" sz="1500" dirty="0">
                <a:solidFill>
                  <a:prstClr val="black"/>
                </a:solidFill>
              </a:endParaRPr>
            </a:p>
          </p:txBody>
        </p:sp>
        <p:sp>
          <p:nvSpPr>
            <p:cNvPr id="56" name="Line 41"/>
            <p:cNvSpPr>
              <a:spLocks noChangeShapeType="1"/>
            </p:cNvSpPr>
            <p:nvPr/>
          </p:nvSpPr>
          <p:spPr bwMode="auto">
            <a:xfrm>
              <a:off x="277813" y="1566863"/>
              <a:ext cx="9359900" cy="0"/>
            </a:xfrm>
            <a:prstGeom prst="line">
              <a:avLst/>
            </a:prstGeom>
            <a:noFill/>
            <a:ln w="12700">
              <a:solidFill>
                <a:schemeClr val="tx1"/>
              </a:solidFill>
              <a:round/>
              <a:headEnd/>
              <a:tailEnd/>
            </a:ln>
            <a:effectLst/>
          </p:spPr>
          <p:txBody>
            <a:bodyPr wrap="none" lIns="0" tIns="0" rIns="0" bIns="0" anchor="ctr"/>
            <a:lstStyle/>
            <a:p>
              <a:endParaRPr lang="en-US" sz="1500" dirty="0">
                <a:solidFill>
                  <a:prstClr val="black"/>
                </a:solidFill>
              </a:endParaRPr>
            </a:p>
          </p:txBody>
        </p:sp>
        <p:sp>
          <p:nvSpPr>
            <p:cNvPr id="57" name="Line 42"/>
            <p:cNvSpPr>
              <a:spLocks noChangeShapeType="1"/>
            </p:cNvSpPr>
            <p:nvPr/>
          </p:nvSpPr>
          <p:spPr bwMode="auto">
            <a:xfrm>
              <a:off x="277813" y="6715125"/>
              <a:ext cx="9359900" cy="0"/>
            </a:xfrm>
            <a:prstGeom prst="line">
              <a:avLst/>
            </a:prstGeom>
            <a:noFill/>
            <a:ln w="28575" cap="sq">
              <a:solidFill>
                <a:schemeClr val="tx1"/>
              </a:solidFill>
              <a:round/>
              <a:headEnd/>
              <a:tailEnd/>
            </a:ln>
            <a:effectLst/>
          </p:spPr>
          <p:txBody>
            <a:bodyPr wrap="none" lIns="0" tIns="0" rIns="0" bIns="0" anchor="ctr"/>
            <a:lstStyle/>
            <a:p>
              <a:endParaRPr lang="en-US" sz="1500" dirty="0">
                <a:solidFill>
                  <a:prstClr val="black"/>
                </a:solidFill>
              </a:endParaRPr>
            </a:p>
          </p:txBody>
        </p:sp>
        <p:sp>
          <p:nvSpPr>
            <p:cNvPr id="58" name="Line 43"/>
            <p:cNvSpPr>
              <a:spLocks noChangeShapeType="1"/>
            </p:cNvSpPr>
            <p:nvPr/>
          </p:nvSpPr>
          <p:spPr bwMode="auto">
            <a:xfrm>
              <a:off x="3589338" y="922338"/>
              <a:ext cx="0" cy="5792787"/>
            </a:xfrm>
            <a:prstGeom prst="line">
              <a:avLst/>
            </a:prstGeom>
            <a:noFill/>
            <a:ln w="12700">
              <a:solidFill>
                <a:schemeClr val="tx1"/>
              </a:solidFill>
              <a:round/>
              <a:headEnd/>
              <a:tailEnd/>
            </a:ln>
            <a:effectLst/>
          </p:spPr>
          <p:txBody>
            <a:bodyPr wrap="none" lIns="0" tIns="0" rIns="0" bIns="0" anchor="ctr"/>
            <a:lstStyle/>
            <a:p>
              <a:endParaRPr lang="en-US" sz="1500" dirty="0">
                <a:solidFill>
                  <a:prstClr val="black"/>
                </a:solidFill>
              </a:endParaRPr>
            </a:p>
          </p:txBody>
        </p:sp>
        <p:sp>
          <p:nvSpPr>
            <p:cNvPr id="59" name="Line 44"/>
            <p:cNvSpPr>
              <a:spLocks noChangeShapeType="1"/>
            </p:cNvSpPr>
            <p:nvPr/>
          </p:nvSpPr>
          <p:spPr bwMode="auto">
            <a:xfrm>
              <a:off x="277813" y="2852738"/>
              <a:ext cx="9359900" cy="0"/>
            </a:xfrm>
            <a:prstGeom prst="line">
              <a:avLst/>
            </a:prstGeom>
            <a:noFill/>
            <a:ln w="12700">
              <a:solidFill>
                <a:schemeClr val="tx1"/>
              </a:solidFill>
              <a:round/>
              <a:headEnd/>
              <a:tailEnd/>
            </a:ln>
            <a:effectLst/>
          </p:spPr>
          <p:txBody>
            <a:bodyPr/>
            <a:lstStyle/>
            <a:p>
              <a:endParaRPr lang="en-US" sz="1500" dirty="0">
                <a:solidFill>
                  <a:prstClr val="black"/>
                </a:solidFill>
              </a:endParaRPr>
            </a:p>
          </p:txBody>
        </p:sp>
        <p:sp>
          <p:nvSpPr>
            <p:cNvPr id="60" name="Line 45"/>
            <p:cNvSpPr>
              <a:spLocks noChangeShapeType="1"/>
            </p:cNvSpPr>
            <p:nvPr/>
          </p:nvSpPr>
          <p:spPr bwMode="auto">
            <a:xfrm>
              <a:off x="277813" y="5105400"/>
              <a:ext cx="9359900" cy="0"/>
            </a:xfrm>
            <a:prstGeom prst="line">
              <a:avLst/>
            </a:prstGeom>
            <a:noFill/>
            <a:ln w="12700">
              <a:solidFill>
                <a:schemeClr val="tx1"/>
              </a:solidFill>
              <a:round/>
              <a:headEnd/>
              <a:tailEnd/>
            </a:ln>
            <a:effectLst/>
          </p:spPr>
          <p:txBody>
            <a:bodyPr/>
            <a:lstStyle/>
            <a:p>
              <a:endParaRPr lang="en-US" sz="1500" dirty="0">
                <a:solidFill>
                  <a:prstClr val="black"/>
                </a:solidFill>
              </a:endParaRPr>
            </a:p>
          </p:txBody>
        </p:sp>
        <p:sp>
          <p:nvSpPr>
            <p:cNvPr id="61" name="Line 46"/>
            <p:cNvSpPr>
              <a:spLocks noChangeShapeType="1"/>
            </p:cNvSpPr>
            <p:nvPr/>
          </p:nvSpPr>
          <p:spPr bwMode="auto">
            <a:xfrm>
              <a:off x="277813" y="4462463"/>
              <a:ext cx="9359900" cy="0"/>
            </a:xfrm>
            <a:prstGeom prst="line">
              <a:avLst/>
            </a:prstGeom>
            <a:noFill/>
            <a:ln w="12700">
              <a:solidFill>
                <a:schemeClr val="tx1"/>
              </a:solidFill>
              <a:round/>
              <a:headEnd/>
              <a:tailEnd/>
            </a:ln>
            <a:effectLst/>
          </p:spPr>
          <p:txBody>
            <a:bodyPr/>
            <a:lstStyle/>
            <a:p>
              <a:endParaRPr lang="en-US" sz="1500" dirty="0">
                <a:solidFill>
                  <a:prstClr val="black"/>
                </a:solidFill>
              </a:endParaRPr>
            </a:p>
          </p:txBody>
        </p:sp>
        <p:sp>
          <p:nvSpPr>
            <p:cNvPr id="62" name="Line 47"/>
            <p:cNvSpPr>
              <a:spLocks noChangeShapeType="1"/>
            </p:cNvSpPr>
            <p:nvPr/>
          </p:nvSpPr>
          <p:spPr bwMode="auto">
            <a:xfrm>
              <a:off x="277813" y="3817938"/>
              <a:ext cx="9359900" cy="0"/>
            </a:xfrm>
            <a:prstGeom prst="line">
              <a:avLst/>
            </a:prstGeom>
            <a:noFill/>
            <a:ln w="12700">
              <a:solidFill>
                <a:schemeClr val="tx1"/>
              </a:solidFill>
              <a:round/>
              <a:headEnd/>
              <a:tailEnd/>
            </a:ln>
            <a:effectLst/>
          </p:spPr>
          <p:txBody>
            <a:bodyPr/>
            <a:lstStyle/>
            <a:p>
              <a:endParaRPr lang="en-US" sz="1500" dirty="0">
                <a:solidFill>
                  <a:prstClr val="black"/>
                </a:solidFill>
              </a:endParaRPr>
            </a:p>
          </p:txBody>
        </p:sp>
        <p:sp>
          <p:nvSpPr>
            <p:cNvPr id="63" name="Line 48"/>
            <p:cNvSpPr>
              <a:spLocks noChangeShapeType="1"/>
            </p:cNvSpPr>
            <p:nvPr/>
          </p:nvSpPr>
          <p:spPr bwMode="auto">
            <a:xfrm>
              <a:off x="277813" y="3495675"/>
              <a:ext cx="9359900" cy="0"/>
            </a:xfrm>
            <a:prstGeom prst="line">
              <a:avLst/>
            </a:prstGeom>
            <a:noFill/>
            <a:ln w="12700">
              <a:solidFill>
                <a:schemeClr val="tx1"/>
              </a:solidFill>
              <a:round/>
              <a:headEnd/>
              <a:tailEnd/>
            </a:ln>
            <a:effectLst/>
          </p:spPr>
          <p:txBody>
            <a:bodyPr/>
            <a:lstStyle/>
            <a:p>
              <a:endParaRPr lang="en-US" sz="1500" dirty="0">
                <a:solidFill>
                  <a:prstClr val="black"/>
                </a:solidFill>
              </a:endParaRPr>
            </a:p>
          </p:txBody>
        </p:sp>
        <p:sp>
          <p:nvSpPr>
            <p:cNvPr id="64" name="Line 49"/>
            <p:cNvSpPr>
              <a:spLocks noChangeShapeType="1"/>
            </p:cNvSpPr>
            <p:nvPr/>
          </p:nvSpPr>
          <p:spPr bwMode="auto">
            <a:xfrm>
              <a:off x="277813" y="3175000"/>
              <a:ext cx="9359900" cy="0"/>
            </a:xfrm>
            <a:prstGeom prst="line">
              <a:avLst/>
            </a:prstGeom>
            <a:noFill/>
            <a:ln w="12700">
              <a:solidFill>
                <a:schemeClr val="tx1"/>
              </a:solidFill>
              <a:round/>
              <a:headEnd/>
              <a:tailEnd/>
            </a:ln>
            <a:effectLst/>
          </p:spPr>
          <p:txBody>
            <a:bodyPr/>
            <a:lstStyle/>
            <a:p>
              <a:endParaRPr lang="en-US" sz="1500" dirty="0">
                <a:solidFill>
                  <a:prstClr val="black"/>
                </a:solidFill>
              </a:endParaRPr>
            </a:p>
          </p:txBody>
        </p:sp>
        <p:sp>
          <p:nvSpPr>
            <p:cNvPr id="65" name="Line 50"/>
            <p:cNvSpPr>
              <a:spLocks noChangeShapeType="1"/>
            </p:cNvSpPr>
            <p:nvPr/>
          </p:nvSpPr>
          <p:spPr bwMode="auto">
            <a:xfrm>
              <a:off x="277813" y="4140200"/>
              <a:ext cx="9359900" cy="0"/>
            </a:xfrm>
            <a:prstGeom prst="line">
              <a:avLst/>
            </a:prstGeom>
            <a:noFill/>
            <a:ln w="12700">
              <a:solidFill>
                <a:schemeClr val="tx1"/>
              </a:solidFill>
              <a:round/>
              <a:headEnd/>
              <a:tailEnd/>
            </a:ln>
            <a:effectLst/>
          </p:spPr>
          <p:txBody>
            <a:bodyPr/>
            <a:lstStyle/>
            <a:p>
              <a:endParaRPr lang="en-US" sz="1500" dirty="0">
                <a:solidFill>
                  <a:prstClr val="black"/>
                </a:solidFill>
              </a:endParaRPr>
            </a:p>
          </p:txBody>
        </p:sp>
        <p:sp>
          <p:nvSpPr>
            <p:cNvPr id="66" name="Line 51"/>
            <p:cNvSpPr>
              <a:spLocks noChangeShapeType="1"/>
            </p:cNvSpPr>
            <p:nvPr/>
          </p:nvSpPr>
          <p:spPr bwMode="auto">
            <a:xfrm>
              <a:off x="277813" y="6391275"/>
              <a:ext cx="9359900" cy="0"/>
            </a:xfrm>
            <a:prstGeom prst="line">
              <a:avLst/>
            </a:prstGeom>
            <a:noFill/>
            <a:ln w="12700">
              <a:solidFill>
                <a:schemeClr val="tx1"/>
              </a:solidFill>
              <a:round/>
              <a:headEnd/>
              <a:tailEnd/>
            </a:ln>
            <a:effectLst/>
          </p:spPr>
          <p:txBody>
            <a:bodyPr/>
            <a:lstStyle/>
            <a:p>
              <a:endParaRPr lang="en-US" sz="1500" dirty="0">
                <a:solidFill>
                  <a:prstClr val="black"/>
                </a:solidFill>
              </a:endParaRPr>
            </a:p>
          </p:txBody>
        </p:sp>
        <p:sp>
          <p:nvSpPr>
            <p:cNvPr id="67" name="Line 52"/>
            <p:cNvSpPr>
              <a:spLocks noChangeShapeType="1"/>
            </p:cNvSpPr>
            <p:nvPr/>
          </p:nvSpPr>
          <p:spPr bwMode="auto">
            <a:xfrm>
              <a:off x="277813" y="6072188"/>
              <a:ext cx="9359900" cy="0"/>
            </a:xfrm>
            <a:prstGeom prst="line">
              <a:avLst/>
            </a:prstGeom>
            <a:noFill/>
            <a:ln w="12700">
              <a:solidFill>
                <a:schemeClr val="tx1"/>
              </a:solidFill>
              <a:round/>
              <a:headEnd/>
              <a:tailEnd/>
            </a:ln>
            <a:effectLst/>
          </p:spPr>
          <p:txBody>
            <a:bodyPr/>
            <a:lstStyle/>
            <a:p>
              <a:endParaRPr lang="en-US" sz="1500" dirty="0">
                <a:solidFill>
                  <a:prstClr val="black"/>
                </a:solidFill>
              </a:endParaRPr>
            </a:p>
          </p:txBody>
        </p:sp>
        <p:sp>
          <p:nvSpPr>
            <p:cNvPr id="68" name="Line 53"/>
            <p:cNvSpPr>
              <a:spLocks noChangeShapeType="1"/>
            </p:cNvSpPr>
            <p:nvPr/>
          </p:nvSpPr>
          <p:spPr bwMode="auto">
            <a:xfrm>
              <a:off x="277813" y="5748338"/>
              <a:ext cx="9359900" cy="0"/>
            </a:xfrm>
            <a:prstGeom prst="line">
              <a:avLst/>
            </a:prstGeom>
            <a:noFill/>
            <a:ln w="12700">
              <a:solidFill>
                <a:schemeClr val="tx1"/>
              </a:solidFill>
              <a:round/>
              <a:headEnd/>
              <a:tailEnd/>
            </a:ln>
            <a:effectLst/>
          </p:spPr>
          <p:txBody>
            <a:bodyPr/>
            <a:lstStyle/>
            <a:p>
              <a:endParaRPr lang="en-US" sz="1500" dirty="0">
                <a:solidFill>
                  <a:prstClr val="black"/>
                </a:solidFill>
              </a:endParaRPr>
            </a:p>
          </p:txBody>
        </p:sp>
        <p:sp>
          <p:nvSpPr>
            <p:cNvPr id="69" name="Line 54"/>
            <p:cNvSpPr>
              <a:spLocks noChangeShapeType="1"/>
            </p:cNvSpPr>
            <p:nvPr/>
          </p:nvSpPr>
          <p:spPr bwMode="auto">
            <a:xfrm>
              <a:off x="277813" y="5427663"/>
              <a:ext cx="9359900" cy="0"/>
            </a:xfrm>
            <a:prstGeom prst="line">
              <a:avLst/>
            </a:prstGeom>
            <a:noFill/>
            <a:ln w="12700">
              <a:solidFill>
                <a:schemeClr val="tx1"/>
              </a:solidFill>
              <a:round/>
              <a:headEnd/>
              <a:tailEnd/>
            </a:ln>
            <a:effectLst/>
          </p:spPr>
          <p:txBody>
            <a:bodyPr/>
            <a:lstStyle/>
            <a:p>
              <a:endParaRPr lang="en-US" sz="1500" dirty="0">
                <a:solidFill>
                  <a:prstClr val="black"/>
                </a:solidFill>
              </a:endParaRPr>
            </a:p>
          </p:txBody>
        </p:sp>
        <p:sp>
          <p:nvSpPr>
            <p:cNvPr id="70" name="Line 55"/>
            <p:cNvSpPr>
              <a:spLocks noChangeShapeType="1"/>
            </p:cNvSpPr>
            <p:nvPr/>
          </p:nvSpPr>
          <p:spPr bwMode="auto">
            <a:xfrm>
              <a:off x="277813" y="4462463"/>
              <a:ext cx="0" cy="642937"/>
            </a:xfrm>
            <a:prstGeom prst="line">
              <a:avLst/>
            </a:prstGeom>
            <a:noFill/>
            <a:ln w="28575">
              <a:solidFill>
                <a:schemeClr val="tx1"/>
              </a:solidFill>
              <a:round/>
              <a:headEnd/>
              <a:tailEnd/>
            </a:ln>
            <a:effectLst/>
          </p:spPr>
          <p:txBody>
            <a:bodyPr wrap="none" lIns="0" tIns="0" rIns="0" bIns="0" anchor="ctr"/>
            <a:lstStyle/>
            <a:p>
              <a:endParaRPr lang="en-US" sz="1500" dirty="0">
                <a:solidFill>
                  <a:prstClr val="black"/>
                </a:solidFill>
              </a:endParaRPr>
            </a:p>
          </p:txBody>
        </p:sp>
        <p:sp>
          <p:nvSpPr>
            <p:cNvPr id="71" name="Line 56"/>
            <p:cNvSpPr>
              <a:spLocks noChangeShapeType="1"/>
            </p:cNvSpPr>
            <p:nvPr/>
          </p:nvSpPr>
          <p:spPr bwMode="auto">
            <a:xfrm>
              <a:off x="9637713" y="4462463"/>
              <a:ext cx="0" cy="642937"/>
            </a:xfrm>
            <a:prstGeom prst="line">
              <a:avLst/>
            </a:prstGeom>
            <a:noFill/>
            <a:ln w="28575">
              <a:solidFill>
                <a:schemeClr val="tx1"/>
              </a:solidFill>
              <a:round/>
              <a:headEnd/>
              <a:tailEnd/>
            </a:ln>
            <a:effectLst/>
          </p:spPr>
          <p:txBody>
            <a:bodyPr wrap="none" lIns="0" tIns="0" rIns="0" bIns="0" anchor="ctr"/>
            <a:lstStyle/>
            <a:p>
              <a:endParaRPr lang="en-US" sz="1500" dirty="0">
                <a:solidFill>
                  <a:prstClr val="black"/>
                </a:solidFill>
              </a:endParaRPr>
            </a:p>
          </p:txBody>
        </p:sp>
        <p:sp>
          <p:nvSpPr>
            <p:cNvPr id="72" name="Line 57"/>
            <p:cNvSpPr>
              <a:spLocks noChangeShapeType="1"/>
            </p:cNvSpPr>
            <p:nvPr/>
          </p:nvSpPr>
          <p:spPr bwMode="auto">
            <a:xfrm>
              <a:off x="277813" y="922338"/>
              <a:ext cx="0" cy="3540125"/>
            </a:xfrm>
            <a:prstGeom prst="line">
              <a:avLst/>
            </a:prstGeom>
            <a:noFill/>
            <a:ln w="28575" cap="sq">
              <a:solidFill>
                <a:schemeClr val="tx1"/>
              </a:solidFill>
              <a:round/>
              <a:headEnd/>
              <a:tailEnd/>
            </a:ln>
            <a:effectLst/>
          </p:spPr>
          <p:txBody>
            <a:bodyPr wrap="none" lIns="0" tIns="0" rIns="0" bIns="0" anchor="ctr"/>
            <a:lstStyle/>
            <a:p>
              <a:endParaRPr lang="en-US" sz="1500" dirty="0">
                <a:solidFill>
                  <a:prstClr val="black"/>
                </a:solidFill>
              </a:endParaRPr>
            </a:p>
          </p:txBody>
        </p:sp>
        <p:sp>
          <p:nvSpPr>
            <p:cNvPr id="73" name="Line 58"/>
            <p:cNvSpPr>
              <a:spLocks noChangeShapeType="1"/>
            </p:cNvSpPr>
            <p:nvPr/>
          </p:nvSpPr>
          <p:spPr bwMode="auto">
            <a:xfrm>
              <a:off x="277813" y="5105400"/>
              <a:ext cx="0" cy="1609725"/>
            </a:xfrm>
            <a:prstGeom prst="line">
              <a:avLst/>
            </a:prstGeom>
            <a:noFill/>
            <a:ln w="28575" cap="sq">
              <a:solidFill>
                <a:schemeClr val="tx1"/>
              </a:solidFill>
              <a:round/>
              <a:headEnd/>
              <a:tailEnd/>
            </a:ln>
            <a:effectLst/>
          </p:spPr>
          <p:txBody>
            <a:bodyPr wrap="none" lIns="0" tIns="0" rIns="0" bIns="0" anchor="ctr"/>
            <a:lstStyle/>
            <a:p>
              <a:endParaRPr lang="en-US" sz="1500" dirty="0">
                <a:solidFill>
                  <a:prstClr val="black"/>
                </a:solidFill>
              </a:endParaRPr>
            </a:p>
          </p:txBody>
        </p:sp>
        <p:sp>
          <p:nvSpPr>
            <p:cNvPr id="74" name="Line 59"/>
            <p:cNvSpPr>
              <a:spLocks noChangeShapeType="1"/>
            </p:cNvSpPr>
            <p:nvPr/>
          </p:nvSpPr>
          <p:spPr bwMode="auto">
            <a:xfrm>
              <a:off x="9637713" y="922338"/>
              <a:ext cx="0" cy="3540125"/>
            </a:xfrm>
            <a:prstGeom prst="line">
              <a:avLst/>
            </a:prstGeom>
            <a:noFill/>
            <a:ln w="28575" cap="sq">
              <a:solidFill>
                <a:schemeClr val="tx1"/>
              </a:solidFill>
              <a:round/>
              <a:headEnd/>
              <a:tailEnd/>
            </a:ln>
            <a:effectLst/>
          </p:spPr>
          <p:txBody>
            <a:bodyPr wrap="none" lIns="0" tIns="0" rIns="0" bIns="0" anchor="ctr"/>
            <a:lstStyle/>
            <a:p>
              <a:endParaRPr lang="en-US" sz="1500" dirty="0">
                <a:solidFill>
                  <a:prstClr val="black"/>
                </a:solidFill>
              </a:endParaRPr>
            </a:p>
          </p:txBody>
        </p:sp>
        <p:sp>
          <p:nvSpPr>
            <p:cNvPr id="75" name="Line 60"/>
            <p:cNvSpPr>
              <a:spLocks noChangeShapeType="1"/>
            </p:cNvSpPr>
            <p:nvPr/>
          </p:nvSpPr>
          <p:spPr bwMode="auto">
            <a:xfrm>
              <a:off x="9637713" y="5105400"/>
              <a:ext cx="0" cy="1609725"/>
            </a:xfrm>
            <a:prstGeom prst="line">
              <a:avLst/>
            </a:prstGeom>
            <a:noFill/>
            <a:ln w="28575" cap="sq">
              <a:solidFill>
                <a:schemeClr val="tx1"/>
              </a:solidFill>
              <a:round/>
              <a:headEnd/>
              <a:tailEnd/>
            </a:ln>
            <a:effectLst/>
          </p:spPr>
          <p:txBody>
            <a:bodyPr wrap="none" lIns="0" tIns="0" rIns="0" bIns="0" anchor="ctr"/>
            <a:lstStyle/>
            <a:p>
              <a:endParaRPr lang="en-US" sz="1500" dirty="0">
                <a:solidFill>
                  <a:prstClr val="black"/>
                </a:solidFill>
              </a:endParaRPr>
            </a:p>
          </p:txBody>
        </p:sp>
        <p:sp>
          <p:nvSpPr>
            <p:cNvPr id="76" name="Line 61"/>
            <p:cNvSpPr>
              <a:spLocks noChangeShapeType="1"/>
            </p:cNvSpPr>
            <p:nvPr/>
          </p:nvSpPr>
          <p:spPr bwMode="auto">
            <a:xfrm>
              <a:off x="277813" y="4783138"/>
              <a:ext cx="9359900" cy="0"/>
            </a:xfrm>
            <a:prstGeom prst="line">
              <a:avLst/>
            </a:prstGeom>
            <a:noFill/>
            <a:ln w="12700">
              <a:solidFill>
                <a:schemeClr val="tx1"/>
              </a:solidFill>
              <a:round/>
              <a:headEnd/>
              <a:tailEnd/>
            </a:ln>
            <a:effectLst/>
          </p:spPr>
          <p:txBody>
            <a:bodyPr/>
            <a:lstStyle/>
            <a:p>
              <a:endParaRPr lang="en-US" sz="1500" dirty="0">
                <a:solidFill>
                  <a:prstClr val="black"/>
                </a:solidFill>
              </a:endParaRPr>
            </a:p>
          </p:txBody>
        </p:sp>
        <p:sp>
          <p:nvSpPr>
            <p:cNvPr id="77" name="Line 62"/>
            <p:cNvSpPr>
              <a:spLocks noChangeShapeType="1"/>
            </p:cNvSpPr>
            <p:nvPr/>
          </p:nvSpPr>
          <p:spPr bwMode="auto">
            <a:xfrm>
              <a:off x="277813" y="2208213"/>
              <a:ext cx="9359900" cy="0"/>
            </a:xfrm>
            <a:prstGeom prst="line">
              <a:avLst/>
            </a:prstGeom>
            <a:noFill/>
            <a:ln w="12700">
              <a:solidFill>
                <a:schemeClr val="tx1"/>
              </a:solidFill>
              <a:round/>
              <a:headEnd/>
              <a:tailEnd/>
            </a:ln>
            <a:effectLst/>
          </p:spPr>
          <p:txBody>
            <a:bodyPr/>
            <a:lstStyle/>
            <a:p>
              <a:endParaRPr lang="en-US" sz="1500" dirty="0">
                <a:solidFill>
                  <a:prstClr val="black"/>
                </a:solidFill>
              </a:endParaRPr>
            </a:p>
          </p:txBody>
        </p:sp>
        <p:sp>
          <p:nvSpPr>
            <p:cNvPr id="78" name="Line 63"/>
            <p:cNvSpPr>
              <a:spLocks noChangeShapeType="1"/>
            </p:cNvSpPr>
            <p:nvPr/>
          </p:nvSpPr>
          <p:spPr bwMode="auto">
            <a:xfrm>
              <a:off x="277813" y="1885950"/>
              <a:ext cx="9359900" cy="0"/>
            </a:xfrm>
            <a:prstGeom prst="line">
              <a:avLst/>
            </a:prstGeom>
            <a:noFill/>
            <a:ln w="12700">
              <a:solidFill>
                <a:schemeClr val="tx1"/>
              </a:solidFill>
              <a:round/>
              <a:headEnd/>
              <a:tailEnd/>
            </a:ln>
            <a:effectLst/>
          </p:spPr>
          <p:txBody>
            <a:bodyPr/>
            <a:lstStyle/>
            <a:p>
              <a:endParaRPr lang="en-US" sz="1500" dirty="0">
                <a:solidFill>
                  <a:prstClr val="black"/>
                </a:solidFill>
              </a:endParaRPr>
            </a:p>
          </p:txBody>
        </p:sp>
        <p:sp>
          <p:nvSpPr>
            <p:cNvPr id="79" name="Line 64"/>
            <p:cNvSpPr>
              <a:spLocks noChangeShapeType="1"/>
            </p:cNvSpPr>
            <p:nvPr/>
          </p:nvSpPr>
          <p:spPr bwMode="auto">
            <a:xfrm>
              <a:off x="277813" y="2530475"/>
              <a:ext cx="9359900" cy="0"/>
            </a:xfrm>
            <a:prstGeom prst="line">
              <a:avLst/>
            </a:prstGeom>
            <a:noFill/>
            <a:ln w="12700">
              <a:solidFill>
                <a:schemeClr val="tx1"/>
              </a:solidFill>
              <a:round/>
              <a:headEnd/>
              <a:tailEnd/>
            </a:ln>
            <a:effectLst/>
          </p:spPr>
          <p:txBody>
            <a:bodyPr/>
            <a:lstStyle/>
            <a:p>
              <a:endParaRPr lang="en-US" sz="1500" dirty="0">
                <a:solidFill>
                  <a:prstClr val="black"/>
                </a:solidFill>
              </a:endParaRPr>
            </a:p>
          </p:txBody>
        </p:sp>
        <p:sp>
          <p:nvSpPr>
            <p:cNvPr id="80" name="Rectangle 65"/>
            <p:cNvSpPr>
              <a:spLocks noChangeArrowheads="1"/>
            </p:cNvSpPr>
            <p:nvPr/>
          </p:nvSpPr>
          <p:spPr bwMode="auto">
            <a:xfrm>
              <a:off x="277813" y="2876550"/>
              <a:ext cx="9359900" cy="2230438"/>
            </a:xfrm>
            <a:prstGeom prst="rect">
              <a:avLst/>
            </a:prstGeom>
            <a:noFill/>
            <a:ln w="38100">
              <a:solidFill>
                <a:srgbClr val="FF0000"/>
              </a:solidFill>
              <a:miter lim="800000"/>
              <a:headEnd/>
              <a:tailEnd/>
            </a:ln>
            <a:effectLst/>
          </p:spPr>
          <p:txBody>
            <a:bodyPr wrap="none" anchor="ctr"/>
            <a:lstStyle/>
            <a:p>
              <a:endParaRPr lang="en-US" sz="1500" dirty="0">
                <a:solidFill>
                  <a:prstClr val="black"/>
                </a:solidFill>
              </a:endParaRPr>
            </a:p>
          </p:txBody>
        </p:sp>
        <p:sp>
          <p:nvSpPr>
            <p:cNvPr id="81" name="Rectangle 66"/>
            <p:cNvSpPr>
              <a:spLocks noChangeArrowheads="1"/>
            </p:cNvSpPr>
            <p:nvPr/>
          </p:nvSpPr>
          <p:spPr bwMode="auto">
            <a:xfrm>
              <a:off x="277813" y="5118139"/>
              <a:ext cx="9359900" cy="1585912"/>
            </a:xfrm>
            <a:prstGeom prst="rect">
              <a:avLst/>
            </a:prstGeom>
            <a:noFill/>
            <a:ln w="38100">
              <a:solidFill>
                <a:srgbClr val="0000FF"/>
              </a:solidFill>
              <a:miter lim="800000"/>
              <a:headEnd/>
              <a:tailEnd/>
            </a:ln>
            <a:effectLst/>
          </p:spPr>
          <p:txBody>
            <a:bodyPr wrap="none" anchor="ctr"/>
            <a:lstStyle/>
            <a:p>
              <a:endParaRPr lang="en-US" sz="1500" dirty="0">
                <a:solidFill>
                  <a:prstClr val="black"/>
                </a:solidFill>
              </a:endParaRPr>
            </a:p>
          </p:txBody>
        </p:sp>
      </p:grpSp>
      <p:sp>
        <p:nvSpPr>
          <p:cNvPr id="82" name="TextBox 81"/>
          <p:cNvSpPr txBox="1"/>
          <p:nvPr/>
        </p:nvSpPr>
        <p:spPr>
          <a:xfrm rot="19587930">
            <a:off x="3893437" y="3505507"/>
            <a:ext cx="1309236" cy="317370"/>
          </a:xfrm>
          <a:prstGeom prst="rect">
            <a:avLst/>
          </a:prstGeom>
          <a:noFill/>
        </p:spPr>
        <p:txBody>
          <a:bodyPr wrap="square" lIns="84190" tIns="42096" rIns="84190" bIns="42096" rtlCol="0">
            <a:spAutoFit/>
          </a:bodyPr>
          <a:lstStyle/>
          <a:p>
            <a:r>
              <a:rPr lang="en-US" sz="1500" cap="small" dirty="0">
                <a:solidFill>
                  <a:srgbClr val="FF0000"/>
                </a:solidFill>
                <a:latin typeface="Arial Narrow" pitchFamily="34" charset="0"/>
              </a:rPr>
              <a:t>Single channel</a:t>
            </a:r>
          </a:p>
        </p:txBody>
      </p:sp>
      <p:sp>
        <p:nvSpPr>
          <p:cNvPr id="83" name="TextBox 82"/>
          <p:cNvSpPr txBox="1"/>
          <p:nvPr/>
        </p:nvSpPr>
        <p:spPr>
          <a:xfrm rot="19587930">
            <a:off x="3762514" y="5530732"/>
            <a:ext cx="1309236" cy="317370"/>
          </a:xfrm>
          <a:prstGeom prst="rect">
            <a:avLst/>
          </a:prstGeom>
          <a:noFill/>
        </p:spPr>
        <p:txBody>
          <a:bodyPr wrap="square" lIns="84190" tIns="42096" rIns="84190" bIns="42096" rtlCol="0">
            <a:spAutoFit/>
          </a:bodyPr>
          <a:lstStyle/>
          <a:p>
            <a:r>
              <a:rPr lang="en-US" sz="1500" cap="small" dirty="0">
                <a:solidFill>
                  <a:srgbClr val="0000FF"/>
                </a:solidFill>
                <a:latin typeface="Arial Narrow" pitchFamily="34" charset="0"/>
              </a:rPr>
              <a:t>4-Array</a:t>
            </a:r>
          </a:p>
        </p:txBody>
      </p:sp>
      <p:sp>
        <p:nvSpPr>
          <p:cNvPr id="84" name="Rectangle 83"/>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defTabSz="913529"/>
            <a:r>
              <a:rPr lang="en-US" sz="2600" cap="small" dirty="0">
                <a:solidFill>
                  <a:prstClr val="black"/>
                </a:solidFill>
                <a:latin typeface="Arial Narrow" pitchFamily="34" charset="0"/>
              </a:rPr>
              <a:t>4-Element </a:t>
            </a:r>
            <a:r>
              <a:rPr lang="en-US" sz="2600" dirty="0">
                <a:solidFill>
                  <a:prstClr val="black"/>
                </a:solidFill>
                <a:latin typeface="Arial Narrow" pitchFamily="34" charset="0"/>
              </a:rPr>
              <a:t>mm</a:t>
            </a:r>
            <a:r>
              <a:rPr lang="en-US" sz="2600" cap="small" dirty="0">
                <a:solidFill>
                  <a:prstClr val="black"/>
                </a:solidFill>
                <a:latin typeface="Arial Narrow" pitchFamily="34" charset="0"/>
              </a:rPr>
              <a:t>-wave phased-array Rx (44 </a:t>
            </a:r>
            <a:r>
              <a:rPr lang="en-US" sz="2600" cap="small" dirty="0" err="1">
                <a:solidFill>
                  <a:prstClr val="black"/>
                </a:solidFill>
                <a:latin typeface="Arial Narrow" pitchFamily="34" charset="0"/>
              </a:rPr>
              <a:t>gh</a:t>
            </a:r>
            <a:r>
              <a:rPr lang="en-US" sz="1700" cap="small" dirty="0" err="1">
                <a:solidFill>
                  <a:prstClr val="black"/>
                </a:solidFill>
                <a:latin typeface="Arial Narrow" pitchFamily="34" charset="0"/>
              </a:rPr>
              <a:t>z</a:t>
            </a:r>
            <a:r>
              <a:rPr lang="en-US" sz="2600" cap="small" dirty="0">
                <a:solidFill>
                  <a:prstClr val="black"/>
                </a:solidFill>
                <a:latin typeface="Arial Narrow" pitchFamily="34" charset="0"/>
              </a:rPr>
              <a:t>, </a:t>
            </a:r>
            <a:r>
              <a:rPr lang="en-US" sz="2600" cap="small" dirty="0">
                <a:solidFill>
                  <a:srgbClr val="0000FF"/>
                </a:solidFill>
                <a:latin typeface="Arial Narrow" pitchFamily="34" charset="0"/>
              </a:rPr>
              <a:t>measurement</a:t>
            </a:r>
            <a:r>
              <a:rPr lang="en-US" sz="2600" cap="small" dirty="0">
                <a:solidFill>
                  <a:prstClr val="black"/>
                </a:solidFill>
                <a:latin typeface="Arial Narrow" pitchFamily="34" charset="0"/>
              </a:rPr>
              <a:t>)</a:t>
            </a:r>
          </a:p>
        </p:txBody>
      </p:sp>
      <p:sp>
        <p:nvSpPr>
          <p:cNvPr id="85" name="Rectangle 84"/>
          <p:cNvSpPr/>
          <p:nvPr/>
        </p:nvSpPr>
        <p:spPr>
          <a:xfrm>
            <a:off x="4899309" y="5658405"/>
            <a:ext cx="4189556" cy="605911"/>
          </a:xfrm>
          <a:prstGeom prst="rect">
            <a:avLst/>
          </a:prstGeom>
        </p:spPr>
        <p:txBody>
          <a:bodyPr wrap="square" lIns="84190" tIns="42096" rIns="84190" bIns="42096">
            <a:spAutoFit/>
          </a:bodyPr>
          <a:lstStyle/>
          <a:p>
            <a:pPr defTabSz="938376">
              <a:spcBef>
                <a:spcPct val="50000"/>
              </a:spcBef>
            </a:pPr>
            <a:r>
              <a:rPr lang="en-US" sz="1100" dirty="0">
                <a:solidFill>
                  <a:prstClr val="black"/>
                </a:solidFill>
                <a:latin typeface="Arial Narrow" pitchFamily="34" charset="0"/>
              </a:rPr>
              <a:t>Ref: K.-J. </a:t>
            </a:r>
            <a:r>
              <a:rPr lang="en-US" sz="1100" dirty="0" err="1">
                <a:solidFill>
                  <a:prstClr val="black"/>
                </a:solidFill>
                <a:latin typeface="Arial Narrow" pitchFamily="34" charset="0"/>
              </a:rPr>
              <a:t>Koh</a:t>
            </a:r>
            <a:r>
              <a:rPr lang="en-US" sz="1100" dirty="0">
                <a:solidFill>
                  <a:prstClr val="black"/>
                </a:solidFill>
                <a:latin typeface="Arial Narrow" pitchFamily="34" charset="0"/>
              </a:rPr>
              <a:t> </a:t>
            </a:r>
            <a:r>
              <a:rPr lang="en-US" sz="1100" i="1" dirty="0" err="1">
                <a:solidFill>
                  <a:prstClr val="black"/>
                </a:solidFill>
                <a:latin typeface="Arial Narrow" pitchFamily="34" charset="0"/>
              </a:rPr>
              <a:t>etal</a:t>
            </a:r>
            <a:r>
              <a:rPr lang="en-US" sz="1100" i="1" dirty="0">
                <a:solidFill>
                  <a:prstClr val="black"/>
                </a:solidFill>
                <a:latin typeface="Arial Narrow" pitchFamily="34" charset="0"/>
              </a:rPr>
              <a:t>,</a:t>
            </a:r>
            <a:r>
              <a:rPr lang="en-US" sz="1100" dirty="0">
                <a:solidFill>
                  <a:prstClr val="black"/>
                </a:solidFill>
                <a:latin typeface="Arial Narrow" pitchFamily="34" charset="0"/>
              </a:rPr>
              <a:t> “A Q-Band Four-Element Phased-Array Front-End Receiver with Integrated Wilkinson Power Combiners in  in 0.18-</a:t>
            </a:r>
            <a:r>
              <a:rPr lang="en-US" sz="1100" dirty="0">
                <a:solidFill>
                  <a:prstClr val="black"/>
                </a:solidFill>
                <a:latin typeface="Symbol" pitchFamily="18" charset="2"/>
              </a:rPr>
              <a:t>m</a:t>
            </a:r>
            <a:r>
              <a:rPr lang="en-US" sz="1100" dirty="0">
                <a:solidFill>
                  <a:prstClr val="black"/>
                </a:solidFill>
                <a:latin typeface="Arial Narrow" pitchFamily="34" charset="0"/>
              </a:rPr>
              <a:t>m </a:t>
            </a:r>
            <a:r>
              <a:rPr lang="en-US" sz="1100" dirty="0" err="1">
                <a:solidFill>
                  <a:prstClr val="black"/>
                </a:solidFill>
                <a:latin typeface="Arial Narrow" pitchFamily="34" charset="0"/>
              </a:rPr>
              <a:t>SiGe</a:t>
            </a:r>
            <a:r>
              <a:rPr lang="en-US" sz="1100" dirty="0">
                <a:solidFill>
                  <a:prstClr val="black"/>
                </a:solidFill>
                <a:latin typeface="Arial Narrow" pitchFamily="34" charset="0"/>
              </a:rPr>
              <a:t>                 </a:t>
            </a:r>
            <a:r>
              <a:rPr lang="en-US" sz="1100" dirty="0" err="1">
                <a:solidFill>
                  <a:prstClr val="black"/>
                </a:solidFill>
                <a:latin typeface="Arial Narrow" pitchFamily="34" charset="0"/>
              </a:rPr>
              <a:t>BiCMOS</a:t>
            </a:r>
            <a:r>
              <a:rPr lang="en-US" sz="1100" dirty="0">
                <a:solidFill>
                  <a:prstClr val="black"/>
                </a:solidFill>
                <a:latin typeface="Arial Narrow" pitchFamily="34" charset="0"/>
              </a:rPr>
              <a:t> Technology”,  IEEE Trans. On MTT, Sept 2008</a:t>
            </a:r>
          </a:p>
        </p:txBody>
      </p:sp>
      <p:sp>
        <p:nvSpPr>
          <p:cNvPr id="90" name="Footer Placeholder 1"/>
          <p:cNvSpPr txBox="1">
            <a:spLocks/>
          </p:cNvSpPr>
          <p:nvPr/>
        </p:nvSpPr>
        <p:spPr>
          <a:xfrm>
            <a:off x="6128384" y="6466840"/>
            <a:ext cx="2895023" cy="254241"/>
          </a:xfrm>
          <a:prstGeom prst="rect">
            <a:avLst/>
          </a:prstGeom>
        </p:spPr>
        <p:txBody>
          <a:bodyPr vert="horz" lIns="84190" tIns="42096" rIns="84190" bIns="42096" rtlCol="0" anchor="ctr"/>
          <a:lstStyle/>
          <a:p>
            <a:pPr algn="r" defTabSz="841907"/>
            <a:r>
              <a:rPr lang="en-US" sz="1300" cap="small" dirty="0">
                <a:solidFill>
                  <a:prstClr val="black"/>
                </a:solidFill>
                <a:latin typeface="Arial Narrow" pitchFamily="34" charset="0"/>
              </a:rPr>
              <a:t>41</a:t>
            </a:r>
          </a:p>
        </p:txBody>
      </p:sp>
      <p:sp>
        <p:nvSpPr>
          <p:cNvPr id="2" name="Slide Number Placeholder 1"/>
          <p:cNvSpPr>
            <a:spLocks noGrp="1"/>
          </p:cNvSpPr>
          <p:nvPr>
            <p:ph type="sldNum" sz="quarter" idx="12"/>
          </p:nvPr>
        </p:nvSpPr>
        <p:spPr/>
        <p:txBody>
          <a:bodyPr/>
          <a:lstStyle/>
          <a:p>
            <a:fld id="{F6B0E1E6-BBDF-4CD7-A72C-4AECEAC288E1}" type="slidenum">
              <a:rPr lang="en-US" smtClean="0"/>
              <a:t>48</a:t>
            </a:fld>
            <a:endParaRPr lang="en-US"/>
          </a:p>
        </p:txBody>
      </p:sp>
    </p:spTree>
    <p:extLst>
      <p:ext uri="{BB962C8B-B14F-4D97-AF65-F5344CB8AC3E}">
        <p14:creationId xmlns:p14="http://schemas.microsoft.com/office/powerpoint/2010/main" val="73846708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4739" name="Object 3"/>
          <p:cNvGraphicFramePr>
            <a:graphicFrameLocks noChangeAspect="1"/>
          </p:cNvGraphicFramePr>
          <p:nvPr/>
        </p:nvGraphicFramePr>
        <p:xfrm>
          <a:off x="251118" y="1269507"/>
          <a:ext cx="8565285" cy="4146352"/>
        </p:xfrm>
        <a:graphic>
          <a:graphicData uri="http://schemas.openxmlformats.org/presentationml/2006/ole">
            <mc:AlternateContent xmlns:mc="http://schemas.openxmlformats.org/markup-compatibility/2006">
              <mc:Choice xmlns:v="urn:schemas-microsoft-com:vml" Requires="v">
                <p:oleObj spid="_x0000_s32926" name="Visio" r:id="rId4" imgW="6659020" imgH="3104388" progId="Visio.Drawing.11">
                  <p:embed/>
                </p:oleObj>
              </mc:Choice>
              <mc:Fallback>
                <p:oleObj name="Visio" r:id="rId4" imgW="6659020" imgH="3104388"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118" y="1269507"/>
                        <a:ext cx="8565285" cy="4146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4738" name="Rectangle 2"/>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defTabSz="913529"/>
            <a:r>
              <a:rPr lang="en-US" sz="2600" cap="small" dirty="0">
                <a:solidFill>
                  <a:prstClr val="black"/>
                </a:solidFill>
                <a:latin typeface="Arial Narrow" pitchFamily="34" charset="0"/>
              </a:rPr>
              <a:t>Active phase shifter - </a:t>
            </a:r>
            <a:r>
              <a:rPr lang="en-US" sz="2600" cap="small" dirty="0">
                <a:solidFill>
                  <a:srgbClr val="0000FF"/>
                </a:solidFill>
                <a:latin typeface="Arial Narrow" pitchFamily="34" charset="0"/>
              </a:rPr>
              <a:t>I/Q network (lossless)</a:t>
            </a:r>
            <a:endParaRPr lang="en-US" sz="2600" cap="small" dirty="0">
              <a:solidFill>
                <a:prstClr val="black"/>
              </a:solidFill>
              <a:latin typeface="Arial Narrow" pitchFamily="34" charset="0"/>
            </a:endParaRPr>
          </a:p>
        </p:txBody>
      </p:sp>
      <p:graphicFrame>
        <p:nvGraphicFramePr>
          <p:cNvPr id="244741" name="Object 5"/>
          <p:cNvGraphicFramePr>
            <a:graphicFrameLocks noChangeAspect="1"/>
          </p:cNvGraphicFramePr>
          <p:nvPr/>
        </p:nvGraphicFramePr>
        <p:xfrm>
          <a:off x="5684699" y="2891732"/>
          <a:ext cx="3338079" cy="2765227"/>
        </p:xfrm>
        <a:graphic>
          <a:graphicData uri="http://schemas.openxmlformats.org/presentationml/2006/ole">
            <mc:AlternateContent xmlns:mc="http://schemas.openxmlformats.org/markup-compatibility/2006">
              <mc:Choice xmlns:v="urn:schemas-microsoft-com:vml" Requires="v">
                <p:oleObj spid="_x0000_s32927" name="Visio" r:id="rId6" imgW="3374182" imgH="2701959" progId="Visio.Drawing.11">
                  <p:embed/>
                </p:oleObj>
              </mc:Choice>
              <mc:Fallback>
                <p:oleObj name="Visio" r:id="rId6" imgW="3374182" imgH="2701959"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84699" y="2891732"/>
                        <a:ext cx="3338079" cy="2765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 name="Footer Placeholder 1"/>
          <p:cNvSpPr txBox="1">
            <a:spLocks/>
          </p:cNvSpPr>
          <p:nvPr/>
        </p:nvSpPr>
        <p:spPr>
          <a:xfrm>
            <a:off x="6128384" y="6466840"/>
            <a:ext cx="2895023" cy="254241"/>
          </a:xfrm>
          <a:prstGeom prst="rect">
            <a:avLst/>
          </a:prstGeom>
        </p:spPr>
        <p:txBody>
          <a:bodyPr vert="horz" lIns="84190" tIns="42096" rIns="84190" bIns="42096" rtlCol="0" anchor="ctr"/>
          <a:lstStyle/>
          <a:p>
            <a:pPr algn="r" defTabSz="841907"/>
            <a:r>
              <a:rPr lang="en-US" sz="1300" cap="small" dirty="0">
                <a:solidFill>
                  <a:prstClr val="black"/>
                </a:solidFill>
                <a:latin typeface="Arial Narrow" pitchFamily="34" charset="0"/>
              </a:rPr>
              <a:t>12</a:t>
            </a:r>
          </a:p>
        </p:txBody>
      </p:sp>
      <p:graphicFrame>
        <p:nvGraphicFramePr>
          <p:cNvPr id="872455" name="Object 7"/>
          <p:cNvGraphicFramePr>
            <a:graphicFrameLocks noChangeAspect="1"/>
          </p:cNvGraphicFramePr>
          <p:nvPr/>
        </p:nvGraphicFramePr>
        <p:xfrm>
          <a:off x="345890" y="3766538"/>
          <a:ext cx="1411252" cy="1500315"/>
        </p:xfrm>
        <a:graphic>
          <a:graphicData uri="http://schemas.openxmlformats.org/presentationml/2006/ole">
            <mc:AlternateContent xmlns:mc="http://schemas.openxmlformats.org/markup-compatibility/2006">
              <mc:Choice xmlns:v="urn:schemas-microsoft-com:vml" Requires="v">
                <p:oleObj spid="_x0000_s32928" name="Visio" r:id="rId8" imgW="976248" imgH="1006983" progId="Visio.Drawing.11">
                  <p:embed/>
                </p:oleObj>
              </mc:Choice>
              <mc:Fallback>
                <p:oleObj name="Visio" r:id="rId8" imgW="976248" imgH="1006983"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5890" y="3766538"/>
                        <a:ext cx="1411252" cy="1500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 name="Rounded Rectangle 22"/>
          <p:cNvSpPr/>
          <p:nvPr/>
        </p:nvSpPr>
        <p:spPr>
          <a:xfrm>
            <a:off x="1911156" y="1066238"/>
            <a:ext cx="3404015" cy="4995555"/>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endParaRPr lang="en-US">
              <a:solidFill>
                <a:prstClr val="white"/>
              </a:solidFill>
            </a:endParaRPr>
          </a:p>
        </p:txBody>
      </p:sp>
      <p:sp>
        <p:nvSpPr>
          <p:cNvPr id="244776" name="Text Box 40"/>
          <p:cNvSpPr txBox="1">
            <a:spLocks noChangeArrowheads="1"/>
          </p:cNvSpPr>
          <p:nvPr/>
        </p:nvSpPr>
        <p:spPr bwMode="auto">
          <a:xfrm>
            <a:off x="2346929" y="1201253"/>
            <a:ext cx="2617842" cy="346193"/>
          </a:xfrm>
          <a:prstGeom prst="rect">
            <a:avLst/>
          </a:prstGeom>
          <a:noFill/>
          <a:ln w="19050">
            <a:noFill/>
            <a:miter lim="800000"/>
            <a:headEnd/>
            <a:tailEnd/>
          </a:ln>
          <a:effectLst/>
        </p:spPr>
        <p:txBody>
          <a:bodyPr wrap="square" lIns="84162" tIns="42081" rIns="84162" bIns="42081">
            <a:spAutoFit/>
          </a:bodyPr>
          <a:lstStyle/>
          <a:p>
            <a:pPr algn="l">
              <a:spcBef>
                <a:spcPct val="50000"/>
              </a:spcBef>
            </a:pPr>
            <a:r>
              <a:rPr lang="en-US" sz="1700" u="sng" cap="small" dirty="0">
                <a:solidFill>
                  <a:prstClr val="black"/>
                </a:solidFill>
                <a:latin typeface="Arial Narrow" pitchFamily="34" charset="0"/>
              </a:rPr>
              <a:t>For X- &amp; K</a:t>
            </a:r>
            <a:r>
              <a:rPr lang="en-US" sz="1700" i="1" u="sng" cap="small" dirty="0">
                <a:solidFill>
                  <a:prstClr val="black"/>
                </a:solidFill>
                <a:latin typeface="Arial Narrow" pitchFamily="34" charset="0"/>
              </a:rPr>
              <a:t>u</a:t>
            </a:r>
            <a:r>
              <a:rPr lang="en-US" sz="1700" u="sng" cap="small" dirty="0">
                <a:solidFill>
                  <a:prstClr val="black"/>
                </a:solidFill>
                <a:latin typeface="Arial Narrow" pitchFamily="34" charset="0"/>
              </a:rPr>
              <a:t>-Band (6-18 GHz)</a:t>
            </a:r>
          </a:p>
        </p:txBody>
      </p:sp>
      <p:grpSp>
        <p:nvGrpSpPr>
          <p:cNvPr id="20" name="Group 19"/>
          <p:cNvGrpSpPr/>
          <p:nvPr/>
        </p:nvGrpSpPr>
        <p:grpSpPr>
          <a:xfrm>
            <a:off x="2215375" y="1614954"/>
            <a:ext cx="2553259" cy="779060"/>
            <a:chOff x="2292896" y="2039590"/>
            <a:chExt cx="2808585" cy="830997"/>
          </a:xfrm>
        </p:grpSpPr>
        <p:sp>
          <p:nvSpPr>
            <p:cNvPr id="21" name="TextBox 20"/>
            <p:cNvSpPr txBox="1"/>
            <p:nvPr/>
          </p:nvSpPr>
          <p:spPr>
            <a:xfrm>
              <a:off x="2292896" y="2039590"/>
              <a:ext cx="1440160" cy="830997"/>
            </a:xfrm>
            <a:prstGeom prst="rect">
              <a:avLst/>
            </a:prstGeom>
            <a:noFill/>
          </p:spPr>
          <p:txBody>
            <a:bodyPr wrap="square" rtlCol="0">
              <a:spAutoFit/>
            </a:bodyPr>
            <a:lstStyle/>
            <a:p>
              <a:pPr algn="l">
                <a:buFont typeface="Arial" pitchFamily="34" charset="0"/>
                <a:buChar char="•"/>
              </a:pPr>
              <a:r>
                <a:rPr lang="en-US" sz="1500" dirty="0">
                  <a:solidFill>
                    <a:prstClr val="black"/>
                  </a:solidFill>
                  <a:latin typeface="Arial Narrow" pitchFamily="34" charset="0"/>
                </a:rPr>
                <a:t> 2R=50 </a:t>
              </a:r>
              <a:r>
                <a:rPr lang="en-US" sz="1500" dirty="0">
                  <a:solidFill>
                    <a:prstClr val="black"/>
                  </a:solidFill>
                  <a:latin typeface="Symbol" pitchFamily="18" charset="2"/>
                </a:rPr>
                <a:t>W</a:t>
              </a:r>
            </a:p>
            <a:p>
              <a:pPr algn="l"/>
              <a:r>
                <a:rPr lang="en-US" sz="1500" dirty="0">
                  <a:solidFill>
                    <a:prstClr val="black"/>
                  </a:solidFill>
                  <a:latin typeface="Arial Narrow" pitchFamily="34" charset="0"/>
                </a:rPr>
                <a:t>   L=324 pH</a:t>
              </a:r>
            </a:p>
            <a:p>
              <a:pPr algn="l"/>
              <a:r>
                <a:rPr lang="en-US" sz="1500" dirty="0">
                  <a:solidFill>
                    <a:prstClr val="black"/>
                  </a:solidFill>
                  <a:latin typeface="Arial Narrow" pitchFamily="34" charset="0"/>
                </a:rPr>
                <a:t>   C=543 </a:t>
              </a:r>
              <a:r>
                <a:rPr lang="en-US" sz="1500" dirty="0" err="1">
                  <a:solidFill>
                    <a:prstClr val="black"/>
                  </a:solidFill>
                  <a:latin typeface="Arial Narrow" pitchFamily="34" charset="0"/>
                </a:rPr>
                <a:t>fF</a:t>
              </a:r>
              <a:r>
                <a:rPr lang="en-US" sz="1500" dirty="0">
                  <a:solidFill>
                    <a:prstClr val="black"/>
                  </a:solidFill>
                  <a:latin typeface="Arial Narrow" pitchFamily="34" charset="0"/>
                </a:rPr>
                <a:t> </a:t>
              </a:r>
            </a:p>
          </p:txBody>
        </p:sp>
        <p:sp>
          <p:nvSpPr>
            <p:cNvPr id="244771" name="AutoShape 35"/>
            <p:cNvSpPr>
              <a:spLocks noChangeArrowheads="1"/>
            </p:cNvSpPr>
            <p:nvPr/>
          </p:nvSpPr>
          <p:spPr bwMode="auto">
            <a:xfrm>
              <a:off x="3517032" y="2405412"/>
              <a:ext cx="361950" cy="217488"/>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FF"/>
            </a:solidFill>
            <a:ln w="9525">
              <a:solidFill>
                <a:schemeClr val="tx1"/>
              </a:solidFill>
              <a:miter lim="800000"/>
              <a:headEnd/>
              <a:tailEnd/>
            </a:ln>
            <a:effectLst/>
          </p:spPr>
          <p:txBody>
            <a:bodyPr wrap="none" lIns="91412" tIns="45707" rIns="91412" bIns="45707" anchor="ctr"/>
            <a:lstStyle/>
            <a:p>
              <a:pPr algn="l"/>
              <a:endParaRPr lang="en-US">
                <a:solidFill>
                  <a:prstClr val="black"/>
                </a:solidFill>
              </a:endParaRPr>
            </a:p>
          </p:txBody>
        </p:sp>
        <p:sp>
          <p:nvSpPr>
            <p:cNvPr id="244772" name="Text Box 36"/>
            <p:cNvSpPr txBox="1">
              <a:spLocks noChangeArrowheads="1"/>
            </p:cNvSpPr>
            <p:nvPr/>
          </p:nvSpPr>
          <p:spPr bwMode="auto">
            <a:xfrm>
              <a:off x="3733056" y="2331015"/>
              <a:ext cx="1368425" cy="344647"/>
            </a:xfrm>
            <a:prstGeom prst="rect">
              <a:avLst/>
            </a:prstGeom>
            <a:noFill/>
            <a:ln w="19050">
              <a:noFill/>
              <a:miter lim="800000"/>
              <a:headEnd/>
              <a:tailEnd/>
            </a:ln>
            <a:effectLst/>
          </p:spPr>
          <p:txBody>
            <a:bodyPr lIns="91381" tIns="45691" rIns="91381" bIns="45691">
              <a:spAutoFit/>
            </a:bodyPr>
            <a:lstStyle/>
            <a:p>
              <a:pPr algn="l">
                <a:spcBef>
                  <a:spcPct val="50000"/>
                </a:spcBef>
              </a:pPr>
              <a:r>
                <a:rPr lang="en-US" sz="1500" dirty="0">
                  <a:solidFill>
                    <a:prstClr val="black"/>
                  </a:solidFill>
                  <a:latin typeface="Arial Narrow" pitchFamily="34" charset="0"/>
                </a:rPr>
                <a:t>   </a:t>
              </a:r>
              <a:r>
                <a:rPr lang="en-US" sz="1500" dirty="0" err="1">
                  <a:solidFill>
                    <a:prstClr val="black"/>
                  </a:solidFill>
                  <a:latin typeface="Arial Narrow" pitchFamily="34" charset="0"/>
                </a:rPr>
                <a:t>f</a:t>
              </a:r>
              <a:r>
                <a:rPr lang="en-US" sz="1500" baseline="-25000" dirty="0" err="1">
                  <a:solidFill>
                    <a:prstClr val="black"/>
                  </a:solidFill>
                  <a:latin typeface="Arial Narrow" pitchFamily="34" charset="0"/>
                </a:rPr>
                <a:t>o</a:t>
              </a:r>
              <a:r>
                <a:rPr lang="en-US" sz="1500" dirty="0">
                  <a:solidFill>
                    <a:prstClr val="black"/>
                  </a:solidFill>
                  <a:latin typeface="Arial Narrow" pitchFamily="34" charset="0"/>
                </a:rPr>
                <a:t>=12 GHz</a:t>
              </a:r>
              <a:endParaRPr lang="en-US" sz="1500" baseline="30000" dirty="0">
                <a:solidFill>
                  <a:prstClr val="black"/>
                </a:solidFill>
                <a:latin typeface="Arial Narrow" pitchFamily="34" charset="0"/>
              </a:endParaRPr>
            </a:p>
          </p:txBody>
        </p:sp>
      </p:grpSp>
      <p:sp>
        <p:nvSpPr>
          <p:cNvPr id="22" name="TextBox 21"/>
          <p:cNvSpPr txBox="1"/>
          <p:nvPr/>
        </p:nvSpPr>
        <p:spPr>
          <a:xfrm>
            <a:off x="1976618" y="5049180"/>
            <a:ext cx="3457931" cy="779060"/>
          </a:xfrm>
          <a:prstGeom prst="rect">
            <a:avLst/>
          </a:prstGeom>
          <a:noFill/>
        </p:spPr>
        <p:txBody>
          <a:bodyPr wrap="square" lIns="84216" tIns="42108" rIns="84216" bIns="42108" rtlCol="0">
            <a:spAutoFit/>
          </a:bodyPr>
          <a:lstStyle/>
          <a:p>
            <a:pPr algn="l"/>
            <a:r>
              <a:rPr lang="en-US" sz="1500" dirty="0">
                <a:solidFill>
                  <a:prstClr val="black"/>
                </a:solidFill>
                <a:latin typeface="Arial Narrow" pitchFamily="34" charset="0"/>
              </a:rPr>
              <a:t>Under 70 </a:t>
            </a:r>
            <a:r>
              <a:rPr lang="en-US" sz="1500" dirty="0" err="1">
                <a:solidFill>
                  <a:prstClr val="black"/>
                </a:solidFill>
                <a:latin typeface="Arial Narrow" pitchFamily="34" charset="0"/>
              </a:rPr>
              <a:t>fF</a:t>
            </a:r>
            <a:r>
              <a:rPr lang="en-US" sz="1500" dirty="0">
                <a:solidFill>
                  <a:prstClr val="black"/>
                </a:solidFill>
                <a:latin typeface="Arial Narrow" pitchFamily="34" charset="0"/>
              </a:rPr>
              <a:t> loading capacitance,</a:t>
            </a:r>
          </a:p>
          <a:p>
            <a:pPr algn="l"/>
            <a:r>
              <a:rPr lang="en-US" sz="1500" dirty="0">
                <a:solidFill>
                  <a:srgbClr val="FF0000"/>
                </a:solidFill>
                <a:latin typeface="Arial Narrow" pitchFamily="34" charset="0"/>
              </a:rPr>
              <a:t>I/Q phase error &lt; 3</a:t>
            </a:r>
            <a:r>
              <a:rPr lang="en-US" sz="1500" baseline="30000" dirty="0">
                <a:solidFill>
                  <a:srgbClr val="FF0000"/>
                </a:solidFill>
                <a:latin typeface="Arial Narrow" pitchFamily="34" charset="0"/>
              </a:rPr>
              <a:t>o</a:t>
            </a:r>
            <a:r>
              <a:rPr lang="en-US" sz="1500" dirty="0">
                <a:solidFill>
                  <a:srgbClr val="FF0000"/>
                </a:solidFill>
                <a:latin typeface="Arial Narrow" pitchFamily="34" charset="0"/>
              </a:rPr>
              <a:t> @7-15 GHz</a:t>
            </a:r>
          </a:p>
          <a:p>
            <a:pPr algn="l"/>
            <a:r>
              <a:rPr lang="en-US" sz="1500" dirty="0">
                <a:solidFill>
                  <a:srgbClr val="FF0000"/>
                </a:solidFill>
                <a:latin typeface="Arial Narrow" pitchFamily="34" charset="0"/>
              </a:rPr>
              <a:t>I/Q amplitude mismatch &lt; 1.8 dB @7-15 GHz </a:t>
            </a:r>
          </a:p>
        </p:txBody>
      </p:sp>
      <p:sp>
        <p:nvSpPr>
          <p:cNvPr id="27" name="TextBox 26"/>
          <p:cNvSpPr txBox="1"/>
          <p:nvPr/>
        </p:nvSpPr>
        <p:spPr>
          <a:xfrm>
            <a:off x="2215374" y="2388567"/>
            <a:ext cx="3011244" cy="779060"/>
          </a:xfrm>
          <a:prstGeom prst="rect">
            <a:avLst/>
          </a:prstGeom>
          <a:noFill/>
        </p:spPr>
        <p:txBody>
          <a:bodyPr wrap="square" lIns="84216" tIns="42108" rIns="84216" bIns="42108" rtlCol="0">
            <a:spAutoFit/>
          </a:bodyPr>
          <a:lstStyle/>
          <a:p>
            <a:pPr algn="l">
              <a:buFont typeface="Arial" pitchFamily="34" charset="0"/>
              <a:buChar char="•"/>
            </a:pPr>
            <a:r>
              <a:rPr lang="en-US" sz="1500" dirty="0">
                <a:solidFill>
                  <a:srgbClr val="FF0000"/>
                </a:solidFill>
                <a:latin typeface="Arial Narrow" pitchFamily="34" charset="0"/>
              </a:rPr>
              <a:t> Optimization of R, L &amp; C </a:t>
            </a:r>
          </a:p>
          <a:p>
            <a:pPr algn="l"/>
            <a:r>
              <a:rPr lang="en-US" sz="1500" dirty="0">
                <a:solidFill>
                  <a:srgbClr val="FF0000"/>
                </a:solidFill>
                <a:latin typeface="Arial Narrow" pitchFamily="34" charset="0"/>
              </a:rPr>
              <a:t>            Allow acceptable error around </a:t>
            </a:r>
            <a:r>
              <a:rPr lang="en-US" sz="1500" dirty="0" err="1">
                <a:solidFill>
                  <a:srgbClr val="FF0000"/>
                </a:solidFill>
                <a:latin typeface="Arial Narrow" pitchFamily="34" charset="0"/>
              </a:rPr>
              <a:t>f</a:t>
            </a:r>
            <a:r>
              <a:rPr lang="en-US" sz="1500" baseline="-25000" dirty="0" err="1">
                <a:solidFill>
                  <a:srgbClr val="FF0000"/>
                </a:solidFill>
                <a:latin typeface="Arial Narrow" pitchFamily="34" charset="0"/>
              </a:rPr>
              <a:t>o</a:t>
            </a:r>
            <a:r>
              <a:rPr lang="en-US" sz="1500" dirty="0">
                <a:solidFill>
                  <a:srgbClr val="FF0000"/>
                </a:solidFill>
                <a:latin typeface="Arial Narrow" pitchFamily="34" charset="0"/>
              </a:rPr>
              <a:t> </a:t>
            </a:r>
          </a:p>
          <a:p>
            <a:pPr algn="l"/>
            <a:r>
              <a:rPr lang="en-US" sz="1500" dirty="0">
                <a:solidFill>
                  <a:srgbClr val="FF0000"/>
                </a:solidFill>
                <a:latin typeface="Arial Narrow" pitchFamily="34" charset="0"/>
              </a:rPr>
              <a:t>            to increase bandwidth</a:t>
            </a:r>
          </a:p>
        </p:txBody>
      </p:sp>
      <p:sp>
        <p:nvSpPr>
          <p:cNvPr id="28" name="AutoShape 35"/>
          <p:cNvSpPr>
            <a:spLocks noChangeArrowheads="1"/>
          </p:cNvSpPr>
          <p:nvPr/>
        </p:nvSpPr>
        <p:spPr bwMode="auto">
          <a:xfrm>
            <a:off x="2411760" y="2695073"/>
            <a:ext cx="329045" cy="20389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FF"/>
          </a:solidFill>
          <a:ln w="9525">
            <a:solidFill>
              <a:schemeClr val="tx1"/>
            </a:solidFill>
            <a:miter lim="800000"/>
            <a:headEnd/>
            <a:tailEnd/>
          </a:ln>
          <a:effectLst/>
        </p:spPr>
        <p:txBody>
          <a:bodyPr wrap="none" lIns="84190" tIns="42096" rIns="84190" bIns="42096" anchor="ctr"/>
          <a:lstStyle/>
          <a:p>
            <a:pPr algn="l"/>
            <a:endParaRPr lang="en-US">
              <a:solidFill>
                <a:prstClr val="black"/>
              </a:solidFill>
            </a:endParaRPr>
          </a:p>
        </p:txBody>
      </p:sp>
      <p:sp>
        <p:nvSpPr>
          <p:cNvPr id="30" name="AutoShape 35"/>
          <p:cNvSpPr>
            <a:spLocks noChangeArrowheads="1"/>
          </p:cNvSpPr>
          <p:nvPr/>
        </p:nvSpPr>
        <p:spPr bwMode="auto">
          <a:xfrm rot="8341965">
            <a:off x="2771613" y="4250131"/>
            <a:ext cx="139309" cy="12880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FFFF"/>
          </a:solidFill>
          <a:ln w="9525">
            <a:solidFill>
              <a:schemeClr val="tx1"/>
            </a:solidFill>
            <a:miter lim="800000"/>
            <a:headEnd/>
            <a:tailEnd/>
          </a:ln>
          <a:effectLst/>
        </p:spPr>
        <p:txBody>
          <a:bodyPr wrap="none" lIns="84190" tIns="42096" rIns="84190" bIns="42096" anchor="ctr"/>
          <a:lstStyle/>
          <a:p>
            <a:pPr algn="l"/>
            <a:endParaRPr lang="en-US">
              <a:solidFill>
                <a:prstClr val="black"/>
              </a:solidFill>
            </a:endParaRPr>
          </a:p>
        </p:txBody>
      </p:sp>
      <p:graphicFrame>
        <p:nvGraphicFramePr>
          <p:cNvPr id="872461" name="Object 13"/>
          <p:cNvGraphicFramePr>
            <a:graphicFrameLocks noChangeAspect="1"/>
          </p:cNvGraphicFramePr>
          <p:nvPr/>
        </p:nvGraphicFramePr>
        <p:xfrm>
          <a:off x="1965575" y="3098515"/>
          <a:ext cx="3275887" cy="2001981"/>
        </p:xfrm>
        <a:graphic>
          <a:graphicData uri="http://schemas.openxmlformats.org/presentationml/2006/ole">
            <mc:AlternateContent xmlns:mc="http://schemas.openxmlformats.org/markup-compatibility/2006">
              <mc:Choice xmlns:v="urn:schemas-microsoft-com:vml" Requires="v">
                <p:oleObj spid="_x0000_s32929" name="Visio" r:id="rId10" imgW="4037104" imgH="2392585" progId="Visio.Drawing.11">
                  <p:embed/>
                </p:oleObj>
              </mc:Choice>
              <mc:Fallback>
                <p:oleObj name="Visio" r:id="rId10" imgW="4037104" imgH="2392585" progId="Visio.Drawing.11">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65575" y="3098515"/>
                        <a:ext cx="3275887" cy="2001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Slide Number Placeholder 1"/>
          <p:cNvSpPr>
            <a:spLocks noGrp="1"/>
          </p:cNvSpPr>
          <p:nvPr>
            <p:ph type="sldNum" sz="quarter" idx="12"/>
          </p:nvPr>
        </p:nvSpPr>
        <p:spPr/>
        <p:txBody>
          <a:bodyPr/>
          <a:lstStyle/>
          <a:p>
            <a:fld id="{F6B0E1E6-BBDF-4CD7-A72C-4AECEAC288E1}" type="slidenum">
              <a:rPr lang="en-US" smtClean="0"/>
              <a:t>49</a:t>
            </a:fld>
            <a:endParaRPr lang="en-US"/>
          </a:p>
        </p:txBody>
      </p:sp>
    </p:spTree>
    <p:extLst>
      <p:ext uri="{BB962C8B-B14F-4D97-AF65-F5344CB8AC3E}">
        <p14:creationId xmlns:p14="http://schemas.microsoft.com/office/powerpoint/2010/main" val="21780291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effectLst>
                  <a:outerShdw blurRad="38100" dist="38100" dir="2700000" algn="tl">
                    <a:srgbClr val="000000">
                      <a:alpha val="43137"/>
                    </a:srgbClr>
                  </a:outerShdw>
                </a:effectLst>
              </a:rPr>
              <a:t>Passive Phase Shifters</a:t>
            </a:r>
            <a:endParaRPr lang="en-US" sz="3200" dirty="0"/>
          </a:p>
        </p:txBody>
      </p:sp>
      <p:sp>
        <p:nvSpPr>
          <p:cNvPr id="4" name="Slide Number Placeholder 3"/>
          <p:cNvSpPr>
            <a:spLocks noGrp="1"/>
          </p:cNvSpPr>
          <p:nvPr>
            <p:ph type="sldNum" sz="quarter" idx="4"/>
          </p:nvPr>
        </p:nvSpPr>
        <p:spPr/>
        <p:txBody>
          <a:bodyPr/>
          <a:lstStyle/>
          <a:p>
            <a:fld id="{90BE237A-3C10-CB42-9E82-6FFF293908C0}" type="slidenum">
              <a:rPr lang="en-US" smtClean="0"/>
              <a:pPr/>
              <a:t>5</a:t>
            </a:fld>
            <a:endParaRPr lang="en-US"/>
          </a:p>
        </p:txBody>
      </p:sp>
      <p:sp>
        <p:nvSpPr>
          <p:cNvPr id="11" name="TextBox 10"/>
          <p:cNvSpPr txBox="1"/>
          <p:nvPr/>
        </p:nvSpPr>
        <p:spPr>
          <a:xfrm>
            <a:off x="914400" y="6400800"/>
            <a:ext cx="1752600" cy="430887"/>
          </a:xfrm>
          <a:prstGeom prst="rect">
            <a:avLst/>
          </a:prstGeom>
          <a:noFill/>
        </p:spPr>
        <p:txBody>
          <a:bodyPr wrap="square" rtlCol="0">
            <a:spAutoFit/>
          </a:bodyPr>
          <a:lstStyle/>
          <a:p>
            <a:r>
              <a:rPr lang="en-US" sz="2200" b="1" dirty="0" smtClean="0">
                <a:solidFill>
                  <a:srgbClr val="6C0000"/>
                </a:solidFill>
              </a:rPr>
              <a:t>/RF Group</a:t>
            </a:r>
            <a:endParaRPr lang="en-US" sz="2200" b="1" dirty="0">
              <a:solidFill>
                <a:srgbClr val="6C0000"/>
              </a:solidFill>
            </a:endParaRPr>
          </a:p>
        </p:txBody>
      </p:sp>
      <p:sp>
        <p:nvSpPr>
          <p:cNvPr id="3" name="Rectangle 2"/>
          <p:cNvSpPr/>
          <p:nvPr/>
        </p:nvSpPr>
        <p:spPr>
          <a:xfrm>
            <a:off x="457200" y="1371600"/>
            <a:ext cx="4572000" cy="400110"/>
          </a:xfrm>
          <a:prstGeom prst="rect">
            <a:avLst/>
          </a:prstGeom>
        </p:spPr>
        <p:txBody>
          <a:bodyPr>
            <a:spAutoFit/>
          </a:bodyPr>
          <a:lstStyle/>
          <a:p>
            <a:r>
              <a:rPr lang="en-US" sz="2000" b="1" dirty="0" smtClean="0">
                <a:solidFill>
                  <a:srgbClr val="6C0000"/>
                </a:solidFill>
              </a:rPr>
              <a:t>Switched transmission line </a:t>
            </a:r>
            <a:r>
              <a:rPr lang="en-US" sz="2000" b="1" dirty="0">
                <a:solidFill>
                  <a:srgbClr val="6C0000"/>
                </a:solidFill>
              </a:rPr>
              <a:t>phase shifter</a:t>
            </a:r>
          </a:p>
        </p:txBody>
      </p:sp>
      <p:sp>
        <p:nvSpPr>
          <p:cNvPr id="5" name="Rectangle 4"/>
          <p:cNvSpPr/>
          <p:nvPr/>
        </p:nvSpPr>
        <p:spPr>
          <a:xfrm>
            <a:off x="457200" y="1828800"/>
            <a:ext cx="4876800" cy="873572"/>
          </a:xfrm>
          <a:prstGeom prst="rect">
            <a:avLst/>
          </a:prstGeom>
        </p:spPr>
        <p:txBody>
          <a:bodyPr wrap="square">
            <a:spAutoFit/>
          </a:bodyPr>
          <a:lstStyle/>
          <a:p>
            <a:pPr algn="just">
              <a:lnSpc>
                <a:spcPct val="150000"/>
              </a:lnSpc>
            </a:pPr>
            <a:r>
              <a:rPr lang="en-US" sz="1800" dirty="0" smtClean="0">
                <a:solidFill>
                  <a:schemeClr val="bg1"/>
                </a:solidFill>
              </a:rPr>
              <a:t>Multiple, quasi-distributed</a:t>
            </a:r>
            <a:r>
              <a:rPr lang="en-US" sz="1800" dirty="0">
                <a:solidFill>
                  <a:schemeClr val="bg1"/>
                </a:solidFill>
              </a:rPr>
              <a:t>, </a:t>
            </a:r>
            <a:r>
              <a:rPr lang="en-US" sz="1800" dirty="0" smtClean="0">
                <a:solidFill>
                  <a:schemeClr val="bg1"/>
                </a:solidFill>
              </a:rPr>
              <a:t>transmission-line </a:t>
            </a:r>
          </a:p>
          <a:p>
            <a:pPr algn="just">
              <a:lnSpc>
                <a:spcPct val="150000"/>
              </a:lnSpc>
            </a:pPr>
            <a:r>
              <a:rPr lang="en-US" sz="1800" i="1" dirty="0" smtClean="0">
                <a:solidFill>
                  <a:schemeClr val="bg1"/>
                </a:solidFill>
              </a:rPr>
              <a:t>Π</a:t>
            </a:r>
            <a:r>
              <a:rPr lang="en-US" sz="1800" dirty="0" smtClean="0">
                <a:solidFill>
                  <a:schemeClr val="bg1"/>
                </a:solidFill>
              </a:rPr>
              <a:t>-sections</a:t>
            </a:r>
            <a:r>
              <a:rPr lang="en-US" sz="1800" dirty="0">
                <a:solidFill>
                  <a:schemeClr val="bg1"/>
                </a:solidFill>
              </a:rPr>
              <a:t>, combined with MOSFET switches.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7995" y="1371600"/>
            <a:ext cx="3567405"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57200" y="2819400"/>
            <a:ext cx="5296677" cy="1754326"/>
          </a:xfrm>
          <a:prstGeom prst="rect">
            <a:avLst/>
          </a:prstGeom>
        </p:spPr>
        <p:txBody>
          <a:bodyPr wrap="square">
            <a:spAutoFit/>
          </a:bodyPr>
          <a:lstStyle/>
          <a:p>
            <a:pPr>
              <a:lnSpc>
                <a:spcPct val="150000"/>
              </a:lnSpc>
            </a:pPr>
            <a:r>
              <a:rPr lang="en-US" sz="1800" dirty="0" smtClean="0">
                <a:solidFill>
                  <a:schemeClr val="bg1"/>
                </a:solidFill>
              </a:rPr>
              <a:t>This </a:t>
            </a:r>
            <a:r>
              <a:rPr lang="en-US" sz="1800" dirty="0">
                <a:solidFill>
                  <a:schemeClr val="bg1"/>
                </a:solidFill>
              </a:rPr>
              <a:t>phase shifter </a:t>
            </a:r>
            <a:r>
              <a:rPr lang="en-US" sz="1800" dirty="0" smtClean="0">
                <a:solidFill>
                  <a:schemeClr val="bg1"/>
                </a:solidFill>
              </a:rPr>
              <a:t>has:</a:t>
            </a:r>
          </a:p>
          <a:p>
            <a:pPr marL="285750" indent="-285750">
              <a:lnSpc>
                <a:spcPct val="150000"/>
              </a:lnSpc>
              <a:buFont typeface="Wingdings" pitchFamily="2" charset="2"/>
              <a:buChar char="Ø"/>
            </a:pPr>
            <a:r>
              <a:rPr lang="en-US" sz="1800" b="1" dirty="0">
                <a:solidFill>
                  <a:srgbClr val="6C0000"/>
                </a:solidFill>
              </a:rPr>
              <a:t>G</a:t>
            </a:r>
            <a:r>
              <a:rPr lang="en-US" sz="1800" b="1" dirty="0" smtClean="0">
                <a:solidFill>
                  <a:srgbClr val="6C0000"/>
                </a:solidFill>
              </a:rPr>
              <a:t>ood </a:t>
            </a:r>
            <a:r>
              <a:rPr lang="en-US" sz="1800" b="1" dirty="0">
                <a:solidFill>
                  <a:srgbClr val="6C0000"/>
                </a:solidFill>
              </a:rPr>
              <a:t>linearity performance</a:t>
            </a:r>
            <a:r>
              <a:rPr lang="en-US" sz="1800" b="1" dirty="0" smtClean="0">
                <a:solidFill>
                  <a:srgbClr val="6C0000"/>
                </a:solidFill>
              </a:rPr>
              <a:t>. </a:t>
            </a:r>
          </a:p>
          <a:p>
            <a:pPr>
              <a:lnSpc>
                <a:spcPct val="150000"/>
              </a:lnSpc>
            </a:pPr>
            <a:r>
              <a:rPr lang="en-US" sz="1800" dirty="0" smtClean="0">
                <a:solidFill>
                  <a:schemeClr val="bg1"/>
                </a:solidFill>
              </a:rPr>
              <a:t>The </a:t>
            </a:r>
            <a:r>
              <a:rPr lang="en-US" sz="1800" dirty="0">
                <a:solidFill>
                  <a:schemeClr val="bg1"/>
                </a:solidFill>
              </a:rPr>
              <a:t>main challenge </a:t>
            </a:r>
            <a:r>
              <a:rPr lang="en-US" sz="1800" dirty="0" smtClean="0">
                <a:solidFill>
                  <a:schemeClr val="bg1"/>
                </a:solidFill>
              </a:rPr>
              <a:t>is:</a:t>
            </a:r>
          </a:p>
          <a:p>
            <a:pPr marL="285750" indent="-285750">
              <a:lnSpc>
                <a:spcPct val="150000"/>
              </a:lnSpc>
              <a:buFont typeface="Wingdings" pitchFamily="2" charset="2"/>
              <a:buChar char="Ø"/>
            </a:pPr>
            <a:r>
              <a:rPr lang="en-US" sz="1800" b="1" dirty="0">
                <a:solidFill>
                  <a:srgbClr val="6C0000"/>
                </a:solidFill>
              </a:rPr>
              <a:t>T</a:t>
            </a:r>
            <a:r>
              <a:rPr lang="en-US" sz="1800" b="1" dirty="0" smtClean="0">
                <a:solidFill>
                  <a:srgbClr val="6C0000"/>
                </a:solidFill>
              </a:rPr>
              <a:t>he </a:t>
            </a:r>
            <a:r>
              <a:rPr lang="en-US" sz="1800" b="1" dirty="0">
                <a:solidFill>
                  <a:srgbClr val="6C0000"/>
                </a:solidFill>
              </a:rPr>
              <a:t>loss associated with the MOSFET </a:t>
            </a:r>
            <a:r>
              <a:rPr lang="en-US" sz="1800" b="1" dirty="0" smtClean="0">
                <a:solidFill>
                  <a:srgbClr val="6C0000"/>
                </a:solidFill>
              </a:rPr>
              <a:t>switches</a:t>
            </a:r>
            <a:r>
              <a:rPr lang="en-US" sz="1800" dirty="0" smtClean="0">
                <a:solidFill>
                  <a:schemeClr val="bg1"/>
                </a:solidFill>
              </a:rPr>
              <a:t>.</a:t>
            </a:r>
            <a:endParaRPr lang="en-US" sz="1800" dirty="0">
              <a:solidFill>
                <a:schemeClr val="bg1"/>
              </a:solidFill>
            </a:endParaRPr>
          </a:p>
        </p:txBody>
      </p:sp>
      <p:sp>
        <p:nvSpPr>
          <p:cNvPr id="8" name="Rectangle 7"/>
          <p:cNvSpPr/>
          <p:nvPr/>
        </p:nvSpPr>
        <p:spPr>
          <a:xfrm>
            <a:off x="457200" y="4648200"/>
            <a:ext cx="8472488" cy="1754326"/>
          </a:xfrm>
          <a:prstGeom prst="rect">
            <a:avLst/>
          </a:prstGeom>
        </p:spPr>
        <p:txBody>
          <a:bodyPr wrap="square">
            <a:spAutoFit/>
          </a:bodyPr>
          <a:lstStyle/>
          <a:p>
            <a:pPr>
              <a:lnSpc>
                <a:spcPct val="150000"/>
              </a:lnSpc>
            </a:pPr>
            <a:r>
              <a:rPr lang="en-US" sz="1800" b="1" dirty="0" smtClean="0">
                <a:solidFill>
                  <a:srgbClr val="6C0000"/>
                </a:solidFill>
              </a:rPr>
              <a:t>Performance:</a:t>
            </a:r>
          </a:p>
          <a:p>
            <a:pPr>
              <a:lnSpc>
                <a:spcPct val="150000"/>
              </a:lnSpc>
            </a:pPr>
            <a:r>
              <a:rPr lang="en-US" sz="1800" dirty="0" smtClean="0">
                <a:solidFill>
                  <a:schemeClr val="bg1"/>
                </a:solidFill>
              </a:rPr>
              <a:t>4 bit phase-shifter implemented </a:t>
            </a:r>
            <a:r>
              <a:rPr lang="en-US" sz="1800" dirty="0">
                <a:solidFill>
                  <a:schemeClr val="bg1"/>
                </a:solidFill>
              </a:rPr>
              <a:t>in a 0.13</a:t>
            </a:r>
            <a:r>
              <a:rPr lang="en-US" sz="1800" i="1" dirty="0">
                <a:solidFill>
                  <a:schemeClr val="bg1"/>
                </a:solidFill>
              </a:rPr>
              <a:t>μ</a:t>
            </a:r>
            <a:r>
              <a:rPr lang="en-US" sz="1800" dirty="0">
                <a:solidFill>
                  <a:schemeClr val="bg1"/>
                </a:solidFill>
              </a:rPr>
              <a:t>m </a:t>
            </a:r>
            <a:r>
              <a:rPr lang="en-US" sz="1800" dirty="0" err="1">
                <a:solidFill>
                  <a:schemeClr val="bg1"/>
                </a:solidFill>
              </a:rPr>
              <a:t>SiGe</a:t>
            </a:r>
            <a:r>
              <a:rPr lang="en-US" sz="1800" dirty="0">
                <a:solidFill>
                  <a:schemeClr val="bg1"/>
                </a:solidFill>
              </a:rPr>
              <a:t> </a:t>
            </a:r>
            <a:r>
              <a:rPr lang="en-US" sz="1800" dirty="0" err="1">
                <a:solidFill>
                  <a:schemeClr val="bg1"/>
                </a:solidFill>
              </a:rPr>
              <a:t>BiCMOS</a:t>
            </a:r>
            <a:r>
              <a:rPr lang="en-US" sz="1800" dirty="0">
                <a:solidFill>
                  <a:schemeClr val="bg1"/>
                </a:solidFill>
              </a:rPr>
              <a:t> </a:t>
            </a:r>
            <a:r>
              <a:rPr lang="en-US" sz="1800" dirty="0" smtClean="0">
                <a:solidFill>
                  <a:schemeClr val="bg1"/>
                </a:solidFill>
              </a:rPr>
              <a:t>technology. </a:t>
            </a:r>
          </a:p>
          <a:p>
            <a:pPr>
              <a:lnSpc>
                <a:spcPct val="150000"/>
              </a:lnSpc>
            </a:pPr>
            <a:r>
              <a:rPr lang="en-US" sz="1800" dirty="0" smtClean="0">
                <a:solidFill>
                  <a:schemeClr val="bg1"/>
                </a:solidFill>
              </a:rPr>
              <a:t>The </a:t>
            </a:r>
            <a:r>
              <a:rPr lang="en-US" sz="1800" dirty="0">
                <a:solidFill>
                  <a:schemeClr val="bg1"/>
                </a:solidFill>
              </a:rPr>
              <a:t>insertion loss </a:t>
            </a:r>
            <a:r>
              <a:rPr lang="en-US" sz="1800" dirty="0" smtClean="0">
                <a:solidFill>
                  <a:schemeClr val="bg1"/>
                </a:solidFill>
              </a:rPr>
              <a:t>is </a:t>
            </a:r>
            <a:r>
              <a:rPr lang="en-US" sz="1800" b="1" dirty="0">
                <a:solidFill>
                  <a:srgbClr val="6C0000"/>
                </a:solidFill>
              </a:rPr>
              <a:t>13dB</a:t>
            </a:r>
            <a:r>
              <a:rPr lang="en-US" sz="1800" dirty="0">
                <a:solidFill>
                  <a:schemeClr val="bg1"/>
                </a:solidFill>
              </a:rPr>
              <a:t> from </a:t>
            </a:r>
            <a:r>
              <a:rPr lang="en-US" sz="1800" b="1" dirty="0" smtClean="0">
                <a:solidFill>
                  <a:srgbClr val="6C0000"/>
                </a:solidFill>
              </a:rPr>
              <a:t>30-38GHz</a:t>
            </a:r>
            <a:r>
              <a:rPr lang="en-US" sz="1800" dirty="0" smtClean="0">
                <a:solidFill>
                  <a:schemeClr val="bg1"/>
                </a:solidFill>
              </a:rPr>
              <a:t>. </a:t>
            </a:r>
          </a:p>
          <a:p>
            <a:pPr>
              <a:lnSpc>
                <a:spcPct val="150000"/>
              </a:lnSpc>
            </a:pPr>
            <a:r>
              <a:rPr lang="en-US" sz="1800" dirty="0" smtClean="0">
                <a:solidFill>
                  <a:schemeClr val="bg1"/>
                </a:solidFill>
              </a:rPr>
              <a:t>Phase </a:t>
            </a:r>
            <a:r>
              <a:rPr lang="en-US" sz="1800" dirty="0">
                <a:solidFill>
                  <a:schemeClr val="bg1"/>
                </a:solidFill>
              </a:rPr>
              <a:t>error is less than </a:t>
            </a:r>
            <a:r>
              <a:rPr lang="en-US" sz="1800" b="1" dirty="0">
                <a:solidFill>
                  <a:srgbClr val="6C0000"/>
                </a:solidFill>
              </a:rPr>
              <a:t>7</a:t>
            </a:r>
            <a:r>
              <a:rPr lang="en-US" sz="1800" b="1" dirty="0" smtClean="0">
                <a:solidFill>
                  <a:srgbClr val="6C0000"/>
                </a:solidFill>
              </a:rPr>
              <a:t>°</a:t>
            </a:r>
            <a:r>
              <a:rPr lang="en-US" sz="1800" dirty="0" smtClean="0">
                <a:solidFill>
                  <a:schemeClr val="bg1"/>
                </a:solidFill>
              </a:rPr>
              <a:t>.</a:t>
            </a:r>
            <a:endParaRPr lang="en-US" sz="1800" dirty="0">
              <a:solidFill>
                <a:schemeClr val="bg1"/>
              </a:solidFill>
            </a:endParaRPr>
          </a:p>
        </p:txBody>
      </p:sp>
      <p:sp>
        <p:nvSpPr>
          <p:cNvPr id="10" name="Rectangle 9"/>
          <p:cNvSpPr/>
          <p:nvPr/>
        </p:nvSpPr>
        <p:spPr>
          <a:xfrm>
            <a:off x="5805447" y="4267200"/>
            <a:ext cx="3338553" cy="639036"/>
          </a:xfrm>
          <a:prstGeom prst="rect">
            <a:avLst/>
          </a:prstGeom>
        </p:spPr>
        <p:txBody>
          <a:bodyPr wrap="square" lIns="84216" tIns="42108" rIns="84216" bIns="42108">
            <a:spAutoFit/>
          </a:bodyPr>
          <a:lstStyle/>
          <a:p>
            <a:r>
              <a:rPr lang="en-US" sz="1200" dirty="0">
                <a:latin typeface="Arial Narrow" pitchFamily="34" charset="0"/>
              </a:rPr>
              <a:t>Ref: </a:t>
            </a:r>
            <a:r>
              <a:rPr lang="en-US" sz="1200" dirty="0" smtClean="0">
                <a:latin typeface="Arial Narrow" pitchFamily="34" charset="0"/>
              </a:rPr>
              <a:t>B.W. Min, et al, “</a:t>
            </a:r>
            <a:r>
              <a:rPr lang="en-US" sz="1200" dirty="0">
                <a:latin typeface="Arial Narrow" pitchFamily="34" charset="0"/>
              </a:rPr>
              <a:t> </a:t>
            </a:r>
            <a:r>
              <a:rPr lang="en-US" sz="1200" dirty="0" err="1" smtClean="0">
                <a:latin typeface="Arial Narrow" pitchFamily="34" charset="0"/>
              </a:rPr>
              <a:t>Ka</a:t>
            </a:r>
            <a:r>
              <a:rPr lang="en-US" sz="1200" dirty="0" smtClean="0">
                <a:latin typeface="Arial Narrow" pitchFamily="34" charset="0"/>
              </a:rPr>
              <a:t>-Band </a:t>
            </a:r>
            <a:r>
              <a:rPr lang="en-US" sz="1200" dirty="0" err="1" smtClean="0">
                <a:latin typeface="Arial Narrow" pitchFamily="34" charset="0"/>
              </a:rPr>
              <a:t>BiCMOS</a:t>
            </a:r>
            <a:r>
              <a:rPr lang="en-US" sz="1200" dirty="0" smtClean="0">
                <a:latin typeface="Arial Narrow" pitchFamily="34" charset="0"/>
              </a:rPr>
              <a:t> 4-Bit Phase </a:t>
            </a:r>
            <a:r>
              <a:rPr lang="en-US" sz="1200" dirty="0" err="1" smtClean="0">
                <a:latin typeface="Arial Narrow" pitchFamily="34" charset="0"/>
              </a:rPr>
              <a:t>Shiftrer</a:t>
            </a:r>
            <a:r>
              <a:rPr lang="en-US" sz="1200" dirty="0" smtClean="0">
                <a:latin typeface="Arial Narrow" pitchFamily="34" charset="0"/>
              </a:rPr>
              <a:t> with Integrated LNA for Phased Array T/R Modules”, IEEE/MTT-S, June, 2007.</a:t>
            </a:r>
            <a:endParaRPr lang="en-US" sz="1200" dirty="0">
              <a:latin typeface="Arial Narrow" pitchFamily="34" charset="0"/>
            </a:endParaRPr>
          </a:p>
        </p:txBody>
      </p:sp>
    </p:spTree>
    <p:extLst>
      <p:ext uri="{BB962C8B-B14F-4D97-AF65-F5344CB8AC3E}">
        <p14:creationId xmlns:p14="http://schemas.microsoft.com/office/powerpoint/2010/main" val="152218612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p:cNvSpPr>
            <a:spLocks noChangeArrowheads="1"/>
          </p:cNvSpPr>
          <p:nvPr/>
        </p:nvSpPr>
        <p:spPr bwMode="auto">
          <a:xfrm>
            <a:off x="0" y="3"/>
            <a:ext cx="9144000" cy="661193"/>
          </a:xfrm>
          <a:prstGeom prst="rect">
            <a:avLst/>
          </a:prstGeom>
          <a:noFill/>
          <a:ln w="9525">
            <a:noFill/>
            <a:miter lim="800000"/>
            <a:headEnd/>
            <a:tailEnd/>
          </a:ln>
          <a:effectLst/>
        </p:spPr>
        <p:txBody>
          <a:bodyPr lIns="94444" tIns="47222" rIns="94444" bIns="47222" anchor="b"/>
          <a:lstStyle/>
          <a:p>
            <a:pPr defTabSz="938376"/>
            <a:r>
              <a:rPr lang="en-US" sz="2800" cap="small" dirty="0">
                <a:latin typeface="Arial Narrow" pitchFamily="34" charset="0"/>
              </a:rPr>
              <a:t>Some remarks on </a:t>
            </a:r>
            <a:r>
              <a:rPr lang="en-US" sz="2800" cap="small" dirty="0" err="1">
                <a:latin typeface="Arial Narrow" pitchFamily="34" charset="0"/>
              </a:rPr>
              <a:t>i</a:t>
            </a:r>
            <a:r>
              <a:rPr lang="en-US" sz="2800" cap="small" dirty="0">
                <a:latin typeface="Arial Narrow" pitchFamily="34" charset="0"/>
              </a:rPr>
              <a:t>/q network</a:t>
            </a:r>
          </a:p>
        </p:txBody>
      </p:sp>
      <p:sp>
        <p:nvSpPr>
          <p:cNvPr id="28" name="TextBox 27"/>
          <p:cNvSpPr txBox="1"/>
          <p:nvPr/>
        </p:nvSpPr>
        <p:spPr>
          <a:xfrm>
            <a:off x="186058" y="820128"/>
            <a:ext cx="8957942" cy="605935"/>
          </a:xfrm>
          <a:prstGeom prst="rect">
            <a:avLst/>
          </a:prstGeom>
          <a:noFill/>
        </p:spPr>
        <p:txBody>
          <a:bodyPr wrap="square" lIns="84216" tIns="42108" rIns="84216" bIns="42108" rtlCol="0">
            <a:spAutoFit/>
          </a:bodyPr>
          <a:lstStyle/>
          <a:p>
            <a:pPr algn="l">
              <a:buFont typeface="Arial" pitchFamily="34" charset="0"/>
              <a:buChar char="•"/>
            </a:pPr>
            <a:r>
              <a:rPr lang="en-US" sz="1700" dirty="0">
                <a:latin typeface="Arial Narrow" pitchFamily="34" charset="0"/>
              </a:rPr>
              <a:t>  I/Q network is an indispensable block for comm. system, but rarely used at RF signal path due to loss </a:t>
            </a:r>
          </a:p>
          <a:p>
            <a:pPr algn="l">
              <a:buFont typeface="Arial" pitchFamily="34" charset="0"/>
              <a:buChar char="•"/>
            </a:pPr>
            <a:r>
              <a:rPr lang="en-US" sz="1700" dirty="0">
                <a:latin typeface="Arial Narrow" pitchFamily="34" charset="0"/>
              </a:rPr>
              <a:t>  Lossless I/Q network, QAF (3dB gain, 3dB NF, All-Pass), enables many new system configurations   </a:t>
            </a:r>
          </a:p>
        </p:txBody>
      </p:sp>
      <p:grpSp>
        <p:nvGrpSpPr>
          <p:cNvPr id="2" name="Group 34"/>
          <p:cNvGrpSpPr/>
          <p:nvPr/>
        </p:nvGrpSpPr>
        <p:grpSpPr>
          <a:xfrm>
            <a:off x="-89874" y="1427694"/>
            <a:ext cx="9382922" cy="4709300"/>
            <a:chOff x="-98861" y="1363360"/>
            <a:chExt cx="10321214" cy="5023253"/>
          </a:xfrm>
        </p:grpSpPr>
        <p:sp>
          <p:nvSpPr>
            <p:cNvPr id="20" name="TextBox 19"/>
            <p:cNvSpPr txBox="1"/>
            <p:nvPr/>
          </p:nvSpPr>
          <p:spPr>
            <a:xfrm>
              <a:off x="6325343" y="1363360"/>
              <a:ext cx="2592287" cy="377511"/>
            </a:xfrm>
            <a:prstGeom prst="rect">
              <a:avLst/>
            </a:prstGeom>
            <a:noFill/>
          </p:spPr>
          <p:txBody>
            <a:bodyPr wrap="square" lIns="91412" tIns="45707" rIns="91412" bIns="45707" rtlCol="0">
              <a:spAutoFit/>
            </a:bodyPr>
            <a:lstStyle/>
            <a:p>
              <a:r>
                <a:rPr lang="en-US" sz="1700" cap="small" dirty="0">
                  <a:solidFill>
                    <a:srgbClr val="0000FF"/>
                  </a:solidFill>
                  <a:latin typeface="Arial Narrow" pitchFamily="34" charset="0"/>
                </a:rPr>
                <a:t>Doherty power amplifier</a:t>
              </a:r>
            </a:p>
          </p:txBody>
        </p:sp>
        <p:grpSp>
          <p:nvGrpSpPr>
            <p:cNvPr id="3" name="Group 33"/>
            <p:cNvGrpSpPr/>
            <p:nvPr/>
          </p:nvGrpSpPr>
          <p:grpSpPr>
            <a:xfrm>
              <a:off x="-98861" y="1425352"/>
              <a:ext cx="10321214" cy="4376990"/>
              <a:chOff x="-98861" y="1440850"/>
              <a:chExt cx="10321214" cy="4376990"/>
            </a:xfrm>
          </p:grpSpPr>
          <p:grpSp>
            <p:nvGrpSpPr>
              <p:cNvPr id="5" name="Group 12"/>
              <p:cNvGrpSpPr/>
              <p:nvPr/>
            </p:nvGrpSpPr>
            <p:grpSpPr>
              <a:xfrm>
                <a:off x="1068760" y="1785392"/>
                <a:ext cx="2376264" cy="4032448"/>
                <a:chOff x="1716832" y="1497361"/>
                <a:chExt cx="2376264" cy="4032448"/>
              </a:xfrm>
            </p:grpSpPr>
            <p:sp>
              <p:nvSpPr>
                <p:cNvPr id="6" name="Rounded Rectangle 5"/>
                <p:cNvSpPr/>
                <p:nvPr/>
              </p:nvSpPr>
              <p:spPr>
                <a:xfrm>
                  <a:off x="1716832" y="1497361"/>
                  <a:ext cx="2376264" cy="40324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88834" name="Object 2"/>
                <p:cNvGraphicFramePr>
                  <a:graphicFrameLocks noChangeAspect="1"/>
                </p:cNvGraphicFramePr>
                <p:nvPr/>
              </p:nvGraphicFramePr>
              <p:xfrm>
                <a:off x="1773342" y="1713384"/>
                <a:ext cx="2292893" cy="3530575"/>
              </p:xfrm>
              <a:graphic>
                <a:graphicData uri="http://schemas.openxmlformats.org/presentationml/2006/ole">
                  <mc:AlternateContent xmlns:mc="http://schemas.openxmlformats.org/markup-compatibility/2006">
                    <mc:Choice xmlns:v="urn:schemas-microsoft-com:vml" Requires="v">
                      <p:oleObj spid="_x0000_s33950" name="Visio" r:id="rId3" imgW="2159242" imgH="3030950" progId="Visio.Drawing.11">
                        <p:embed/>
                      </p:oleObj>
                    </mc:Choice>
                    <mc:Fallback>
                      <p:oleObj name="Visio" r:id="rId3" imgW="2159242" imgH="303095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3342" y="1713384"/>
                              <a:ext cx="2292893" cy="353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7" name="Group 13"/>
              <p:cNvGrpSpPr/>
              <p:nvPr/>
            </p:nvGrpSpPr>
            <p:grpSpPr>
              <a:xfrm>
                <a:off x="6181328" y="1713384"/>
                <a:ext cx="2880320" cy="1944216"/>
                <a:chOff x="6109320" y="2001416"/>
                <a:chExt cx="2880320" cy="1944216"/>
              </a:xfrm>
            </p:grpSpPr>
            <p:sp>
              <p:nvSpPr>
                <p:cNvPr id="8" name="Rounded Rectangle 7"/>
                <p:cNvSpPr/>
                <p:nvPr/>
              </p:nvSpPr>
              <p:spPr>
                <a:xfrm>
                  <a:off x="6109320" y="2001416"/>
                  <a:ext cx="2880320" cy="194421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88835" name="Object 3"/>
                <p:cNvGraphicFramePr>
                  <a:graphicFrameLocks noChangeAspect="1"/>
                </p:cNvGraphicFramePr>
                <p:nvPr/>
              </p:nvGraphicFramePr>
              <p:xfrm>
                <a:off x="6187827" y="2130703"/>
                <a:ext cx="2801813" cy="1671360"/>
              </p:xfrm>
              <a:graphic>
                <a:graphicData uri="http://schemas.openxmlformats.org/presentationml/2006/ole">
                  <mc:AlternateContent xmlns:mc="http://schemas.openxmlformats.org/markup-compatibility/2006">
                    <mc:Choice xmlns:v="urn:schemas-microsoft-com:vml" Requires="v">
                      <p:oleObj spid="_x0000_s33951" name="Visio" r:id="rId5" imgW="2159242" imgH="1302163" progId="Visio.Drawing.11">
                        <p:embed/>
                      </p:oleObj>
                    </mc:Choice>
                    <mc:Fallback>
                      <p:oleObj name="Visio" r:id="rId5" imgW="2159242" imgH="1302163"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87827" y="2130703"/>
                              <a:ext cx="2801813" cy="1671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0" name="Rounded Rectangle 9"/>
              <p:cNvSpPr/>
              <p:nvPr/>
            </p:nvSpPr>
            <p:spPr>
              <a:xfrm>
                <a:off x="4237112" y="1764412"/>
                <a:ext cx="1152128" cy="12961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88836" name="Object 4"/>
              <p:cNvGraphicFramePr>
                <a:graphicFrameLocks noChangeAspect="1"/>
              </p:cNvGraphicFramePr>
              <p:nvPr/>
            </p:nvGraphicFramePr>
            <p:xfrm>
              <a:off x="4312554" y="1830938"/>
              <a:ext cx="988660" cy="1198290"/>
            </p:xfrm>
            <a:graphic>
              <a:graphicData uri="http://schemas.openxmlformats.org/presentationml/2006/ole">
                <mc:AlternateContent xmlns:mc="http://schemas.openxmlformats.org/markup-compatibility/2006">
                  <mc:Choice xmlns:v="urn:schemas-microsoft-com:vml" Requires="v">
                    <p:oleObj spid="_x0000_s33952" name="Visio" r:id="rId7" imgW="647687" imgH="781240" progId="Visio.Drawing.11">
                      <p:embed/>
                    </p:oleObj>
                  </mc:Choice>
                  <mc:Fallback>
                    <p:oleObj name="Visio" r:id="rId7" imgW="647687" imgH="781240"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12554" y="1830938"/>
                            <a:ext cx="988660" cy="1198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9" name="Group 15"/>
              <p:cNvGrpSpPr/>
              <p:nvPr/>
            </p:nvGrpSpPr>
            <p:grpSpPr>
              <a:xfrm>
                <a:off x="3589040" y="3801616"/>
                <a:ext cx="5694560" cy="2016224"/>
                <a:chOff x="4118164" y="4377680"/>
                <a:chExt cx="5694560" cy="2016224"/>
              </a:xfrm>
            </p:grpSpPr>
            <p:sp>
              <p:nvSpPr>
                <p:cNvPr id="12" name="Rounded Rectangle 11"/>
                <p:cNvSpPr/>
                <p:nvPr/>
              </p:nvSpPr>
              <p:spPr>
                <a:xfrm>
                  <a:off x="4165104" y="4377680"/>
                  <a:ext cx="5544616" cy="20162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88837" name="Object 5"/>
                <p:cNvGraphicFramePr>
                  <a:graphicFrameLocks noChangeAspect="1"/>
                </p:cNvGraphicFramePr>
                <p:nvPr/>
              </p:nvGraphicFramePr>
              <p:xfrm>
                <a:off x="4118164" y="4449688"/>
                <a:ext cx="5694560" cy="1875855"/>
              </p:xfrm>
              <a:graphic>
                <a:graphicData uri="http://schemas.openxmlformats.org/presentationml/2006/ole">
                  <mc:AlternateContent xmlns:mc="http://schemas.openxmlformats.org/markup-compatibility/2006">
                    <mc:Choice xmlns:v="urn:schemas-microsoft-com:vml" Requires="v">
                      <p:oleObj spid="_x0000_s33953" name="Visio" r:id="rId9" imgW="5408256" imgH="1763363" progId="Visio.Drawing.11">
                        <p:embed/>
                      </p:oleObj>
                    </mc:Choice>
                    <mc:Fallback>
                      <p:oleObj name="Visio" r:id="rId9" imgW="5408256" imgH="1763363" progId="Visio.Drawing.11">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18164" y="4449688"/>
                              <a:ext cx="5694560" cy="1875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8" name="Striped Right Arrow 17"/>
              <p:cNvSpPr/>
              <p:nvPr/>
            </p:nvSpPr>
            <p:spPr bwMode="auto">
              <a:xfrm rot="5400000">
                <a:off x="4579052" y="3279182"/>
                <a:ext cx="488280" cy="288032"/>
              </a:xfrm>
              <a:prstGeom prst="stripedRightArrow">
                <a:avLst/>
              </a:prstGeom>
              <a:solidFill>
                <a:srgbClr val="66FFFF"/>
              </a:solidFill>
              <a:ln w="9525" cap="flat" cmpd="sng" algn="ctr">
                <a:solidFill>
                  <a:schemeClr val="tx1"/>
                </a:solidFill>
                <a:prstDash val="solid"/>
                <a:round/>
                <a:headEnd type="none" w="med" len="med"/>
                <a:tailEnd type="none" w="med" len="med"/>
              </a:ln>
              <a:effectLst/>
            </p:spPr>
            <p:txBody>
              <a:bodyPr vert="horz" wrap="square" lIns="91412" tIns="45707" rIns="91412" bIns="45707" numCol="1" rtlCol="0" anchor="t" anchorCtr="0" compatLnSpc="1">
                <a:prstTxWarp prst="textNoShape">
                  <a:avLst/>
                </a:prstTxWarp>
              </a:bodyPr>
              <a:lstStyle/>
              <a:p>
                <a:pPr defTabSz="938376"/>
                <a:endParaRPr lang="en-US" dirty="0" smtClean="0"/>
              </a:p>
            </p:txBody>
          </p:sp>
          <p:sp>
            <p:nvSpPr>
              <p:cNvPr id="21" name="TextBox 20"/>
              <p:cNvSpPr txBox="1"/>
              <p:nvPr/>
            </p:nvSpPr>
            <p:spPr>
              <a:xfrm>
                <a:off x="1356792" y="1447081"/>
                <a:ext cx="1800199" cy="377511"/>
              </a:xfrm>
              <a:prstGeom prst="rect">
                <a:avLst/>
              </a:prstGeom>
              <a:noFill/>
            </p:spPr>
            <p:txBody>
              <a:bodyPr wrap="square" lIns="91412" tIns="45707" rIns="91412" bIns="45707" rtlCol="0">
                <a:spAutoFit/>
              </a:bodyPr>
              <a:lstStyle/>
              <a:p>
                <a:r>
                  <a:rPr lang="en-US" sz="1700" cap="small" dirty="0">
                    <a:solidFill>
                      <a:srgbClr val="0000FF"/>
                    </a:solidFill>
                    <a:latin typeface="Arial Narrow" pitchFamily="34" charset="0"/>
                  </a:rPr>
                  <a:t>Image rejection </a:t>
                </a:r>
              </a:p>
            </p:txBody>
          </p:sp>
          <p:sp>
            <p:nvSpPr>
              <p:cNvPr id="22" name="TextBox 21"/>
              <p:cNvSpPr txBox="1"/>
              <p:nvPr/>
            </p:nvSpPr>
            <p:spPr>
              <a:xfrm>
                <a:off x="3908068" y="3761354"/>
                <a:ext cx="3024336" cy="377511"/>
              </a:xfrm>
              <a:prstGeom prst="rect">
                <a:avLst/>
              </a:prstGeom>
              <a:noFill/>
            </p:spPr>
            <p:txBody>
              <a:bodyPr wrap="square" lIns="91412" tIns="45707" rIns="91412" bIns="45707" rtlCol="0">
                <a:spAutoFit/>
              </a:bodyPr>
              <a:lstStyle/>
              <a:p>
                <a:r>
                  <a:rPr lang="en-US" sz="1700" cap="small" dirty="0">
                    <a:solidFill>
                      <a:srgbClr val="0000FF"/>
                    </a:solidFill>
                    <a:latin typeface="Arial Narrow" pitchFamily="34" charset="0"/>
                  </a:rPr>
                  <a:t>Antenna polarization control</a:t>
                </a:r>
              </a:p>
            </p:txBody>
          </p:sp>
          <p:sp>
            <p:nvSpPr>
              <p:cNvPr id="23" name="Striped Right Arrow 22"/>
              <p:cNvSpPr/>
              <p:nvPr/>
            </p:nvSpPr>
            <p:spPr bwMode="auto">
              <a:xfrm rot="8356488">
                <a:off x="3623882" y="2845907"/>
                <a:ext cx="488280" cy="288032"/>
              </a:xfrm>
              <a:prstGeom prst="stripedRightArrow">
                <a:avLst/>
              </a:prstGeom>
              <a:solidFill>
                <a:srgbClr val="66FFFF"/>
              </a:solidFill>
              <a:ln w="9525" cap="flat" cmpd="sng" algn="ctr">
                <a:solidFill>
                  <a:schemeClr val="tx1"/>
                </a:solidFill>
                <a:prstDash val="solid"/>
                <a:round/>
                <a:headEnd type="none" w="med" len="med"/>
                <a:tailEnd type="none" w="med" len="med"/>
              </a:ln>
              <a:effectLst/>
            </p:spPr>
            <p:txBody>
              <a:bodyPr vert="horz" wrap="square" lIns="91412" tIns="45707" rIns="91412" bIns="45707" numCol="1" rtlCol="0" anchor="t" anchorCtr="0" compatLnSpc="1">
                <a:prstTxWarp prst="textNoShape">
                  <a:avLst/>
                </a:prstTxWarp>
              </a:bodyPr>
              <a:lstStyle/>
              <a:p>
                <a:pPr defTabSz="938376"/>
                <a:endParaRPr lang="en-US" dirty="0" smtClean="0"/>
              </a:p>
            </p:txBody>
          </p:sp>
          <p:sp>
            <p:nvSpPr>
              <p:cNvPr id="24" name="Striped Right Arrow 23"/>
              <p:cNvSpPr/>
              <p:nvPr/>
            </p:nvSpPr>
            <p:spPr bwMode="auto">
              <a:xfrm rot="1916025">
                <a:off x="5562468" y="2828836"/>
                <a:ext cx="488280" cy="288032"/>
              </a:xfrm>
              <a:prstGeom prst="stripedRightArrow">
                <a:avLst/>
              </a:prstGeom>
              <a:solidFill>
                <a:srgbClr val="66FFFF"/>
              </a:solidFill>
              <a:ln w="9525" cap="flat" cmpd="sng" algn="ctr">
                <a:solidFill>
                  <a:schemeClr val="tx1"/>
                </a:solidFill>
                <a:prstDash val="solid"/>
                <a:round/>
                <a:headEnd type="none" w="med" len="med"/>
                <a:tailEnd type="none" w="med" len="med"/>
              </a:ln>
              <a:effectLst/>
            </p:spPr>
            <p:txBody>
              <a:bodyPr vert="horz" wrap="square" lIns="91412" tIns="45707" rIns="91412" bIns="45707" numCol="1" rtlCol="0" anchor="t" anchorCtr="0" compatLnSpc="1">
                <a:prstTxWarp prst="textNoShape">
                  <a:avLst/>
                </a:prstTxWarp>
              </a:bodyPr>
              <a:lstStyle/>
              <a:p>
                <a:pPr defTabSz="938376"/>
                <a:endParaRPr lang="en-US" dirty="0" smtClean="0"/>
              </a:p>
            </p:txBody>
          </p:sp>
          <p:sp>
            <p:nvSpPr>
              <p:cNvPr id="25" name="TextBox 24"/>
              <p:cNvSpPr txBox="1"/>
              <p:nvPr/>
            </p:nvSpPr>
            <p:spPr>
              <a:xfrm rot="19589040">
                <a:off x="204377" y="2450183"/>
                <a:ext cx="1229895" cy="377511"/>
              </a:xfrm>
              <a:prstGeom prst="rect">
                <a:avLst/>
              </a:prstGeom>
              <a:noFill/>
            </p:spPr>
            <p:txBody>
              <a:bodyPr wrap="square" lIns="91412" tIns="45707" rIns="91412" bIns="45707" rtlCol="0">
                <a:spAutoFit/>
              </a:bodyPr>
              <a:lstStyle/>
              <a:p>
                <a:r>
                  <a:rPr lang="en-US" sz="1700" dirty="0">
                    <a:solidFill>
                      <a:srgbClr val="0000FF"/>
                    </a:solidFill>
                    <a:latin typeface="Arial Narrow" pitchFamily="34" charset="0"/>
                  </a:rPr>
                  <a:t>Hartley </a:t>
                </a:r>
              </a:p>
            </p:txBody>
          </p:sp>
          <p:sp>
            <p:nvSpPr>
              <p:cNvPr id="26" name="TextBox 25"/>
              <p:cNvSpPr txBox="1"/>
              <p:nvPr/>
            </p:nvSpPr>
            <p:spPr>
              <a:xfrm rot="19589040">
                <a:off x="204377" y="3602310"/>
                <a:ext cx="1229895" cy="377511"/>
              </a:xfrm>
              <a:prstGeom prst="rect">
                <a:avLst/>
              </a:prstGeom>
              <a:noFill/>
            </p:spPr>
            <p:txBody>
              <a:bodyPr wrap="square" lIns="91412" tIns="45707" rIns="91412" bIns="45707" rtlCol="0">
                <a:spAutoFit/>
              </a:bodyPr>
              <a:lstStyle/>
              <a:p>
                <a:r>
                  <a:rPr lang="en-US" sz="1700" dirty="0">
                    <a:solidFill>
                      <a:srgbClr val="0000FF"/>
                    </a:solidFill>
                    <a:latin typeface="Arial Narrow" pitchFamily="34" charset="0"/>
                  </a:rPr>
                  <a:t>Weaver</a:t>
                </a:r>
              </a:p>
            </p:txBody>
          </p:sp>
          <p:sp>
            <p:nvSpPr>
              <p:cNvPr id="27" name="TextBox 26"/>
              <p:cNvSpPr txBox="1"/>
              <p:nvPr/>
            </p:nvSpPr>
            <p:spPr>
              <a:xfrm rot="19589040">
                <a:off x="-98861" y="4451790"/>
                <a:ext cx="1785711" cy="656562"/>
              </a:xfrm>
              <a:prstGeom prst="rect">
                <a:avLst/>
              </a:prstGeom>
              <a:noFill/>
            </p:spPr>
            <p:txBody>
              <a:bodyPr wrap="square" lIns="91412" tIns="45707" rIns="91412" bIns="45707" rtlCol="0">
                <a:spAutoFit/>
              </a:bodyPr>
              <a:lstStyle/>
              <a:p>
                <a:r>
                  <a:rPr lang="en-US" sz="1700" dirty="0">
                    <a:solidFill>
                      <a:srgbClr val="FF0000"/>
                    </a:solidFill>
                    <a:latin typeface="Arial Narrow" pitchFamily="34" charset="0"/>
                  </a:rPr>
                  <a:t>New </a:t>
                </a:r>
              </a:p>
              <a:p>
                <a:r>
                  <a:rPr lang="en-US" sz="1700" dirty="0">
                    <a:solidFill>
                      <a:srgbClr val="FF0000"/>
                    </a:solidFill>
                    <a:latin typeface="Arial Narrow" pitchFamily="34" charset="0"/>
                  </a:rPr>
                  <a:t>architecture</a:t>
                </a:r>
              </a:p>
            </p:txBody>
          </p:sp>
          <p:sp>
            <p:nvSpPr>
              <p:cNvPr id="29" name="TextBox 28"/>
              <p:cNvSpPr txBox="1"/>
              <p:nvPr/>
            </p:nvSpPr>
            <p:spPr>
              <a:xfrm rot="2111276">
                <a:off x="8436642" y="2838732"/>
                <a:ext cx="1785711" cy="656562"/>
              </a:xfrm>
              <a:prstGeom prst="rect">
                <a:avLst/>
              </a:prstGeom>
              <a:noFill/>
            </p:spPr>
            <p:txBody>
              <a:bodyPr wrap="square" lIns="91412" tIns="45707" rIns="91412" bIns="45707" rtlCol="0">
                <a:spAutoFit/>
              </a:bodyPr>
              <a:lstStyle/>
              <a:p>
                <a:r>
                  <a:rPr lang="en-US" sz="1700" dirty="0">
                    <a:solidFill>
                      <a:srgbClr val="FF0000"/>
                    </a:solidFill>
                    <a:latin typeface="Arial Narrow" pitchFamily="34" charset="0"/>
                  </a:rPr>
                  <a:t>New </a:t>
                </a:r>
              </a:p>
              <a:p>
                <a:r>
                  <a:rPr lang="en-US" sz="1700" dirty="0">
                    <a:solidFill>
                      <a:srgbClr val="FF0000"/>
                    </a:solidFill>
                    <a:latin typeface="Arial Narrow" pitchFamily="34" charset="0"/>
                  </a:rPr>
                  <a:t>architecture</a:t>
                </a:r>
              </a:p>
            </p:txBody>
          </p:sp>
          <p:sp>
            <p:nvSpPr>
              <p:cNvPr id="30" name="TextBox 29"/>
              <p:cNvSpPr txBox="1"/>
              <p:nvPr/>
            </p:nvSpPr>
            <p:spPr>
              <a:xfrm>
                <a:off x="3517033" y="1440850"/>
                <a:ext cx="2736303" cy="656562"/>
              </a:xfrm>
              <a:prstGeom prst="rect">
                <a:avLst/>
              </a:prstGeom>
              <a:noFill/>
            </p:spPr>
            <p:txBody>
              <a:bodyPr wrap="square" lIns="91412" tIns="45707" rIns="91412" bIns="45707" rtlCol="0">
                <a:spAutoFit/>
              </a:bodyPr>
              <a:lstStyle/>
              <a:p>
                <a:r>
                  <a:rPr lang="en-US" sz="1700" cap="small" dirty="0" err="1">
                    <a:solidFill>
                      <a:srgbClr val="FF00FF"/>
                    </a:solidFill>
                    <a:latin typeface="Arial Narrow" pitchFamily="34" charset="0"/>
                  </a:rPr>
                  <a:t>Quadrature</a:t>
                </a:r>
                <a:r>
                  <a:rPr lang="en-US" sz="1700" cap="small" dirty="0">
                    <a:solidFill>
                      <a:srgbClr val="FF00FF"/>
                    </a:solidFill>
                    <a:latin typeface="Arial Narrow" pitchFamily="34" charset="0"/>
                  </a:rPr>
                  <a:t> All-pass Filter</a:t>
                </a:r>
              </a:p>
            </p:txBody>
          </p:sp>
        </p:grpSp>
        <p:sp>
          <p:nvSpPr>
            <p:cNvPr id="31" name="TextBox 30"/>
            <p:cNvSpPr txBox="1"/>
            <p:nvPr/>
          </p:nvSpPr>
          <p:spPr>
            <a:xfrm>
              <a:off x="204664" y="6009074"/>
              <a:ext cx="9853736" cy="377539"/>
            </a:xfrm>
            <a:prstGeom prst="rect">
              <a:avLst/>
            </a:prstGeom>
            <a:noFill/>
          </p:spPr>
          <p:txBody>
            <a:bodyPr wrap="square" rtlCol="0">
              <a:spAutoFit/>
            </a:bodyPr>
            <a:lstStyle/>
            <a:p>
              <a:pPr algn="l">
                <a:buFont typeface="Arial" pitchFamily="34" charset="0"/>
                <a:buChar char="•"/>
              </a:pPr>
              <a:r>
                <a:rPr lang="en-US" sz="1700" dirty="0">
                  <a:latin typeface="Arial Narrow" pitchFamily="34" charset="0"/>
                </a:rPr>
                <a:t> Versatile and promising building block for future RF &amp; mm-wave phased arrays and comm. systems     </a:t>
              </a:r>
            </a:p>
          </p:txBody>
        </p:sp>
      </p:grpSp>
      <p:sp>
        <p:nvSpPr>
          <p:cNvPr id="11" name="Slide Number Placeholder 10"/>
          <p:cNvSpPr>
            <a:spLocks noGrp="1"/>
          </p:cNvSpPr>
          <p:nvPr>
            <p:ph type="sldNum" sz="quarter" idx="4"/>
          </p:nvPr>
        </p:nvSpPr>
        <p:spPr/>
        <p:txBody>
          <a:bodyPr/>
          <a:lstStyle/>
          <a:p>
            <a:fld id="{90BE237A-3C10-CB42-9E82-6FFF293908C0}" type="slidenum">
              <a:rPr lang="en-US" smtClean="0"/>
              <a:pPr/>
              <a:t>50</a:t>
            </a:fld>
            <a:endParaRPr lang="en-US"/>
          </a:p>
        </p:txBody>
      </p:sp>
    </p:spTree>
    <p:extLst>
      <p:ext uri="{BB962C8B-B14F-4D97-AF65-F5344CB8AC3E}">
        <p14:creationId xmlns:p14="http://schemas.microsoft.com/office/powerpoint/2010/main" val="319244951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93602" name="Object 2"/>
          <p:cNvGraphicFramePr>
            <a:graphicFrameLocks noChangeAspect="1"/>
          </p:cNvGraphicFramePr>
          <p:nvPr/>
        </p:nvGraphicFramePr>
        <p:xfrm>
          <a:off x="906140" y="1268762"/>
          <a:ext cx="7393334" cy="3037838"/>
        </p:xfrm>
        <a:graphic>
          <a:graphicData uri="http://schemas.openxmlformats.org/presentationml/2006/ole">
            <mc:AlternateContent xmlns:mc="http://schemas.openxmlformats.org/markup-compatibility/2006">
              <mc:Choice xmlns:v="urn:schemas-microsoft-com:vml" Requires="v">
                <p:oleObj spid="_x0000_s34857" name="Visio" r:id="rId4" imgW="11833079" imgH="4726591" progId="Visio.Drawing.11">
                  <p:embed/>
                </p:oleObj>
              </mc:Choice>
              <mc:Fallback>
                <p:oleObj name="Visio" r:id="rId4" imgW="11833079" imgH="4726591"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6140" y="1268762"/>
                        <a:ext cx="7393334" cy="3037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Rectangle 4"/>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defTabSz="913529"/>
            <a:r>
              <a:rPr lang="en-US" sz="2600" cap="small" dirty="0">
                <a:latin typeface="Arial Narrow" pitchFamily="34" charset="0"/>
              </a:rPr>
              <a:t>0.13-</a:t>
            </a:r>
            <a:r>
              <a:rPr lang="en-US" sz="2600" dirty="0">
                <a:latin typeface="Symbol" pitchFamily="18" charset="2"/>
              </a:rPr>
              <a:t>m</a:t>
            </a:r>
            <a:r>
              <a:rPr lang="en-US" sz="2600" dirty="0">
                <a:latin typeface="Arial Narrow" pitchFamily="34" charset="0"/>
              </a:rPr>
              <a:t>m</a:t>
            </a:r>
            <a:r>
              <a:rPr lang="en-US" sz="2600" cap="small" dirty="0">
                <a:latin typeface="Arial Narrow" pitchFamily="34" charset="0"/>
              </a:rPr>
              <a:t> CMOS active phase shifters</a:t>
            </a:r>
          </a:p>
        </p:txBody>
      </p:sp>
      <p:sp>
        <p:nvSpPr>
          <p:cNvPr id="6" name="TextBox 5"/>
          <p:cNvSpPr txBox="1"/>
          <p:nvPr/>
        </p:nvSpPr>
        <p:spPr>
          <a:xfrm>
            <a:off x="906138" y="931226"/>
            <a:ext cx="3665862" cy="346224"/>
          </a:xfrm>
          <a:prstGeom prst="rect">
            <a:avLst/>
          </a:prstGeom>
          <a:noFill/>
        </p:spPr>
        <p:txBody>
          <a:bodyPr wrap="square" lIns="84190" tIns="42096" rIns="84190" bIns="42096" rtlCol="0">
            <a:spAutoFit/>
          </a:bodyPr>
          <a:lstStyle/>
          <a:p>
            <a:r>
              <a:rPr lang="en-US" sz="1700" cap="small" dirty="0">
                <a:latin typeface="Arial Narrow" pitchFamily="34" charset="0"/>
              </a:rPr>
              <a:t>X-band (6-18 GHz) design</a:t>
            </a:r>
          </a:p>
        </p:txBody>
      </p:sp>
      <p:sp>
        <p:nvSpPr>
          <p:cNvPr id="7" name="TextBox 6"/>
          <p:cNvSpPr txBox="1"/>
          <p:nvPr/>
        </p:nvSpPr>
        <p:spPr>
          <a:xfrm>
            <a:off x="4637462" y="931226"/>
            <a:ext cx="3665862" cy="346224"/>
          </a:xfrm>
          <a:prstGeom prst="rect">
            <a:avLst/>
          </a:prstGeom>
          <a:noFill/>
        </p:spPr>
        <p:txBody>
          <a:bodyPr wrap="square" lIns="84190" tIns="42096" rIns="84190" bIns="42096" rtlCol="0">
            <a:spAutoFit/>
          </a:bodyPr>
          <a:lstStyle/>
          <a:p>
            <a:r>
              <a:rPr lang="en-US" sz="1700" cap="small" dirty="0">
                <a:latin typeface="Arial Narrow" pitchFamily="34" charset="0"/>
              </a:rPr>
              <a:t>Ku-band (15-26 GHz) design</a:t>
            </a:r>
          </a:p>
        </p:txBody>
      </p:sp>
      <p:sp>
        <p:nvSpPr>
          <p:cNvPr id="8" name="TextBox 7"/>
          <p:cNvSpPr txBox="1"/>
          <p:nvPr/>
        </p:nvSpPr>
        <p:spPr>
          <a:xfrm>
            <a:off x="2215378" y="5282736"/>
            <a:ext cx="4844175" cy="779034"/>
          </a:xfrm>
          <a:prstGeom prst="rect">
            <a:avLst/>
          </a:prstGeom>
          <a:noFill/>
          <a:ln w="19050">
            <a:solidFill>
              <a:srgbClr val="FF00FF"/>
            </a:solidFill>
          </a:ln>
        </p:spPr>
        <p:txBody>
          <a:bodyPr wrap="square" lIns="84190" tIns="42096" rIns="84190" bIns="42096" rtlCol="0">
            <a:spAutoFit/>
          </a:bodyPr>
          <a:lstStyle/>
          <a:p>
            <a:pPr algn="l">
              <a:buFont typeface="Arial" pitchFamily="34" charset="0"/>
              <a:buChar char="•"/>
            </a:pPr>
            <a:r>
              <a:rPr lang="en-US" sz="1500" dirty="0">
                <a:solidFill>
                  <a:srgbClr val="FF00FF"/>
                </a:solidFill>
                <a:latin typeface="Arial Narrow" pitchFamily="34" charset="0"/>
              </a:rPr>
              <a:t> First realization of CMOS active phase shifters (4-bit resolution)</a:t>
            </a:r>
          </a:p>
          <a:p>
            <a:pPr algn="l">
              <a:buFont typeface="Arial" pitchFamily="34" charset="0"/>
              <a:buChar char="•"/>
            </a:pPr>
            <a:r>
              <a:rPr lang="en-US" sz="1500" dirty="0">
                <a:solidFill>
                  <a:srgbClr val="FF00FF"/>
                </a:solidFill>
                <a:latin typeface="Arial Narrow" pitchFamily="34" charset="0"/>
              </a:rPr>
              <a:t> Supported by Intel “UC Discovery Project” (2006-2007)</a:t>
            </a:r>
          </a:p>
          <a:p>
            <a:pPr algn="l">
              <a:buFont typeface="Arial" pitchFamily="34" charset="0"/>
              <a:buChar char="•"/>
            </a:pPr>
            <a:r>
              <a:rPr lang="en-US" sz="1500" dirty="0">
                <a:solidFill>
                  <a:srgbClr val="FF00FF"/>
                </a:solidFill>
                <a:latin typeface="Arial Narrow" pitchFamily="34" charset="0"/>
              </a:rPr>
              <a:t> Presented at Intel project review meeting &amp; RFIC  2007  </a:t>
            </a:r>
          </a:p>
        </p:txBody>
      </p:sp>
      <p:sp>
        <p:nvSpPr>
          <p:cNvPr id="9" name="TextBox 8"/>
          <p:cNvSpPr txBox="1"/>
          <p:nvPr/>
        </p:nvSpPr>
        <p:spPr>
          <a:xfrm>
            <a:off x="906138" y="4374106"/>
            <a:ext cx="7397185" cy="807889"/>
          </a:xfrm>
          <a:prstGeom prst="rect">
            <a:avLst/>
          </a:prstGeom>
          <a:noFill/>
        </p:spPr>
        <p:txBody>
          <a:bodyPr wrap="square" lIns="84190" tIns="42096" rIns="84190" bIns="42096" rtlCol="0">
            <a:spAutoFit/>
          </a:bodyPr>
          <a:lstStyle/>
          <a:p>
            <a:r>
              <a:rPr lang="en-US" sz="1700" dirty="0">
                <a:latin typeface="Arial Narrow" pitchFamily="34" charset="0"/>
              </a:rPr>
              <a:t>CMOS implementations with same active phase shifter architectures</a:t>
            </a:r>
          </a:p>
          <a:p>
            <a:r>
              <a:rPr lang="en-US" sz="1700" dirty="0">
                <a:latin typeface="Arial Narrow" pitchFamily="34" charset="0"/>
              </a:rPr>
              <a:t>Phase shifter core size: </a:t>
            </a:r>
            <a:r>
              <a:rPr lang="en-US" sz="1700" dirty="0">
                <a:solidFill>
                  <a:srgbClr val="FF0000"/>
                </a:solidFill>
                <a:latin typeface="Arial Narrow" pitchFamily="34" charset="0"/>
              </a:rPr>
              <a:t>0.3 x 0.4 mm</a:t>
            </a:r>
            <a:r>
              <a:rPr lang="en-US" sz="1700" baseline="30000" dirty="0">
                <a:solidFill>
                  <a:srgbClr val="FF0000"/>
                </a:solidFill>
                <a:latin typeface="Arial Narrow" pitchFamily="34" charset="0"/>
              </a:rPr>
              <a:t>2 </a:t>
            </a:r>
            <a:r>
              <a:rPr lang="en-US" sz="1700" dirty="0">
                <a:solidFill>
                  <a:srgbClr val="FF0000"/>
                </a:solidFill>
                <a:latin typeface="Arial Narrow" pitchFamily="34" charset="0"/>
              </a:rPr>
              <a:t>(smallest one published)</a:t>
            </a:r>
          </a:p>
          <a:p>
            <a:r>
              <a:rPr lang="en-US" sz="1300" dirty="0">
                <a:solidFill>
                  <a:srgbClr val="0000FF"/>
                </a:solidFill>
                <a:latin typeface="Arial Narrow" pitchFamily="34" charset="0"/>
              </a:rPr>
              <a:t>Ref: K.-J. </a:t>
            </a:r>
            <a:r>
              <a:rPr lang="en-US" sz="1300" dirty="0" err="1">
                <a:solidFill>
                  <a:srgbClr val="0000FF"/>
                </a:solidFill>
                <a:latin typeface="Arial Narrow" pitchFamily="34" charset="0"/>
              </a:rPr>
              <a:t>Koh</a:t>
            </a:r>
            <a:r>
              <a:rPr lang="en-US" sz="1300" dirty="0">
                <a:solidFill>
                  <a:srgbClr val="0000FF"/>
                </a:solidFill>
                <a:latin typeface="Arial Narrow" pitchFamily="34" charset="0"/>
              </a:rPr>
              <a:t> </a:t>
            </a:r>
            <a:r>
              <a:rPr lang="en-US" sz="1300" dirty="0" err="1">
                <a:solidFill>
                  <a:srgbClr val="0000FF"/>
                </a:solidFill>
                <a:latin typeface="Arial Narrow" pitchFamily="34" charset="0"/>
              </a:rPr>
              <a:t>etal</a:t>
            </a:r>
            <a:r>
              <a:rPr lang="en-US" sz="1300" dirty="0">
                <a:solidFill>
                  <a:srgbClr val="0000FF"/>
                </a:solidFill>
                <a:latin typeface="Arial Narrow" pitchFamily="34" charset="0"/>
              </a:rPr>
              <a:t>, “0.13-</a:t>
            </a:r>
            <a:r>
              <a:rPr lang="en-US" sz="1300" dirty="0">
                <a:solidFill>
                  <a:srgbClr val="0000FF"/>
                </a:solidFill>
                <a:latin typeface="Symbol" pitchFamily="18" charset="2"/>
              </a:rPr>
              <a:t>m</a:t>
            </a:r>
            <a:r>
              <a:rPr lang="en-US" sz="1300" dirty="0">
                <a:solidFill>
                  <a:srgbClr val="0000FF"/>
                </a:solidFill>
                <a:latin typeface="Arial Narrow" pitchFamily="34" charset="0"/>
              </a:rPr>
              <a:t>m CMOS phase shifters for X-, Ku-, and K-Band Phased Arrays”, IEEE JSSC, Nov. 2007</a:t>
            </a:r>
          </a:p>
        </p:txBody>
      </p:sp>
      <p:sp>
        <p:nvSpPr>
          <p:cNvPr id="11" name="TextBox 10"/>
          <p:cNvSpPr txBox="1"/>
          <p:nvPr/>
        </p:nvSpPr>
        <p:spPr>
          <a:xfrm rot="20711267">
            <a:off x="1376521" y="3369441"/>
            <a:ext cx="1636545" cy="317370"/>
          </a:xfrm>
          <a:prstGeom prst="rect">
            <a:avLst/>
          </a:prstGeom>
          <a:noFill/>
        </p:spPr>
        <p:txBody>
          <a:bodyPr wrap="square" lIns="84190" tIns="42096" rIns="84190" bIns="42096" rtlCol="0">
            <a:spAutoFit/>
          </a:bodyPr>
          <a:lstStyle/>
          <a:p>
            <a:r>
              <a:rPr lang="en-US" sz="1500" dirty="0">
                <a:solidFill>
                  <a:srgbClr val="FFFF00"/>
                </a:solidFill>
                <a:latin typeface="Arial Narrow" pitchFamily="34" charset="0"/>
              </a:rPr>
              <a:t>phase shifter core</a:t>
            </a:r>
          </a:p>
        </p:txBody>
      </p:sp>
      <p:sp>
        <p:nvSpPr>
          <p:cNvPr id="12" name="TextBox 11"/>
          <p:cNvSpPr txBox="1"/>
          <p:nvPr/>
        </p:nvSpPr>
        <p:spPr>
          <a:xfrm rot="20711267">
            <a:off x="5107848" y="3360021"/>
            <a:ext cx="1636545" cy="317370"/>
          </a:xfrm>
          <a:prstGeom prst="rect">
            <a:avLst/>
          </a:prstGeom>
          <a:noFill/>
        </p:spPr>
        <p:txBody>
          <a:bodyPr wrap="square" lIns="84190" tIns="42096" rIns="84190" bIns="42096" rtlCol="0">
            <a:spAutoFit/>
          </a:bodyPr>
          <a:lstStyle/>
          <a:p>
            <a:r>
              <a:rPr lang="en-US" sz="1500" dirty="0">
                <a:solidFill>
                  <a:srgbClr val="FFFF00"/>
                </a:solidFill>
                <a:latin typeface="Arial Narrow" pitchFamily="34" charset="0"/>
              </a:rPr>
              <a:t>phase shifter core</a:t>
            </a:r>
          </a:p>
        </p:txBody>
      </p:sp>
      <p:sp>
        <p:nvSpPr>
          <p:cNvPr id="2" name="Slide Number Placeholder 1"/>
          <p:cNvSpPr>
            <a:spLocks noGrp="1"/>
          </p:cNvSpPr>
          <p:nvPr>
            <p:ph type="sldNum" sz="quarter" idx="12"/>
          </p:nvPr>
        </p:nvSpPr>
        <p:spPr/>
        <p:txBody>
          <a:bodyPr/>
          <a:lstStyle/>
          <a:p>
            <a:fld id="{F6B0E1E6-BBDF-4CD7-A72C-4AECEAC288E1}" type="slidenum">
              <a:rPr lang="en-US" smtClean="0"/>
              <a:t>51</a:t>
            </a:fld>
            <a:endParaRPr lang="en-US"/>
          </a:p>
        </p:txBody>
      </p:sp>
    </p:spTree>
    <p:extLst>
      <p:ext uri="{BB962C8B-B14F-4D97-AF65-F5344CB8AC3E}">
        <p14:creationId xmlns:p14="http://schemas.microsoft.com/office/powerpoint/2010/main" val="33864622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ounded Rectangle 26"/>
          <p:cNvSpPr/>
          <p:nvPr/>
        </p:nvSpPr>
        <p:spPr>
          <a:xfrm>
            <a:off x="1302720" y="4957860"/>
            <a:ext cx="6808029" cy="968918"/>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5" name="Rectangle 2"/>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defTabSz="913529"/>
            <a:r>
              <a:rPr lang="en-US" sz="2600" cap="small" dirty="0">
                <a:latin typeface="Arial Narrow" pitchFamily="34" charset="0"/>
              </a:rPr>
              <a:t>Active phase shifter – measurements</a:t>
            </a:r>
          </a:p>
        </p:txBody>
      </p:sp>
      <p:sp>
        <p:nvSpPr>
          <p:cNvPr id="39" name="TextBox 38"/>
          <p:cNvSpPr txBox="1"/>
          <p:nvPr/>
        </p:nvSpPr>
        <p:spPr>
          <a:xfrm>
            <a:off x="1429836" y="5049184"/>
            <a:ext cx="3076705" cy="779034"/>
          </a:xfrm>
          <a:prstGeom prst="rect">
            <a:avLst/>
          </a:prstGeom>
          <a:noFill/>
        </p:spPr>
        <p:txBody>
          <a:bodyPr wrap="square" lIns="84190" tIns="42096" rIns="84190" bIns="42096" rtlCol="0">
            <a:spAutoFit/>
          </a:bodyPr>
          <a:lstStyle/>
          <a:p>
            <a:pPr algn="l">
              <a:buFont typeface="Arial" pitchFamily="34" charset="0"/>
              <a:buChar char="•"/>
            </a:pPr>
            <a:r>
              <a:rPr lang="en-US" sz="1500" dirty="0">
                <a:latin typeface="Arial Narrow" pitchFamily="34" charset="0"/>
              </a:rPr>
              <a:t> Gain: 16.5 - 19.5 dB @7.5-15.2 GHz</a:t>
            </a:r>
          </a:p>
          <a:p>
            <a:pPr algn="l">
              <a:buFont typeface="Arial" pitchFamily="34" charset="0"/>
              <a:buChar char="•"/>
            </a:pPr>
            <a:r>
              <a:rPr lang="en-US" sz="1500" dirty="0">
                <a:solidFill>
                  <a:srgbClr val="FF0000"/>
                </a:solidFill>
                <a:latin typeface="Arial Narrow" pitchFamily="34" charset="0"/>
              </a:rPr>
              <a:t> Gain error: </a:t>
            </a:r>
            <a:r>
              <a:rPr lang="en-US" sz="1500" dirty="0">
                <a:solidFill>
                  <a:srgbClr val="FF0000"/>
                </a:solidFill>
                <a:latin typeface="Arial Narrow" pitchFamily="34" charset="0"/>
                <a:sym typeface="Symbol" pitchFamily="18" charset="2"/>
              </a:rPr>
              <a:t> </a:t>
            </a:r>
            <a:r>
              <a:rPr lang="en-US" sz="1500" dirty="0">
                <a:solidFill>
                  <a:srgbClr val="FF0000"/>
                </a:solidFill>
                <a:latin typeface="Arial Narrow" pitchFamily="34" charset="0"/>
              </a:rPr>
              <a:t>1.1 dB (RMS) @6-18 GHz</a:t>
            </a:r>
          </a:p>
          <a:p>
            <a:pPr algn="l">
              <a:buFont typeface="Arial" pitchFamily="34" charset="0"/>
              <a:buChar char="•"/>
            </a:pPr>
            <a:r>
              <a:rPr lang="en-US" sz="1500" dirty="0">
                <a:latin typeface="Arial Narrow" pitchFamily="34" charset="0"/>
              </a:rPr>
              <a:t> NF: 4 - 5.7 dB @7.5-15.2 GHz</a:t>
            </a:r>
          </a:p>
        </p:txBody>
      </p:sp>
      <p:sp>
        <p:nvSpPr>
          <p:cNvPr id="40" name="TextBox 39"/>
          <p:cNvSpPr txBox="1"/>
          <p:nvPr/>
        </p:nvSpPr>
        <p:spPr>
          <a:xfrm>
            <a:off x="4637466" y="5049184"/>
            <a:ext cx="3404015" cy="779034"/>
          </a:xfrm>
          <a:prstGeom prst="rect">
            <a:avLst/>
          </a:prstGeom>
          <a:noFill/>
        </p:spPr>
        <p:txBody>
          <a:bodyPr wrap="square" lIns="84190" tIns="42096" rIns="84190" bIns="42096" rtlCol="0">
            <a:spAutoFit/>
          </a:bodyPr>
          <a:lstStyle/>
          <a:p>
            <a:pPr algn="l">
              <a:buFont typeface="Arial" pitchFamily="34" charset="0"/>
              <a:buChar char="•"/>
            </a:pPr>
            <a:r>
              <a:rPr lang="en-US" sz="1500" dirty="0">
                <a:solidFill>
                  <a:srgbClr val="FF0000"/>
                </a:solidFill>
                <a:latin typeface="Arial Narrow" pitchFamily="34" charset="0"/>
              </a:rPr>
              <a:t> Phase error: &lt; 5.6</a:t>
            </a:r>
            <a:r>
              <a:rPr lang="en-US" sz="1500" baseline="30000" dirty="0">
                <a:solidFill>
                  <a:srgbClr val="FF0000"/>
                </a:solidFill>
                <a:latin typeface="Arial Narrow" pitchFamily="34" charset="0"/>
              </a:rPr>
              <a:t>o</a:t>
            </a:r>
            <a:r>
              <a:rPr lang="en-US" sz="1500" dirty="0">
                <a:solidFill>
                  <a:srgbClr val="FF0000"/>
                </a:solidFill>
                <a:latin typeface="Arial Narrow" pitchFamily="34" charset="0"/>
              </a:rPr>
              <a:t> (RMS) @6-18 GHz</a:t>
            </a:r>
          </a:p>
          <a:p>
            <a:pPr algn="l">
              <a:buFont typeface="Arial" pitchFamily="34" charset="0"/>
              <a:buChar char="•"/>
            </a:pPr>
            <a:r>
              <a:rPr lang="en-US" sz="1500" dirty="0">
                <a:latin typeface="Arial Narrow" pitchFamily="34" charset="0"/>
              </a:rPr>
              <a:t> S11 &lt; -10 dB @11-15.5 GHz</a:t>
            </a:r>
          </a:p>
          <a:p>
            <a:pPr algn="l">
              <a:buFont typeface="Arial" pitchFamily="34" charset="0"/>
              <a:buChar char="•"/>
            </a:pPr>
            <a:r>
              <a:rPr lang="en-US" sz="1500" dirty="0">
                <a:latin typeface="Arial Narrow" pitchFamily="34" charset="0"/>
              </a:rPr>
              <a:t> S22 &lt; -10 dB @6-18 GHz</a:t>
            </a:r>
          </a:p>
        </p:txBody>
      </p:sp>
      <p:cxnSp>
        <p:nvCxnSpPr>
          <p:cNvPr id="15" name="Straight Arrow Connector 14"/>
          <p:cNvCxnSpPr/>
          <p:nvPr/>
        </p:nvCxnSpPr>
        <p:spPr bwMode="auto">
          <a:xfrm rot="16200000" flipV="1">
            <a:off x="2912056" y="1659976"/>
            <a:ext cx="135015" cy="130924"/>
          </a:xfrm>
          <a:prstGeom prst="straightConnector1">
            <a:avLst/>
          </a:prstGeom>
          <a:solidFill>
            <a:schemeClr val="accent1"/>
          </a:solidFill>
          <a:ln w="28575" cap="flat" cmpd="sng" algn="ctr">
            <a:solidFill>
              <a:srgbClr val="0000FF"/>
            </a:solidFill>
            <a:prstDash val="solid"/>
            <a:round/>
            <a:headEnd type="none" w="med" len="med"/>
            <a:tailEnd type="arrow"/>
          </a:ln>
          <a:effectLst/>
        </p:spPr>
      </p:cxnSp>
      <p:sp>
        <p:nvSpPr>
          <p:cNvPr id="16" name="TextBox 15"/>
          <p:cNvSpPr txBox="1"/>
          <p:nvPr/>
        </p:nvSpPr>
        <p:spPr>
          <a:xfrm>
            <a:off x="2979564" y="1677868"/>
            <a:ext cx="720080" cy="288541"/>
          </a:xfrm>
          <a:prstGeom prst="rect">
            <a:avLst/>
          </a:prstGeom>
          <a:noFill/>
          <a:ln>
            <a:noFill/>
          </a:ln>
        </p:spPr>
        <p:txBody>
          <a:bodyPr wrap="square" lIns="84216" tIns="42108" rIns="84216" bIns="42108" rtlCol="0">
            <a:spAutoFit/>
          </a:bodyPr>
          <a:lstStyle/>
          <a:p>
            <a:pPr algn="l"/>
            <a:r>
              <a:rPr lang="en-US" sz="1300" dirty="0">
                <a:solidFill>
                  <a:srgbClr val="0000FF"/>
                </a:solidFill>
                <a:latin typeface="Arial Narrow" pitchFamily="34" charset="0"/>
              </a:rPr>
              <a:t>Gain</a:t>
            </a:r>
          </a:p>
        </p:txBody>
      </p:sp>
      <p:cxnSp>
        <p:nvCxnSpPr>
          <p:cNvPr id="17" name="Straight Arrow Connector 16"/>
          <p:cNvCxnSpPr/>
          <p:nvPr/>
        </p:nvCxnSpPr>
        <p:spPr bwMode="auto">
          <a:xfrm rot="5400000">
            <a:off x="3042980" y="2668581"/>
            <a:ext cx="135015" cy="130924"/>
          </a:xfrm>
          <a:prstGeom prst="straightConnector1">
            <a:avLst/>
          </a:prstGeom>
          <a:solidFill>
            <a:schemeClr val="accent1"/>
          </a:solidFill>
          <a:ln w="28575" cap="flat" cmpd="sng" algn="ctr">
            <a:solidFill>
              <a:srgbClr val="0000FF"/>
            </a:solidFill>
            <a:prstDash val="solid"/>
            <a:round/>
            <a:headEnd type="none" w="med" len="med"/>
            <a:tailEnd type="arrow"/>
          </a:ln>
          <a:effectLst/>
        </p:spPr>
      </p:cxnSp>
      <p:sp>
        <p:nvSpPr>
          <p:cNvPr id="20" name="TextBox 19"/>
          <p:cNvSpPr txBox="1"/>
          <p:nvPr/>
        </p:nvSpPr>
        <p:spPr>
          <a:xfrm>
            <a:off x="3119622" y="2464013"/>
            <a:ext cx="720080" cy="288541"/>
          </a:xfrm>
          <a:prstGeom prst="rect">
            <a:avLst/>
          </a:prstGeom>
          <a:noFill/>
          <a:ln>
            <a:noFill/>
          </a:ln>
        </p:spPr>
        <p:txBody>
          <a:bodyPr wrap="square" lIns="84216" tIns="42108" rIns="84216" bIns="42108" rtlCol="0">
            <a:spAutoFit/>
          </a:bodyPr>
          <a:lstStyle/>
          <a:p>
            <a:pPr algn="l"/>
            <a:r>
              <a:rPr lang="en-US" sz="1300" dirty="0">
                <a:solidFill>
                  <a:srgbClr val="0000FF"/>
                </a:solidFill>
                <a:latin typeface="Arial Narrow" pitchFamily="34" charset="0"/>
              </a:rPr>
              <a:t>NF</a:t>
            </a:r>
          </a:p>
        </p:txBody>
      </p:sp>
      <p:cxnSp>
        <p:nvCxnSpPr>
          <p:cNvPr id="21" name="Straight Arrow Connector 20"/>
          <p:cNvCxnSpPr/>
          <p:nvPr/>
        </p:nvCxnSpPr>
        <p:spPr bwMode="auto">
          <a:xfrm rot="10800000" flipV="1">
            <a:off x="2586793" y="1185378"/>
            <a:ext cx="196385" cy="135015"/>
          </a:xfrm>
          <a:prstGeom prst="straightConnector1">
            <a:avLst/>
          </a:prstGeom>
          <a:solidFill>
            <a:schemeClr val="accent1"/>
          </a:solidFill>
          <a:ln w="28575" cap="flat" cmpd="sng" algn="ctr">
            <a:solidFill>
              <a:srgbClr val="0000FF"/>
            </a:solidFill>
            <a:prstDash val="solid"/>
            <a:round/>
            <a:headEnd type="none" w="med" len="med"/>
            <a:tailEnd type="arrow"/>
          </a:ln>
          <a:effectLst/>
        </p:spPr>
      </p:cxnSp>
      <p:sp>
        <p:nvSpPr>
          <p:cNvPr id="24" name="TextBox 23"/>
          <p:cNvSpPr txBox="1"/>
          <p:nvPr/>
        </p:nvSpPr>
        <p:spPr>
          <a:xfrm>
            <a:off x="2717716" y="1012762"/>
            <a:ext cx="720080" cy="288541"/>
          </a:xfrm>
          <a:prstGeom prst="rect">
            <a:avLst/>
          </a:prstGeom>
          <a:noFill/>
          <a:ln>
            <a:noFill/>
          </a:ln>
        </p:spPr>
        <p:txBody>
          <a:bodyPr wrap="square" lIns="84216" tIns="42108" rIns="84216" bIns="42108" rtlCol="0">
            <a:spAutoFit/>
          </a:bodyPr>
          <a:lstStyle/>
          <a:p>
            <a:pPr algn="l"/>
            <a:r>
              <a:rPr lang="en-US" sz="1300" dirty="0" err="1">
                <a:solidFill>
                  <a:srgbClr val="0000FF"/>
                </a:solidFill>
                <a:latin typeface="Arial Narrow" pitchFamily="34" charset="0"/>
              </a:rPr>
              <a:t>sim</a:t>
            </a:r>
            <a:endParaRPr lang="en-US" sz="1300" dirty="0">
              <a:solidFill>
                <a:srgbClr val="0000FF"/>
              </a:solidFill>
              <a:latin typeface="Arial Narrow" pitchFamily="34" charset="0"/>
            </a:endParaRPr>
          </a:p>
        </p:txBody>
      </p:sp>
      <p:cxnSp>
        <p:nvCxnSpPr>
          <p:cNvPr id="25" name="Straight Arrow Connector 24"/>
          <p:cNvCxnSpPr/>
          <p:nvPr/>
        </p:nvCxnSpPr>
        <p:spPr bwMode="auto">
          <a:xfrm rot="10800000">
            <a:off x="2324942" y="2909083"/>
            <a:ext cx="196385" cy="135015"/>
          </a:xfrm>
          <a:prstGeom prst="straightConnector1">
            <a:avLst/>
          </a:prstGeom>
          <a:solidFill>
            <a:schemeClr val="accent1"/>
          </a:solidFill>
          <a:ln w="28575" cap="flat" cmpd="sng" algn="ctr">
            <a:solidFill>
              <a:srgbClr val="0000FF"/>
            </a:solidFill>
            <a:prstDash val="solid"/>
            <a:round/>
            <a:headEnd type="none" w="med" len="med"/>
            <a:tailEnd type="arrow"/>
          </a:ln>
          <a:effectLst/>
        </p:spPr>
      </p:cxnSp>
      <p:sp>
        <p:nvSpPr>
          <p:cNvPr id="28" name="TextBox 27"/>
          <p:cNvSpPr txBox="1"/>
          <p:nvPr/>
        </p:nvSpPr>
        <p:spPr>
          <a:xfrm>
            <a:off x="2465532" y="2891418"/>
            <a:ext cx="720080" cy="288541"/>
          </a:xfrm>
          <a:prstGeom prst="rect">
            <a:avLst/>
          </a:prstGeom>
          <a:noFill/>
          <a:ln>
            <a:noFill/>
          </a:ln>
        </p:spPr>
        <p:txBody>
          <a:bodyPr wrap="square" lIns="84216" tIns="42108" rIns="84216" bIns="42108" rtlCol="0">
            <a:spAutoFit/>
          </a:bodyPr>
          <a:lstStyle/>
          <a:p>
            <a:pPr algn="l"/>
            <a:r>
              <a:rPr lang="en-US" sz="1300" dirty="0" err="1">
                <a:solidFill>
                  <a:srgbClr val="0000FF"/>
                </a:solidFill>
                <a:latin typeface="Arial Narrow" pitchFamily="34" charset="0"/>
              </a:rPr>
              <a:t>sim</a:t>
            </a:r>
            <a:endParaRPr lang="en-US" sz="1300" dirty="0">
              <a:solidFill>
                <a:srgbClr val="0000FF"/>
              </a:solidFill>
              <a:latin typeface="Arial Narrow" pitchFamily="34" charset="0"/>
            </a:endParaRPr>
          </a:p>
        </p:txBody>
      </p:sp>
      <p:cxnSp>
        <p:nvCxnSpPr>
          <p:cNvPr id="29" name="Straight Arrow Connector 28"/>
          <p:cNvCxnSpPr/>
          <p:nvPr/>
        </p:nvCxnSpPr>
        <p:spPr bwMode="auto">
          <a:xfrm rot="5400000">
            <a:off x="6642357" y="1523938"/>
            <a:ext cx="202523" cy="65462"/>
          </a:xfrm>
          <a:prstGeom prst="straightConnector1">
            <a:avLst/>
          </a:prstGeom>
          <a:solidFill>
            <a:schemeClr val="accent1"/>
          </a:solidFill>
          <a:ln w="28575" cap="flat" cmpd="sng" algn="ctr">
            <a:solidFill>
              <a:srgbClr val="0000FF"/>
            </a:solidFill>
            <a:prstDash val="solid"/>
            <a:round/>
            <a:headEnd type="none" w="med" len="med"/>
            <a:tailEnd type="arrow"/>
          </a:ln>
          <a:effectLst/>
        </p:spPr>
      </p:cxnSp>
      <p:sp>
        <p:nvSpPr>
          <p:cNvPr id="32" name="TextBox 31"/>
          <p:cNvSpPr txBox="1"/>
          <p:nvPr/>
        </p:nvSpPr>
        <p:spPr>
          <a:xfrm>
            <a:off x="6121731" y="1244884"/>
            <a:ext cx="1898393" cy="288541"/>
          </a:xfrm>
          <a:prstGeom prst="rect">
            <a:avLst/>
          </a:prstGeom>
          <a:noFill/>
          <a:ln>
            <a:noFill/>
          </a:ln>
        </p:spPr>
        <p:txBody>
          <a:bodyPr wrap="square" lIns="84216" tIns="42108" rIns="84216" bIns="42108" rtlCol="0">
            <a:spAutoFit/>
          </a:bodyPr>
          <a:lstStyle/>
          <a:p>
            <a:pPr algn="l"/>
            <a:r>
              <a:rPr lang="en-US" sz="1300" dirty="0">
                <a:solidFill>
                  <a:srgbClr val="0000FF"/>
                </a:solidFill>
                <a:latin typeface="Arial Narrow" pitchFamily="34" charset="0"/>
              </a:rPr>
              <a:t>0</a:t>
            </a:r>
            <a:r>
              <a:rPr lang="en-US" sz="1300" baseline="30000" dirty="0">
                <a:solidFill>
                  <a:srgbClr val="0000FF"/>
                </a:solidFill>
                <a:latin typeface="Arial Narrow" pitchFamily="34" charset="0"/>
              </a:rPr>
              <a:t>o</a:t>
            </a:r>
            <a:r>
              <a:rPr lang="en-US" sz="1300" dirty="0">
                <a:solidFill>
                  <a:srgbClr val="0000FF"/>
                </a:solidFill>
                <a:latin typeface="Arial Narrow" pitchFamily="34" charset="0"/>
              </a:rPr>
              <a:t>-bit (reference, 00000)</a:t>
            </a:r>
          </a:p>
        </p:txBody>
      </p:sp>
      <p:cxnSp>
        <p:nvCxnSpPr>
          <p:cNvPr id="33" name="Straight Arrow Connector 32"/>
          <p:cNvCxnSpPr/>
          <p:nvPr/>
        </p:nvCxnSpPr>
        <p:spPr bwMode="auto">
          <a:xfrm rot="5400000" flipH="1" flipV="1">
            <a:off x="6151393" y="2484980"/>
            <a:ext cx="202523" cy="130924"/>
          </a:xfrm>
          <a:prstGeom prst="straightConnector1">
            <a:avLst/>
          </a:prstGeom>
          <a:solidFill>
            <a:schemeClr val="accent1"/>
          </a:solidFill>
          <a:ln w="28575" cap="flat" cmpd="sng" algn="ctr">
            <a:solidFill>
              <a:srgbClr val="0000FF"/>
            </a:solidFill>
            <a:prstDash val="solid"/>
            <a:round/>
            <a:headEnd type="none" w="med" len="med"/>
            <a:tailEnd type="arrow"/>
          </a:ln>
          <a:effectLst/>
        </p:spPr>
      </p:cxnSp>
      <p:sp>
        <p:nvSpPr>
          <p:cNvPr id="37" name="TextBox 36"/>
          <p:cNvSpPr txBox="1"/>
          <p:nvPr/>
        </p:nvSpPr>
        <p:spPr>
          <a:xfrm>
            <a:off x="5652880" y="2608942"/>
            <a:ext cx="1406669" cy="288541"/>
          </a:xfrm>
          <a:prstGeom prst="rect">
            <a:avLst/>
          </a:prstGeom>
          <a:noFill/>
          <a:ln>
            <a:noFill/>
          </a:ln>
        </p:spPr>
        <p:txBody>
          <a:bodyPr wrap="square" lIns="84216" tIns="42108" rIns="84216" bIns="42108" rtlCol="0">
            <a:spAutoFit/>
          </a:bodyPr>
          <a:lstStyle/>
          <a:p>
            <a:pPr algn="l"/>
            <a:r>
              <a:rPr lang="en-US" sz="1300" dirty="0">
                <a:solidFill>
                  <a:srgbClr val="0000FF"/>
                </a:solidFill>
                <a:latin typeface="Arial Narrow" pitchFamily="34" charset="0"/>
              </a:rPr>
              <a:t>348.75</a:t>
            </a:r>
            <a:r>
              <a:rPr lang="en-US" sz="1300" baseline="30000" dirty="0">
                <a:solidFill>
                  <a:srgbClr val="0000FF"/>
                </a:solidFill>
                <a:latin typeface="Arial Narrow" pitchFamily="34" charset="0"/>
              </a:rPr>
              <a:t>o</a:t>
            </a:r>
            <a:r>
              <a:rPr lang="en-US" sz="1300" dirty="0">
                <a:solidFill>
                  <a:srgbClr val="0000FF"/>
                </a:solidFill>
                <a:latin typeface="Arial Narrow" pitchFamily="34" charset="0"/>
              </a:rPr>
              <a:t>-bit (11111)</a:t>
            </a:r>
          </a:p>
        </p:txBody>
      </p:sp>
      <p:sp>
        <p:nvSpPr>
          <p:cNvPr id="30" name="TextBox 29"/>
          <p:cNvSpPr txBox="1"/>
          <p:nvPr/>
        </p:nvSpPr>
        <p:spPr>
          <a:xfrm>
            <a:off x="1298909" y="5946945"/>
            <a:ext cx="6808029" cy="346224"/>
          </a:xfrm>
          <a:prstGeom prst="rect">
            <a:avLst/>
          </a:prstGeom>
          <a:noFill/>
        </p:spPr>
        <p:txBody>
          <a:bodyPr wrap="square" lIns="84190" tIns="42096" rIns="84190" bIns="42096" rtlCol="0">
            <a:spAutoFit/>
          </a:bodyPr>
          <a:lstStyle/>
          <a:p>
            <a:r>
              <a:rPr lang="en-US" sz="1700" dirty="0">
                <a:solidFill>
                  <a:srgbClr val="FF00FF"/>
                </a:solidFill>
                <a:latin typeface="Arial Narrow" pitchFamily="34" charset="0"/>
              </a:rPr>
              <a:t>The active phase shifter achieves 6-bit accuracy at 6-18 GHz (</a:t>
            </a:r>
            <a:r>
              <a:rPr lang="en-US" sz="1700" dirty="0">
                <a:solidFill>
                  <a:srgbClr val="FF00FF"/>
                </a:solidFill>
                <a:latin typeface="Symbol" pitchFamily="18" charset="2"/>
              </a:rPr>
              <a:t>D</a:t>
            </a:r>
            <a:r>
              <a:rPr lang="en-US" sz="1700" dirty="0">
                <a:solidFill>
                  <a:srgbClr val="FF00FF"/>
                </a:solidFill>
                <a:latin typeface="Arial Narrow" pitchFamily="34" charset="0"/>
              </a:rPr>
              <a:t>=360</a:t>
            </a:r>
            <a:r>
              <a:rPr lang="en-US" sz="1700" baseline="30000" dirty="0">
                <a:solidFill>
                  <a:srgbClr val="FF00FF"/>
                </a:solidFill>
                <a:latin typeface="Arial Narrow" pitchFamily="34" charset="0"/>
              </a:rPr>
              <a:t>o</a:t>
            </a:r>
            <a:r>
              <a:rPr lang="en-US" sz="1700" dirty="0">
                <a:solidFill>
                  <a:srgbClr val="FF00FF"/>
                </a:solidFill>
                <a:latin typeface="Arial Narrow" pitchFamily="34" charset="0"/>
              </a:rPr>
              <a:t>/2</a:t>
            </a:r>
            <a:r>
              <a:rPr lang="en-US" sz="1700" baseline="30000" dirty="0">
                <a:solidFill>
                  <a:srgbClr val="FF00FF"/>
                </a:solidFill>
                <a:latin typeface="Arial Narrow" pitchFamily="34" charset="0"/>
              </a:rPr>
              <a:t>6</a:t>
            </a:r>
            <a:r>
              <a:rPr lang="en-US" sz="1700" dirty="0">
                <a:solidFill>
                  <a:srgbClr val="FF00FF"/>
                </a:solidFill>
                <a:latin typeface="Arial Narrow" pitchFamily="34" charset="0"/>
              </a:rPr>
              <a:t>=5.625</a:t>
            </a:r>
            <a:r>
              <a:rPr lang="en-US" sz="1700" baseline="30000" dirty="0">
                <a:solidFill>
                  <a:srgbClr val="FF00FF"/>
                </a:solidFill>
                <a:latin typeface="Arial Narrow" pitchFamily="34" charset="0"/>
              </a:rPr>
              <a:t>o</a:t>
            </a:r>
            <a:r>
              <a:rPr lang="en-US" sz="1700" dirty="0">
                <a:solidFill>
                  <a:srgbClr val="FF00FF"/>
                </a:solidFill>
                <a:latin typeface="Arial Narrow" pitchFamily="34" charset="0"/>
              </a:rPr>
              <a:t>)</a:t>
            </a:r>
          </a:p>
        </p:txBody>
      </p:sp>
      <p:graphicFrame>
        <p:nvGraphicFramePr>
          <p:cNvPr id="930821" name="Object 5"/>
          <p:cNvGraphicFramePr>
            <a:graphicFrameLocks noChangeAspect="1"/>
          </p:cNvGraphicFramePr>
          <p:nvPr/>
        </p:nvGraphicFramePr>
        <p:xfrm>
          <a:off x="753341" y="863203"/>
          <a:ext cx="7615671" cy="4051102"/>
        </p:xfrm>
        <a:graphic>
          <a:graphicData uri="http://schemas.openxmlformats.org/presentationml/2006/ole">
            <mc:AlternateContent xmlns:mc="http://schemas.openxmlformats.org/markup-compatibility/2006">
              <mc:Choice xmlns:v="urn:schemas-microsoft-com:vml" Requires="v">
                <p:oleObj spid="_x0000_s35881" name="Visio" r:id="rId4" imgW="10131364" imgH="5228653" progId="Visio.Drawing.11">
                  <p:embed/>
                </p:oleObj>
              </mc:Choice>
              <mc:Fallback>
                <p:oleObj name="Visio" r:id="rId4" imgW="10131364" imgH="5228653"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3341" y="863203"/>
                        <a:ext cx="7615671" cy="4051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Slide Number Placeholder 1"/>
          <p:cNvSpPr>
            <a:spLocks noGrp="1"/>
          </p:cNvSpPr>
          <p:nvPr>
            <p:ph type="sldNum" sz="quarter" idx="12"/>
          </p:nvPr>
        </p:nvSpPr>
        <p:spPr/>
        <p:txBody>
          <a:bodyPr/>
          <a:lstStyle/>
          <a:p>
            <a:fld id="{F6B0E1E6-BBDF-4CD7-A72C-4AECEAC288E1}" type="slidenum">
              <a:rPr lang="en-US" smtClean="0"/>
              <a:t>52</a:t>
            </a:fld>
            <a:endParaRPr lang="en-US"/>
          </a:p>
        </p:txBody>
      </p:sp>
    </p:spTree>
    <p:extLst>
      <p:ext uri="{BB962C8B-B14F-4D97-AF65-F5344CB8AC3E}">
        <p14:creationId xmlns:p14="http://schemas.microsoft.com/office/powerpoint/2010/main" val="46447699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1262281" y="4552815"/>
            <a:ext cx="6611644" cy="1417658"/>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graphicFrame>
        <p:nvGraphicFramePr>
          <p:cNvPr id="904194" name="Object 2"/>
          <p:cNvGraphicFramePr>
            <a:graphicFrameLocks noChangeAspect="1"/>
          </p:cNvGraphicFramePr>
          <p:nvPr/>
        </p:nvGraphicFramePr>
        <p:xfrm>
          <a:off x="405750" y="1291079"/>
          <a:ext cx="3667165" cy="3037838"/>
        </p:xfrm>
        <a:graphic>
          <a:graphicData uri="http://schemas.openxmlformats.org/presentationml/2006/ole">
            <mc:AlternateContent xmlns:mc="http://schemas.openxmlformats.org/markup-compatibility/2006">
              <mc:Choice xmlns:v="urn:schemas-microsoft-com:vml" Requires="v">
                <p:oleObj spid="_x0000_s36944" name="Visio" r:id="rId3" imgW="3373976" imgH="2701766" progId="Visio.Drawing.11">
                  <p:embed/>
                </p:oleObj>
              </mc:Choice>
              <mc:Fallback>
                <p:oleObj name="Visio" r:id="rId3" imgW="3373976" imgH="2701766"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750" y="1291079"/>
                        <a:ext cx="3667165" cy="3037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04195" name="Object 3"/>
          <p:cNvGraphicFramePr>
            <a:graphicFrameLocks noChangeAspect="1"/>
          </p:cNvGraphicFramePr>
          <p:nvPr/>
        </p:nvGraphicFramePr>
        <p:xfrm>
          <a:off x="4138850" y="1426094"/>
          <a:ext cx="4753630" cy="2835315"/>
        </p:xfrm>
        <a:graphic>
          <a:graphicData uri="http://schemas.openxmlformats.org/presentationml/2006/ole">
            <mc:AlternateContent xmlns:mc="http://schemas.openxmlformats.org/markup-compatibility/2006">
              <mc:Choice xmlns:v="urn:schemas-microsoft-com:vml" Requires="v">
                <p:oleObj spid="_x0000_s36945" name="Visio" r:id="rId5" imgW="6773688" imgH="3925919" progId="Visio.Drawing.11">
                  <p:embed/>
                </p:oleObj>
              </mc:Choice>
              <mc:Fallback>
                <p:oleObj name="Visio" r:id="rId5" imgW="6773688" imgH="3925919"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38850" y="1426094"/>
                        <a:ext cx="4753630" cy="2835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 name="Text Box 43"/>
          <p:cNvSpPr txBox="1">
            <a:spLocks noChangeArrowheads="1"/>
          </p:cNvSpPr>
          <p:nvPr/>
        </p:nvSpPr>
        <p:spPr bwMode="auto">
          <a:xfrm>
            <a:off x="1364371" y="4666455"/>
            <a:ext cx="6938953" cy="1125308"/>
          </a:xfrm>
          <a:prstGeom prst="rect">
            <a:avLst/>
          </a:prstGeom>
          <a:noFill/>
          <a:ln w="25400">
            <a:noFill/>
            <a:miter lim="800000"/>
            <a:headEnd/>
            <a:tailEnd/>
          </a:ln>
        </p:spPr>
        <p:txBody>
          <a:bodyPr wrap="square" lIns="84216" tIns="42108" rIns="84216" bIns="42108">
            <a:spAutoFit/>
          </a:bodyPr>
          <a:lstStyle/>
          <a:p>
            <a:pPr marL="213465" indent="-213465">
              <a:buFont typeface="Arial" pitchFamily="34" charset="0"/>
              <a:buChar char="•"/>
            </a:pPr>
            <a:r>
              <a:rPr lang="en-US" sz="1700" dirty="0">
                <a:latin typeface="Arial Narrow" pitchFamily="34" charset="0"/>
              </a:rPr>
              <a:t>I &amp; Q paths are biased with a reference PTAT circuit</a:t>
            </a:r>
          </a:p>
          <a:p>
            <a:pPr marL="213465" indent="-213465">
              <a:buFont typeface="Arial" pitchFamily="34" charset="0"/>
              <a:buChar char="•"/>
            </a:pPr>
            <a:r>
              <a:rPr lang="en-US" sz="1700" dirty="0">
                <a:latin typeface="Arial Narrow" pitchFamily="34" charset="0"/>
              </a:rPr>
              <a:t>RMS phase error &lt; 6° @  25°-100° C</a:t>
            </a:r>
          </a:p>
          <a:p>
            <a:pPr marL="213465" indent="-213465">
              <a:buFont typeface="Arial" pitchFamily="34" charset="0"/>
              <a:buChar char="•"/>
            </a:pPr>
            <a:r>
              <a:rPr lang="en-US" sz="1700" dirty="0">
                <a:latin typeface="Arial Narrow" pitchFamily="34" charset="0"/>
              </a:rPr>
              <a:t>RMS gain error &lt; 0.8 dB @ 25°-100° C</a:t>
            </a:r>
          </a:p>
          <a:p>
            <a:pPr marL="213465" indent="-213465">
              <a:buFont typeface="Arial" pitchFamily="34" charset="0"/>
              <a:buChar char="•"/>
            </a:pPr>
            <a:r>
              <a:rPr lang="en-US" sz="1700" dirty="0">
                <a:latin typeface="Arial Narrow" pitchFamily="34" charset="0"/>
              </a:rPr>
              <a:t>I &amp; Q amplifiers track each other vs. PVT, resulting in low sensitivity to PVT</a:t>
            </a:r>
            <a:endParaRPr lang="en-US" sz="1500" dirty="0">
              <a:latin typeface="Arial Narrow" pitchFamily="34" charset="0"/>
            </a:endParaRPr>
          </a:p>
        </p:txBody>
      </p:sp>
      <p:sp>
        <p:nvSpPr>
          <p:cNvPr id="5" name="Rectangle 4"/>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defTabSz="913529"/>
            <a:r>
              <a:rPr lang="en-US" sz="2600" cap="small" dirty="0">
                <a:latin typeface="Arial Narrow" pitchFamily="34" charset="0"/>
              </a:rPr>
              <a:t>Active phase shifter – temperature measurements</a:t>
            </a:r>
          </a:p>
        </p:txBody>
      </p:sp>
      <p:sp>
        <p:nvSpPr>
          <p:cNvPr id="8" name="TextBox 7"/>
          <p:cNvSpPr txBox="1"/>
          <p:nvPr/>
        </p:nvSpPr>
        <p:spPr>
          <a:xfrm>
            <a:off x="4903268" y="1397232"/>
            <a:ext cx="764311" cy="317394"/>
          </a:xfrm>
          <a:prstGeom prst="rect">
            <a:avLst/>
          </a:prstGeom>
          <a:noFill/>
        </p:spPr>
        <p:txBody>
          <a:bodyPr wrap="square" lIns="84216" tIns="42108" rIns="84216" bIns="42108" rtlCol="0">
            <a:spAutoFit/>
          </a:bodyPr>
          <a:lstStyle/>
          <a:p>
            <a:pPr algn="l"/>
            <a:r>
              <a:rPr lang="en-US" sz="1500" dirty="0">
                <a:solidFill>
                  <a:srgbClr val="0000FF"/>
                </a:solidFill>
                <a:latin typeface="Arial Narrow" pitchFamily="34" charset="0"/>
              </a:rPr>
              <a:t>25°C</a:t>
            </a:r>
          </a:p>
        </p:txBody>
      </p:sp>
      <p:sp>
        <p:nvSpPr>
          <p:cNvPr id="10" name="TextBox 9"/>
          <p:cNvSpPr txBox="1"/>
          <p:nvPr/>
        </p:nvSpPr>
        <p:spPr>
          <a:xfrm>
            <a:off x="5780876" y="1397232"/>
            <a:ext cx="764311" cy="317394"/>
          </a:xfrm>
          <a:prstGeom prst="rect">
            <a:avLst/>
          </a:prstGeom>
          <a:noFill/>
        </p:spPr>
        <p:txBody>
          <a:bodyPr wrap="square" lIns="84216" tIns="42108" rIns="84216" bIns="42108" rtlCol="0">
            <a:spAutoFit/>
          </a:bodyPr>
          <a:lstStyle/>
          <a:p>
            <a:pPr algn="l"/>
            <a:r>
              <a:rPr lang="en-US" sz="1500" dirty="0">
                <a:solidFill>
                  <a:srgbClr val="0000FF"/>
                </a:solidFill>
                <a:latin typeface="Arial Narrow" pitchFamily="34" charset="0"/>
              </a:rPr>
              <a:t>50°C</a:t>
            </a:r>
          </a:p>
        </p:txBody>
      </p:sp>
      <p:sp>
        <p:nvSpPr>
          <p:cNvPr id="13" name="TextBox 12"/>
          <p:cNvSpPr txBox="1"/>
          <p:nvPr/>
        </p:nvSpPr>
        <p:spPr>
          <a:xfrm>
            <a:off x="6605275" y="1402542"/>
            <a:ext cx="764311" cy="317394"/>
          </a:xfrm>
          <a:prstGeom prst="rect">
            <a:avLst/>
          </a:prstGeom>
          <a:noFill/>
        </p:spPr>
        <p:txBody>
          <a:bodyPr wrap="square" lIns="84216" tIns="42108" rIns="84216" bIns="42108" rtlCol="0">
            <a:spAutoFit/>
          </a:bodyPr>
          <a:lstStyle/>
          <a:p>
            <a:pPr algn="l"/>
            <a:r>
              <a:rPr lang="en-US" sz="1500" dirty="0">
                <a:solidFill>
                  <a:srgbClr val="0000FF"/>
                </a:solidFill>
                <a:latin typeface="Arial Narrow" pitchFamily="34" charset="0"/>
              </a:rPr>
              <a:t>75°C</a:t>
            </a:r>
          </a:p>
        </p:txBody>
      </p:sp>
      <p:cxnSp>
        <p:nvCxnSpPr>
          <p:cNvPr id="7" name="Straight Connector 6"/>
          <p:cNvCxnSpPr/>
          <p:nvPr/>
        </p:nvCxnSpPr>
        <p:spPr>
          <a:xfrm>
            <a:off x="4662545" y="1548523"/>
            <a:ext cx="300014"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490458" y="1548523"/>
            <a:ext cx="300014" cy="0"/>
          </a:xfrm>
          <a:prstGeom prst="line">
            <a:avLst/>
          </a:prstGeom>
          <a:ln w="19050">
            <a:solidFill>
              <a:srgbClr val="0000FF"/>
            </a:solidFill>
            <a:prstDash val="lgDash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364552" y="1546242"/>
            <a:ext cx="300014" cy="0"/>
          </a:xfrm>
          <a:prstGeom prst="line">
            <a:avLst/>
          </a:prstGeom>
          <a:ln w="19050">
            <a:solidFill>
              <a:srgbClr val="0000FF"/>
            </a:solidFill>
            <a:prstDash val="sys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177389" y="1546503"/>
            <a:ext cx="300014" cy="0"/>
          </a:xfrm>
          <a:prstGeom prst="line">
            <a:avLst/>
          </a:prstGeom>
          <a:ln w="1905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7433172" y="1390897"/>
            <a:ext cx="764311" cy="317394"/>
          </a:xfrm>
          <a:prstGeom prst="rect">
            <a:avLst/>
          </a:prstGeom>
          <a:noFill/>
        </p:spPr>
        <p:txBody>
          <a:bodyPr wrap="square" lIns="84216" tIns="42108" rIns="84216" bIns="42108" rtlCol="0">
            <a:spAutoFit/>
          </a:bodyPr>
          <a:lstStyle/>
          <a:p>
            <a:pPr algn="l"/>
            <a:r>
              <a:rPr lang="en-US" sz="1500" dirty="0">
                <a:solidFill>
                  <a:srgbClr val="0000FF"/>
                </a:solidFill>
                <a:latin typeface="Arial Narrow" pitchFamily="34" charset="0"/>
              </a:rPr>
              <a:t>100°C</a:t>
            </a:r>
          </a:p>
        </p:txBody>
      </p:sp>
      <p:cxnSp>
        <p:nvCxnSpPr>
          <p:cNvPr id="20" name="Straight Arrow Connector 19"/>
          <p:cNvCxnSpPr/>
          <p:nvPr/>
        </p:nvCxnSpPr>
        <p:spPr>
          <a:xfrm rot="5400000">
            <a:off x="6921767" y="2999747"/>
            <a:ext cx="405045" cy="1444"/>
          </a:xfrm>
          <a:prstGeom prst="straightConnector1">
            <a:avLst/>
          </a:prstGeom>
          <a:ln w="28575">
            <a:solidFill>
              <a:srgbClr val="FF00FF"/>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a:off x="7395284" y="2135368"/>
            <a:ext cx="337538" cy="1444"/>
          </a:xfrm>
          <a:prstGeom prst="straightConnector1">
            <a:avLst/>
          </a:prstGeom>
          <a:ln w="28575">
            <a:solidFill>
              <a:srgbClr val="FF00FF"/>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894464" y="3138435"/>
            <a:ext cx="981927" cy="317394"/>
          </a:xfrm>
          <a:prstGeom prst="rect">
            <a:avLst/>
          </a:prstGeom>
          <a:noFill/>
        </p:spPr>
        <p:txBody>
          <a:bodyPr wrap="square" lIns="84216" tIns="42108" rIns="84216" bIns="42108" rtlCol="0">
            <a:spAutoFit/>
          </a:bodyPr>
          <a:lstStyle/>
          <a:p>
            <a:r>
              <a:rPr lang="en-US" sz="1500" dirty="0">
                <a:solidFill>
                  <a:srgbClr val="FF00FF"/>
                </a:solidFill>
                <a:latin typeface="Arial Narrow" pitchFamily="34" charset="0"/>
              </a:rPr>
              <a:t>&lt; 0.2 dB</a:t>
            </a:r>
          </a:p>
        </p:txBody>
      </p:sp>
      <p:sp>
        <p:nvSpPr>
          <p:cNvPr id="25" name="TextBox 24"/>
          <p:cNvSpPr txBox="1"/>
          <p:nvPr/>
        </p:nvSpPr>
        <p:spPr>
          <a:xfrm>
            <a:off x="7190473" y="2213865"/>
            <a:ext cx="981927" cy="317394"/>
          </a:xfrm>
          <a:prstGeom prst="rect">
            <a:avLst/>
          </a:prstGeom>
          <a:noFill/>
        </p:spPr>
        <p:txBody>
          <a:bodyPr wrap="square" lIns="84216" tIns="42108" rIns="84216" bIns="42108" rtlCol="0">
            <a:spAutoFit/>
          </a:bodyPr>
          <a:lstStyle/>
          <a:p>
            <a:r>
              <a:rPr lang="en-US" sz="1500" dirty="0">
                <a:solidFill>
                  <a:srgbClr val="FF00FF"/>
                </a:solidFill>
                <a:latin typeface="Arial Narrow" pitchFamily="34" charset="0"/>
              </a:rPr>
              <a:t>&lt; 1</a:t>
            </a:r>
            <a:r>
              <a:rPr lang="en-US" sz="1500" baseline="30000" dirty="0">
                <a:solidFill>
                  <a:srgbClr val="FF00FF"/>
                </a:solidFill>
                <a:latin typeface="Arial Narrow" pitchFamily="34" charset="0"/>
              </a:rPr>
              <a:t>o</a:t>
            </a:r>
            <a:r>
              <a:rPr lang="en-US" sz="1500" dirty="0">
                <a:solidFill>
                  <a:srgbClr val="FF00FF"/>
                </a:solidFill>
                <a:latin typeface="Arial Narrow" pitchFamily="34" charset="0"/>
              </a:rPr>
              <a:t> </a:t>
            </a:r>
          </a:p>
        </p:txBody>
      </p:sp>
      <p:sp>
        <p:nvSpPr>
          <p:cNvPr id="2" name="Slide Number Placeholder 1"/>
          <p:cNvSpPr>
            <a:spLocks noGrp="1"/>
          </p:cNvSpPr>
          <p:nvPr>
            <p:ph type="sldNum" sz="quarter" idx="12"/>
          </p:nvPr>
        </p:nvSpPr>
        <p:spPr/>
        <p:txBody>
          <a:bodyPr/>
          <a:lstStyle/>
          <a:p>
            <a:fld id="{F6B0E1E6-BBDF-4CD7-A72C-4AECEAC288E1}" type="slidenum">
              <a:rPr lang="en-US" smtClean="0"/>
              <a:t>53</a:t>
            </a:fld>
            <a:endParaRPr lang="en-US"/>
          </a:p>
        </p:txBody>
      </p:sp>
    </p:spTree>
    <p:extLst>
      <p:ext uri="{BB962C8B-B14F-4D97-AF65-F5344CB8AC3E}">
        <p14:creationId xmlns:p14="http://schemas.microsoft.com/office/powerpoint/2010/main" val="399204549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3538" name="Picture 2"/>
          <p:cNvPicPr>
            <a:picLocks noChangeAspect="1" noChangeArrowheads="1"/>
          </p:cNvPicPr>
          <p:nvPr/>
        </p:nvPicPr>
        <p:blipFill>
          <a:blip r:embed="rId2" cstate="print"/>
          <a:srcRect/>
          <a:stretch>
            <a:fillRect/>
          </a:stretch>
        </p:blipFill>
        <p:spPr bwMode="auto">
          <a:xfrm>
            <a:off x="513373" y="1268760"/>
            <a:ext cx="3628159" cy="3375422"/>
          </a:xfrm>
          <a:prstGeom prst="rect">
            <a:avLst/>
          </a:prstGeom>
          <a:noFill/>
          <a:ln w="19050">
            <a:noFill/>
            <a:miter lim="800000"/>
            <a:headEnd/>
            <a:tailEnd/>
          </a:ln>
        </p:spPr>
      </p:pic>
      <p:pic>
        <p:nvPicPr>
          <p:cNvPr id="833539" name="Picture 3"/>
          <p:cNvPicPr>
            <a:picLocks noChangeAspect="1" noChangeArrowheads="1"/>
          </p:cNvPicPr>
          <p:nvPr/>
        </p:nvPicPr>
        <p:blipFill>
          <a:blip r:embed="rId3" cstate="print"/>
          <a:srcRect/>
          <a:stretch>
            <a:fillRect/>
          </a:stretch>
        </p:blipFill>
        <p:spPr bwMode="auto">
          <a:xfrm>
            <a:off x="5153799" y="1268760"/>
            <a:ext cx="3293500" cy="2430270"/>
          </a:xfrm>
          <a:prstGeom prst="rect">
            <a:avLst/>
          </a:prstGeom>
          <a:noFill/>
          <a:ln w="9525">
            <a:noFill/>
            <a:miter lim="800000"/>
            <a:headEnd/>
            <a:tailEnd/>
          </a:ln>
        </p:spPr>
      </p:pic>
      <p:sp>
        <p:nvSpPr>
          <p:cNvPr id="5" name="Rectangle 4"/>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defTabSz="913529"/>
            <a:r>
              <a:rPr lang="en-US" sz="2600" cap="small" dirty="0">
                <a:latin typeface="Arial Narrow" pitchFamily="34" charset="0"/>
              </a:rPr>
              <a:t>Angled-dipole antenna design @12 GHz</a:t>
            </a:r>
          </a:p>
        </p:txBody>
      </p:sp>
      <p:sp>
        <p:nvSpPr>
          <p:cNvPr id="7" name="Rectangle 6"/>
          <p:cNvSpPr/>
          <p:nvPr/>
        </p:nvSpPr>
        <p:spPr>
          <a:xfrm>
            <a:off x="4441076" y="3684898"/>
            <a:ext cx="2880320" cy="1904343"/>
          </a:xfrm>
          <a:prstGeom prst="rect">
            <a:avLst/>
          </a:prstGeom>
          <a:ln w="12700">
            <a:noFill/>
          </a:ln>
        </p:spPr>
        <p:txBody>
          <a:bodyPr wrap="square" lIns="84190" tIns="42096" rIns="84190" bIns="42096">
            <a:spAutoFit/>
          </a:bodyPr>
          <a:lstStyle/>
          <a:p>
            <a:pPr algn="l"/>
            <a:r>
              <a:rPr lang="en-US" sz="1700" cap="small" dirty="0">
                <a:solidFill>
                  <a:srgbClr val="0000FF"/>
                </a:solidFill>
                <a:latin typeface="Arial Narrow" pitchFamily="34" charset="0"/>
              </a:rPr>
              <a:t> </a:t>
            </a:r>
            <a:r>
              <a:rPr lang="en-US" sz="1700" u="sng" cap="small" dirty="0">
                <a:solidFill>
                  <a:srgbClr val="0000FF"/>
                </a:solidFill>
                <a:latin typeface="Arial Narrow" pitchFamily="34" charset="0"/>
              </a:rPr>
              <a:t>Measurement</a:t>
            </a:r>
            <a:r>
              <a:rPr lang="en-US" sz="1700" dirty="0">
                <a:solidFill>
                  <a:srgbClr val="0000FF"/>
                </a:solidFill>
                <a:latin typeface="Arial Narrow" pitchFamily="34" charset="0"/>
              </a:rPr>
              <a:t> </a:t>
            </a:r>
          </a:p>
          <a:p>
            <a:pPr algn="l">
              <a:buFont typeface="Arial" pitchFamily="34" charset="0"/>
              <a:buChar char="•"/>
            </a:pPr>
            <a:r>
              <a:rPr lang="en-US" sz="1700" dirty="0">
                <a:solidFill>
                  <a:srgbClr val="0000FF"/>
                </a:solidFill>
                <a:latin typeface="Arial Narrow" pitchFamily="34" charset="0"/>
              </a:rPr>
              <a:t>S</a:t>
            </a:r>
            <a:r>
              <a:rPr lang="en-US" sz="1700" baseline="-25000" dirty="0">
                <a:solidFill>
                  <a:srgbClr val="0000FF"/>
                </a:solidFill>
                <a:latin typeface="Arial Narrow" pitchFamily="34" charset="0"/>
              </a:rPr>
              <a:t>11</a:t>
            </a:r>
            <a:r>
              <a:rPr lang="en-US" sz="1700" dirty="0">
                <a:solidFill>
                  <a:srgbClr val="0000FF"/>
                </a:solidFill>
                <a:latin typeface="Arial Narrow" pitchFamily="34" charset="0"/>
              </a:rPr>
              <a:t> &lt; -10 dB @ 10.5-14 GHz </a:t>
            </a:r>
          </a:p>
          <a:p>
            <a:pPr algn="l">
              <a:buFont typeface="Arial" pitchFamily="34" charset="0"/>
              <a:buChar char="•"/>
            </a:pPr>
            <a:r>
              <a:rPr lang="en-US" sz="1700" dirty="0">
                <a:solidFill>
                  <a:srgbClr val="0000FF"/>
                </a:solidFill>
                <a:latin typeface="Arial Narrow" pitchFamily="34" charset="0"/>
              </a:rPr>
              <a:t> 102° HPBW </a:t>
            </a:r>
          </a:p>
          <a:p>
            <a:pPr algn="l">
              <a:buFont typeface="Arial" pitchFamily="34" charset="0"/>
              <a:buChar char="•"/>
            </a:pPr>
            <a:r>
              <a:rPr lang="en-US" sz="1700" dirty="0">
                <a:solidFill>
                  <a:srgbClr val="0000FF"/>
                </a:solidFill>
                <a:latin typeface="Arial Narrow" pitchFamily="34" charset="0"/>
              </a:rPr>
              <a:t> 3 dB antenna gain </a:t>
            </a:r>
          </a:p>
          <a:p>
            <a:pPr algn="l">
              <a:buFont typeface="Arial" pitchFamily="34" charset="0"/>
              <a:buChar char="•"/>
            </a:pPr>
            <a:r>
              <a:rPr lang="en-US" sz="1700" dirty="0">
                <a:solidFill>
                  <a:srgbClr val="0000FF"/>
                </a:solidFill>
                <a:latin typeface="Arial Narrow" pitchFamily="34" charset="0"/>
              </a:rPr>
              <a:t> Coupling &lt; -17 dB</a:t>
            </a:r>
          </a:p>
          <a:p>
            <a:pPr algn="l">
              <a:buFont typeface="Arial" pitchFamily="34" charset="0"/>
              <a:buChar char="•"/>
            </a:pPr>
            <a:r>
              <a:rPr lang="en-US" sz="1700" dirty="0">
                <a:solidFill>
                  <a:srgbClr val="0000FF"/>
                </a:solidFill>
                <a:latin typeface="Arial Narrow" pitchFamily="34" charset="0"/>
              </a:rPr>
              <a:t> Can be used +/- 60</a:t>
            </a:r>
            <a:r>
              <a:rPr lang="en-US" sz="1700" baseline="30000" dirty="0">
                <a:solidFill>
                  <a:srgbClr val="0000FF"/>
                </a:solidFill>
                <a:latin typeface="Arial Narrow" pitchFamily="34" charset="0"/>
              </a:rPr>
              <a:t>o</a:t>
            </a:r>
            <a:r>
              <a:rPr lang="en-US" sz="1700" dirty="0">
                <a:solidFill>
                  <a:srgbClr val="0000FF"/>
                </a:solidFill>
                <a:latin typeface="Arial Narrow" pitchFamily="34" charset="0"/>
              </a:rPr>
              <a:t> scan </a:t>
            </a:r>
          </a:p>
          <a:p>
            <a:pPr algn="l"/>
            <a:r>
              <a:rPr lang="en-US" sz="1700" dirty="0">
                <a:solidFill>
                  <a:srgbClr val="0000FF"/>
                </a:solidFill>
                <a:latin typeface="Arial Narrow" pitchFamily="34" charset="0"/>
              </a:rPr>
              <a:t>   with 4dB drop in element factor   </a:t>
            </a:r>
          </a:p>
        </p:txBody>
      </p:sp>
      <p:sp>
        <p:nvSpPr>
          <p:cNvPr id="8" name="Rectangle 7"/>
          <p:cNvSpPr/>
          <p:nvPr/>
        </p:nvSpPr>
        <p:spPr>
          <a:xfrm rot="20571889">
            <a:off x="3835637" y="2088555"/>
            <a:ext cx="1309236" cy="546679"/>
          </a:xfrm>
          <a:prstGeom prst="rect">
            <a:avLst/>
          </a:prstGeom>
        </p:spPr>
        <p:txBody>
          <a:bodyPr wrap="square" lIns="84190" tIns="42096" rIns="84190" bIns="42096">
            <a:spAutoFit/>
          </a:bodyPr>
          <a:lstStyle/>
          <a:p>
            <a:pPr algn="r"/>
            <a:r>
              <a:rPr lang="en-US" sz="1500" dirty="0">
                <a:latin typeface="Arial Narrow" pitchFamily="34" charset="0"/>
              </a:rPr>
              <a:t>0.5 </a:t>
            </a:r>
            <a:r>
              <a:rPr lang="el-GR" sz="1500" dirty="0">
                <a:latin typeface="Arial Narrow" pitchFamily="34" charset="0"/>
              </a:rPr>
              <a:t>λ</a:t>
            </a:r>
            <a:r>
              <a:rPr lang="en-US" sz="1500" baseline="-25000" dirty="0">
                <a:latin typeface="Arial Narrow" pitchFamily="34" charset="0"/>
              </a:rPr>
              <a:t>o </a:t>
            </a:r>
            <a:r>
              <a:rPr lang="en-US" sz="1500" dirty="0">
                <a:latin typeface="Arial Narrow" pitchFamily="34" charset="0"/>
              </a:rPr>
              <a:t>@ 12 GHz</a:t>
            </a:r>
          </a:p>
        </p:txBody>
      </p:sp>
      <p:cxnSp>
        <p:nvCxnSpPr>
          <p:cNvPr id="10" name="Straight Connector 9"/>
          <p:cNvCxnSpPr/>
          <p:nvPr/>
        </p:nvCxnSpPr>
        <p:spPr bwMode="auto">
          <a:xfrm>
            <a:off x="5628524" y="2195025"/>
            <a:ext cx="2749396" cy="0"/>
          </a:xfrm>
          <a:prstGeom prst="line">
            <a:avLst/>
          </a:prstGeom>
          <a:solidFill>
            <a:schemeClr val="accent1"/>
          </a:solidFill>
          <a:ln w="19050" cap="flat" cmpd="sng" algn="ctr">
            <a:solidFill>
              <a:schemeClr val="tx1"/>
            </a:solidFill>
            <a:prstDash val="dash"/>
            <a:round/>
            <a:headEnd type="none" w="med" len="med"/>
            <a:tailEnd type="none" w="med" len="med"/>
          </a:ln>
          <a:effectLst/>
        </p:spPr>
      </p:cxnSp>
      <p:sp>
        <p:nvSpPr>
          <p:cNvPr id="11" name="Rectangle 10"/>
          <p:cNvSpPr/>
          <p:nvPr/>
        </p:nvSpPr>
        <p:spPr>
          <a:xfrm rot="20571889">
            <a:off x="2967758" y="3096918"/>
            <a:ext cx="587503" cy="317370"/>
          </a:xfrm>
          <a:prstGeom prst="rect">
            <a:avLst/>
          </a:prstGeom>
        </p:spPr>
        <p:txBody>
          <a:bodyPr wrap="square" lIns="84190" tIns="42096" rIns="84190" bIns="42096">
            <a:spAutoFit/>
          </a:bodyPr>
          <a:lstStyle/>
          <a:p>
            <a:r>
              <a:rPr lang="en-US" sz="1500" dirty="0">
                <a:latin typeface="Arial Narrow" pitchFamily="34" charset="0"/>
              </a:rPr>
              <a:t>GND</a:t>
            </a:r>
          </a:p>
        </p:txBody>
      </p:sp>
      <p:sp>
        <p:nvSpPr>
          <p:cNvPr id="12" name="Rectangle 11"/>
          <p:cNvSpPr/>
          <p:nvPr/>
        </p:nvSpPr>
        <p:spPr>
          <a:xfrm>
            <a:off x="120596" y="5990227"/>
            <a:ext cx="8892480" cy="274088"/>
          </a:xfrm>
          <a:prstGeom prst="rect">
            <a:avLst/>
          </a:prstGeom>
        </p:spPr>
        <p:txBody>
          <a:bodyPr wrap="square" lIns="84190" tIns="42096" rIns="84190" bIns="42096">
            <a:spAutoFit/>
          </a:bodyPr>
          <a:lstStyle/>
          <a:p>
            <a:pPr defTabSz="938376">
              <a:spcBef>
                <a:spcPct val="50000"/>
              </a:spcBef>
            </a:pPr>
            <a:r>
              <a:rPr lang="en-US" sz="1200" dirty="0">
                <a:latin typeface="Arial Narrow" pitchFamily="34" charset="0"/>
              </a:rPr>
              <a:t>Ref:  Y. A. </a:t>
            </a:r>
            <a:r>
              <a:rPr lang="en-US" sz="1200" dirty="0" err="1">
                <a:latin typeface="Arial Narrow" pitchFamily="34" charset="0"/>
              </a:rPr>
              <a:t>Atesal</a:t>
            </a:r>
            <a:r>
              <a:rPr lang="en-US" sz="1200" dirty="0">
                <a:latin typeface="Arial Narrow" pitchFamily="34" charset="0"/>
              </a:rPr>
              <a:t>, B. </a:t>
            </a:r>
            <a:r>
              <a:rPr lang="en-US" sz="1200" dirty="0" err="1">
                <a:latin typeface="Arial Narrow" pitchFamily="34" charset="0"/>
              </a:rPr>
              <a:t>Cetinoneri</a:t>
            </a:r>
            <a:r>
              <a:rPr lang="en-US" sz="1200" dirty="0">
                <a:latin typeface="Arial Narrow" pitchFamily="34" charset="0"/>
              </a:rPr>
              <a:t>, </a:t>
            </a:r>
            <a:r>
              <a:rPr lang="en-US" sz="1200" dirty="0">
                <a:solidFill>
                  <a:srgbClr val="0000FF"/>
                </a:solidFill>
                <a:latin typeface="Arial Narrow" pitchFamily="34" charset="0"/>
              </a:rPr>
              <a:t>K.-J. </a:t>
            </a:r>
            <a:r>
              <a:rPr lang="en-US" sz="1200" dirty="0" err="1">
                <a:solidFill>
                  <a:srgbClr val="0000FF"/>
                </a:solidFill>
                <a:latin typeface="Arial Narrow" pitchFamily="34" charset="0"/>
              </a:rPr>
              <a:t>Koh</a:t>
            </a:r>
            <a:r>
              <a:rPr lang="en-US" sz="1200" dirty="0">
                <a:latin typeface="Arial Narrow" pitchFamily="34" charset="0"/>
              </a:rPr>
              <a:t>, G. M. </a:t>
            </a:r>
            <a:r>
              <a:rPr lang="en-US" sz="1200" dirty="0" err="1">
                <a:latin typeface="Arial Narrow" pitchFamily="34" charset="0"/>
              </a:rPr>
              <a:t>Rebeiz</a:t>
            </a:r>
            <a:r>
              <a:rPr lang="en-US" sz="1200" dirty="0">
                <a:latin typeface="Arial Narrow" pitchFamily="34" charset="0"/>
              </a:rPr>
              <a:t>, “X/Ku-Band 8-Element Phased Arrays Based on Single Silicon Chips”,  2010 IMS, May 2020</a:t>
            </a:r>
          </a:p>
        </p:txBody>
      </p:sp>
      <p:sp>
        <p:nvSpPr>
          <p:cNvPr id="13" name="Rectangle 12"/>
          <p:cNvSpPr/>
          <p:nvPr/>
        </p:nvSpPr>
        <p:spPr>
          <a:xfrm rot="20571889">
            <a:off x="2960605" y="3627670"/>
            <a:ext cx="909664" cy="317370"/>
          </a:xfrm>
          <a:prstGeom prst="rect">
            <a:avLst/>
          </a:prstGeom>
        </p:spPr>
        <p:txBody>
          <a:bodyPr wrap="square" lIns="84190" tIns="42096" rIns="84190" bIns="42096">
            <a:spAutoFit/>
          </a:bodyPr>
          <a:lstStyle/>
          <a:p>
            <a:r>
              <a:rPr lang="en-US" sz="1500" dirty="0">
                <a:solidFill>
                  <a:srgbClr val="0000FF"/>
                </a:solidFill>
                <a:latin typeface="Arial Narrow" pitchFamily="34" charset="0"/>
              </a:rPr>
              <a:t>Dummy</a:t>
            </a:r>
          </a:p>
        </p:txBody>
      </p:sp>
      <p:sp>
        <p:nvSpPr>
          <p:cNvPr id="14" name="Rectangle 13"/>
          <p:cNvSpPr/>
          <p:nvPr/>
        </p:nvSpPr>
        <p:spPr>
          <a:xfrm rot="20571889">
            <a:off x="2960605" y="1939983"/>
            <a:ext cx="909664" cy="317370"/>
          </a:xfrm>
          <a:prstGeom prst="rect">
            <a:avLst/>
          </a:prstGeom>
        </p:spPr>
        <p:txBody>
          <a:bodyPr wrap="square" lIns="84190" tIns="42096" rIns="84190" bIns="42096">
            <a:spAutoFit/>
          </a:bodyPr>
          <a:lstStyle/>
          <a:p>
            <a:r>
              <a:rPr lang="en-US" sz="1500" dirty="0">
                <a:solidFill>
                  <a:srgbClr val="0000FF"/>
                </a:solidFill>
                <a:latin typeface="Arial Narrow" pitchFamily="34" charset="0"/>
              </a:rPr>
              <a:t>Dummy</a:t>
            </a:r>
          </a:p>
        </p:txBody>
      </p:sp>
      <p:sp>
        <p:nvSpPr>
          <p:cNvPr id="2" name="Slide Number Placeholder 1"/>
          <p:cNvSpPr>
            <a:spLocks noGrp="1"/>
          </p:cNvSpPr>
          <p:nvPr>
            <p:ph type="sldNum" sz="quarter" idx="12"/>
          </p:nvPr>
        </p:nvSpPr>
        <p:spPr/>
        <p:txBody>
          <a:bodyPr/>
          <a:lstStyle/>
          <a:p>
            <a:fld id="{F6B0E1E6-BBDF-4CD7-A72C-4AECEAC288E1}" type="slidenum">
              <a:rPr lang="en-US" smtClean="0"/>
              <a:t>54</a:t>
            </a:fld>
            <a:endParaRPr lang="en-US"/>
          </a:p>
        </p:txBody>
      </p:sp>
    </p:spTree>
    <p:extLst>
      <p:ext uri="{BB962C8B-B14F-4D97-AF65-F5344CB8AC3E}">
        <p14:creationId xmlns:p14="http://schemas.microsoft.com/office/powerpoint/2010/main" val="181458621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defTabSz="913529"/>
            <a:r>
              <a:rPr lang="en-US" sz="2600" cap="small" dirty="0">
                <a:latin typeface="Arial Narrow" pitchFamily="34" charset="0"/>
              </a:rPr>
              <a:t>8-Element phased-array (6-18 GHz, z-matching)</a:t>
            </a:r>
          </a:p>
        </p:txBody>
      </p:sp>
      <p:pic>
        <p:nvPicPr>
          <p:cNvPr id="835594" name="Picture 10"/>
          <p:cNvPicPr>
            <a:picLocks noChangeAspect="1" noChangeArrowheads="1"/>
          </p:cNvPicPr>
          <p:nvPr/>
        </p:nvPicPr>
        <p:blipFill>
          <a:blip r:embed="rId3" cstate="print"/>
          <a:srcRect/>
          <a:stretch>
            <a:fillRect/>
          </a:stretch>
        </p:blipFill>
        <p:spPr bwMode="auto">
          <a:xfrm>
            <a:off x="1822604" y="4444657"/>
            <a:ext cx="1715677" cy="1677140"/>
          </a:xfrm>
          <a:prstGeom prst="rect">
            <a:avLst/>
          </a:prstGeom>
          <a:noFill/>
          <a:ln w="9525">
            <a:noFill/>
            <a:miter lim="800000"/>
            <a:headEnd/>
            <a:tailEnd/>
          </a:ln>
        </p:spPr>
      </p:pic>
      <p:pic>
        <p:nvPicPr>
          <p:cNvPr id="835595" name="Picture 11"/>
          <p:cNvPicPr>
            <a:picLocks noChangeAspect="1" noChangeArrowheads="1"/>
          </p:cNvPicPr>
          <p:nvPr/>
        </p:nvPicPr>
        <p:blipFill>
          <a:blip r:embed="rId4" cstate="print"/>
          <a:srcRect/>
          <a:stretch>
            <a:fillRect/>
          </a:stretch>
        </p:blipFill>
        <p:spPr bwMode="auto">
          <a:xfrm>
            <a:off x="3619978" y="4441612"/>
            <a:ext cx="1672102" cy="1704188"/>
          </a:xfrm>
          <a:prstGeom prst="rect">
            <a:avLst/>
          </a:prstGeom>
          <a:noFill/>
          <a:ln w="9525">
            <a:noFill/>
            <a:miter lim="800000"/>
            <a:headEnd/>
            <a:tailEnd/>
          </a:ln>
        </p:spPr>
      </p:pic>
      <p:sp>
        <p:nvSpPr>
          <p:cNvPr id="56" name="TextBox 55"/>
          <p:cNvSpPr txBox="1"/>
          <p:nvPr/>
        </p:nvSpPr>
        <p:spPr>
          <a:xfrm>
            <a:off x="1495295" y="6014431"/>
            <a:ext cx="2094778" cy="317370"/>
          </a:xfrm>
          <a:prstGeom prst="rect">
            <a:avLst/>
          </a:prstGeom>
          <a:noFill/>
        </p:spPr>
        <p:txBody>
          <a:bodyPr wrap="square" lIns="84190" tIns="42096" rIns="84190" bIns="42096" rtlCol="0">
            <a:spAutoFit/>
          </a:bodyPr>
          <a:lstStyle/>
          <a:p>
            <a:pPr algn="l"/>
            <a:r>
              <a:rPr lang="en-US" sz="1500" cap="small" dirty="0">
                <a:solidFill>
                  <a:srgbClr val="FF00FF"/>
                </a:solidFill>
                <a:latin typeface="Arial Narrow" pitchFamily="34" charset="0"/>
              </a:rPr>
              <a:t>S</a:t>
            </a:r>
            <a:r>
              <a:rPr lang="en-US" sz="1500" cap="small" baseline="-25000" dirty="0">
                <a:solidFill>
                  <a:srgbClr val="FF00FF"/>
                </a:solidFill>
                <a:latin typeface="Arial Narrow" pitchFamily="34" charset="0"/>
              </a:rPr>
              <a:t>11</a:t>
            </a:r>
            <a:r>
              <a:rPr lang="en-US" sz="1500" cap="small" dirty="0">
                <a:solidFill>
                  <a:srgbClr val="FF00FF"/>
                </a:solidFill>
                <a:latin typeface="Arial Narrow" pitchFamily="34" charset="0"/>
              </a:rPr>
              <a:t> &lt; -10 </a:t>
            </a:r>
            <a:r>
              <a:rPr lang="en-US" sz="1500" dirty="0">
                <a:solidFill>
                  <a:srgbClr val="FF00FF"/>
                </a:solidFill>
                <a:latin typeface="Arial Narrow" pitchFamily="34" charset="0"/>
              </a:rPr>
              <a:t>d</a:t>
            </a:r>
            <a:r>
              <a:rPr lang="en-US" sz="1500" cap="small" dirty="0">
                <a:solidFill>
                  <a:srgbClr val="FF00FF"/>
                </a:solidFill>
                <a:latin typeface="Arial Narrow" pitchFamily="34" charset="0"/>
              </a:rPr>
              <a:t>B @ 10-14 GHz</a:t>
            </a:r>
          </a:p>
        </p:txBody>
      </p:sp>
      <p:sp>
        <p:nvSpPr>
          <p:cNvPr id="57" name="TextBox 56"/>
          <p:cNvSpPr txBox="1"/>
          <p:nvPr/>
        </p:nvSpPr>
        <p:spPr>
          <a:xfrm>
            <a:off x="3459153" y="6014431"/>
            <a:ext cx="2299545" cy="317370"/>
          </a:xfrm>
          <a:prstGeom prst="rect">
            <a:avLst/>
          </a:prstGeom>
          <a:noFill/>
        </p:spPr>
        <p:txBody>
          <a:bodyPr wrap="square" lIns="84190" tIns="42096" rIns="84190" bIns="42096" rtlCol="0">
            <a:spAutoFit/>
          </a:bodyPr>
          <a:lstStyle/>
          <a:p>
            <a:pPr algn="l"/>
            <a:r>
              <a:rPr lang="en-US" sz="1500" cap="small" dirty="0">
                <a:solidFill>
                  <a:srgbClr val="FF00FF"/>
                </a:solidFill>
                <a:latin typeface="Arial Narrow" pitchFamily="34" charset="0"/>
              </a:rPr>
              <a:t>S</a:t>
            </a:r>
            <a:r>
              <a:rPr lang="en-US" sz="1500" cap="small" baseline="-25000" dirty="0">
                <a:solidFill>
                  <a:srgbClr val="FF00FF"/>
                </a:solidFill>
                <a:latin typeface="Arial Narrow" pitchFamily="34" charset="0"/>
              </a:rPr>
              <a:t>22</a:t>
            </a:r>
            <a:r>
              <a:rPr lang="en-US" sz="1500" cap="small" dirty="0">
                <a:solidFill>
                  <a:srgbClr val="FF00FF"/>
                </a:solidFill>
                <a:latin typeface="Arial Narrow" pitchFamily="34" charset="0"/>
              </a:rPr>
              <a:t> &lt; -10 </a:t>
            </a:r>
            <a:r>
              <a:rPr lang="en-US" sz="1500" dirty="0">
                <a:solidFill>
                  <a:srgbClr val="FF00FF"/>
                </a:solidFill>
                <a:latin typeface="Arial Narrow" pitchFamily="34" charset="0"/>
              </a:rPr>
              <a:t>d</a:t>
            </a:r>
            <a:r>
              <a:rPr lang="en-US" sz="1500" cap="small" dirty="0">
                <a:solidFill>
                  <a:srgbClr val="FF00FF"/>
                </a:solidFill>
                <a:latin typeface="Arial Narrow" pitchFamily="34" charset="0"/>
              </a:rPr>
              <a:t>B @ 8.5-13.5 GHz</a:t>
            </a:r>
          </a:p>
        </p:txBody>
      </p:sp>
      <p:grpSp>
        <p:nvGrpSpPr>
          <p:cNvPr id="2" name="Group 57"/>
          <p:cNvGrpSpPr/>
          <p:nvPr/>
        </p:nvGrpSpPr>
        <p:grpSpPr>
          <a:xfrm>
            <a:off x="1429833" y="863715"/>
            <a:ext cx="4793836" cy="3686996"/>
            <a:chOff x="492696" y="993304"/>
            <a:chExt cx="5616624" cy="4155405"/>
          </a:xfrm>
        </p:grpSpPr>
        <p:grpSp>
          <p:nvGrpSpPr>
            <p:cNvPr id="3" name="Group 31"/>
            <p:cNvGrpSpPr/>
            <p:nvPr/>
          </p:nvGrpSpPr>
          <p:grpSpPr>
            <a:xfrm>
              <a:off x="492696" y="993304"/>
              <a:ext cx="5616624" cy="4155405"/>
              <a:chOff x="276672" y="1209328"/>
              <a:chExt cx="6705600" cy="5202181"/>
            </a:xfrm>
          </p:grpSpPr>
          <p:pic>
            <p:nvPicPr>
              <p:cNvPr id="835586" name="Picture 2"/>
              <p:cNvPicPr>
                <a:picLocks noChangeAspect="1" noChangeArrowheads="1"/>
              </p:cNvPicPr>
              <p:nvPr/>
            </p:nvPicPr>
            <p:blipFill>
              <a:blip r:embed="rId5" cstate="print"/>
              <a:srcRect/>
              <a:stretch>
                <a:fillRect/>
              </a:stretch>
            </p:blipFill>
            <p:spPr bwMode="auto">
              <a:xfrm>
                <a:off x="276672" y="1209328"/>
                <a:ext cx="6705600" cy="5048250"/>
              </a:xfrm>
              <a:prstGeom prst="rect">
                <a:avLst/>
              </a:prstGeom>
              <a:noFill/>
              <a:ln w="9525">
                <a:noFill/>
                <a:miter lim="800000"/>
                <a:headEnd/>
                <a:tailEnd/>
              </a:ln>
            </p:spPr>
          </p:pic>
          <p:sp>
            <p:nvSpPr>
              <p:cNvPr id="4" name="Oval 3"/>
              <p:cNvSpPr/>
              <p:nvPr/>
            </p:nvSpPr>
            <p:spPr bwMode="auto">
              <a:xfrm rot="1875611">
                <a:off x="2571199" y="4386856"/>
                <a:ext cx="504056" cy="936104"/>
              </a:xfrm>
              <a:prstGeom prst="ellipse">
                <a:avLst/>
              </a:prstGeom>
              <a:no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38376"/>
                <a:endParaRPr lang="en-US" dirty="0" smtClean="0"/>
              </a:p>
            </p:txBody>
          </p:sp>
          <p:sp>
            <p:nvSpPr>
              <p:cNvPr id="5" name="TextBox 4"/>
              <p:cNvSpPr txBox="1"/>
              <p:nvPr/>
            </p:nvSpPr>
            <p:spPr>
              <a:xfrm>
                <a:off x="2621848" y="1713999"/>
                <a:ext cx="2141642" cy="455971"/>
              </a:xfrm>
              <a:prstGeom prst="rect">
                <a:avLst/>
              </a:prstGeom>
              <a:noFill/>
            </p:spPr>
            <p:txBody>
              <a:bodyPr wrap="square" rtlCol="0">
                <a:spAutoFit/>
              </a:bodyPr>
              <a:lstStyle/>
              <a:p>
                <a:r>
                  <a:rPr lang="en-US" sz="1500" cap="small" dirty="0">
                    <a:solidFill>
                      <a:schemeClr val="bg1"/>
                    </a:solidFill>
                    <a:latin typeface="Arial Narrow" pitchFamily="34" charset="0"/>
                  </a:rPr>
                  <a:t>Digital control</a:t>
                </a:r>
              </a:p>
            </p:txBody>
          </p:sp>
          <p:sp>
            <p:nvSpPr>
              <p:cNvPr id="6" name="TextBox 5"/>
              <p:cNvSpPr txBox="1"/>
              <p:nvPr/>
            </p:nvSpPr>
            <p:spPr>
              <a:xfrm>
                <a:off x="1789810" y="5208638"/>
                <a:ext cx="1799231" cy="977082"/>
              </a:xfrm>
              <a:prstGeom prst="rect">
                <a:avLst/>
              </a:prstGeom>
              <a:noFill/>
            </p:spPr>
            <p:txBody>
              <a:bodyPr wrap="square" rtlCol="0">
                <a:spAutoFit/>
              </a:bodyPr>
              <a:lstStyle/>
              <a:p>
                <a:r>
                  <a:rPr lang="en-US" sz="1300" cap="small" dirty="0">
                    <a:solidFill>
                      <a:schemeClr val="bg1"/>
                    </a:solidFill>
                    <a:latin typeface="Arial Narrow" pitchFamily="34" charset="0"/>
                  </a:rPr>
                  <a:t>R-C </a:t>
                </a:r>
                <a:r>
                  <a:rPr lang="en-US" sz="1300" cap="small" dirty="0" err="1">
                    <a:solidFill>
                      <a:schemeClr val="bg1"/>
                    </a:solidFill>
                    <a:latin typeface="Arial Narrow" pitchFamily="34" charset="0"/>
                  </a:rPr>
                  <a:t>Vcc</a:t>
                </a:r>
                <a:r>
                  <a:rPr lang="en-US" sz="1300" cap="small" dirty="0">
                    <a:solidFill>
                      <a:schemeClr val="bg1"/>
                    </a:solidFill>
                    <a:latin typeface="Arial Narrow" pitchFamily="34" charset="0"/>
                  </a:rPr>
                  <a:t> </a:t>
                </a:r>
              </a:p>
              <a:p>
                <a:r>
                  <a:rPr lang="en-US" sz="1300" cap="small" dirty="0" err="1">
                    <a:solidFill>
                      <a:schemeClr val="bg1"/>
                    </a:solidFill>
                    <a:latin typeface="Arial Narrow" pitchFamily="34" charset="0"/>
                  </a:rPr>
                  <a:t>Decouplng</a:t>
                </a:r>
                <a:endParaRPr lang="en-US" sz="1300" cap="small" dirty="0">
                  <a:solidFill>
                    <a:schemeClr val="bg1"/>
                  </a:solidFill>
                  <a:latin typeface="Arial Narrow" pitchFamily="34" charset="0"/>
                </a:endParaRPr>
              </a:p>
              <a:p>
                <a:r>
                  <a:rPr lang="en-US" sz="1300" cap="small" dirty="0">
                    <a:solidFill>
                      <a:schemeClr val="bg1"/>
                    </a:solidFill>
                    <a:latin typeface="Arial Narrow" pitchFamily="34" charset="0"/>
                  </a:rPr>
                  <a:t>(100 </a:t>
                </a:r>
                <a:r>
                  <a:rPr lang="en-US" sz="1300" dirty="0" err="1">
                    <a:solidFill>
                      <a:schemeClr val="bg1"/>
                    </a:solidFill>
                    <a:latin typeface="Arial Narrow" pitchFamily="34" charset="0"/>
                  </a:rPr>
                  <a:t>n</a:t>
                </a:r>
                <a:r>
                  <a:rPr lang="en-US" sz="1300" cap="small" dirty="0" err="1">
                    <a:solidFill>
                      <a:schemeClr val="bg1"/>
                    </a:solidFill>
                    <a:latin typeface="Arial Narrow" pitchFamily="34" charset="0"/>
                  </a:rPr>
                  <a:t>F</a:t>
                </a:r>
                <a:r>
                  <a:rPr lang="en-US" sz="1300" cap="small" dirty="0">
                    <a:solidFill>
                      <a:schemeClr val="bg1"/>
                    </a:solidFill>
                    <a:latin typeface="Arial Narrow" pitchFamily="34" charset="0"/>
                  </a:rPr>
                  <a:t>)</a:t>
                </a:r>
              </a:p>
            </p:txBody>
          </p:sp>
          <p:cxnSp>
            <p:nvCxnSpPr>
              <p:cNvPr id="11" name="Straight Arrow Connector 10"/>
              <p:cNvCxnSpPr/>
              <p:nvPr/>
            </p:nvCxnSpPr>
            <p:spPr bwMode="auto">
              <a:xfrm rot="5400000">
                <a:off x="3355768" y="4497444"/>
                <a:ext cx="936103" cy="1588"/>
              </a:xfrm>
              <a:prstGeom prst="straightConnector1">
                <a:avLst/>
              </a:prstGeom>
              <a:solidFill>
                <a:schemeClr val="accent1"/>
              </a:solidFill>
              <a:ln w="38100" cap="flat" cmpd="sng" algn="ctr">
                <a:solidFill>
                  <a:srgbClr val="0099FF"/>
                </a:solidFill>
                <a:prstDash val="solid"/>
                <a:round/>
                <a:headEnd type="triangle" w="med" len="med"/>
                <a:tailEnd type="triangle" w="med" len="med"/>
              </a:ln>
              <a:effectLst/>
            </p:spPr>
          </p:cxnSp>
          <p:cxnSp>
            <p:nvCxnSpPr>
              <p:cNvPr id="21" name="Straight Connector 20"/>
              <p:cNvCxnSpPr/>
              <p:nvPr/>
            </p:nvCxnSpPr>
            <p:spPr>
              <a:xfrm>
                <a:off x="780728" y="5961856"/>
                <a:ext cx="100811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708720" y="5961856"/>
                <a:ext cx="14401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1716832" y="5961856"/>
                <a:ext cx="14401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852735" y="5542992"/>
                <a:ext cx="863124" cy="868517"/>
              </a:xfrm>
              <a:prstGeom prst="rect">
                <a:avLst/>
              </a:prstGeom>
              <a:noFill/>
            </p:spPr>
            <p:txBody>
              <a:bodyPr wrap="square" rtlCol="0">
                <a:spAutoFit/>
              </a:bodyPr>
              <a:lstStyle/>
              <a:p>
                <a:r>
                  <a:rPr lang="en-US" sz="1700" dirty="0">
                    <a:solidFill>
                      <a:schemeClr val="bg1"/>
                    </a:solidFill>
                    <a:latin typeface="Arial Narrow" pitchFamily="34" charset="0"/>
                  </a:rPr>
                  <a:t>5 mm</a:t>
                </a:r>
              </a:p>
            </p:txBody>
          </p:sp>
          <p:sp>
            <p:nvSpPr>
              <p:cNvPr id="30" name="TextBox 29"/>
              <p:cNvSpPr txBox="1"/>
              <p:nvPr/>
            </p:nvSpPr>
            <p:spPr>
              <a:xfrm>
                <a:off x="3736825" y="5653443"/>
                <a:ext cx="1783969" cy="499397"/>
              </a:xfrm>
              <a:prstGeom prst="rect">
                <a:avLst/>
              </a:prstGeom>
              <a:noFill/>
            </p:spPr>
            <p:txBody>
              <a:bodyPr wrap="square" rtlCol="0">
                <a:spAutoFit/>
              </a:bodyPr>
              <a:lstStyle/>
              <a:p>
                <a:pPr algn="l"/>
                <a:r>
                  <a:rPr lang="en-US" sz="1700" cap="small" dirty="0">
                    <a:solidFill>
                      <a:schemeClr val="bg1"/>
                    </a:solidFill>
                    <a:latin typeface="Arial Narrow" pitchFamily="34" charset="0"/>
                  </a:rPr>
                  <a:t>Output port</a:t>
                </a:r>
              </a:p>
            </p:txBody>
          </p:sp>
        </p:grpSp>
        <p:sp>
          <p:nvSpPr>
            <p:cNvPr id="51" name="TextBox 50"/>
            <p:cNvSpPr txBox="1"/>
            <p:nvPr/>
          </p:nvSpPr>
          <p:spPr>
            <a:xfrm rot="2173782">
              <a:off x="1408558" y="2211416"/>
              <a:ext cx="722956" cy="398909"/>
            </a:xfrm>
            <a:prstGeom prst="rect">
              <a:avLst/>
            </a:prstGeom>
            <a:noFill/>
          </p:spPr>
          <p:txBody>
            <a:bodyPr wrap="square" rtlCol="0">
              <a:spAutoFit/>
            </a:bodyPr>
            <a:lstStyle/>
            <a:p>
              <a:r>
                <a:rPr lang="en-US" sz="1700" dirty="0">
                  <a:solidFill>
                    <a:schemeClr val="bg1"/>
                  </a:solidFill>
                  <a:latin typeface="Arial Narrow" pitchFamily="34" charset="0"/>
                </a:rPr>
                <a:t>50 </a:t>
              </a:r>
              <a:r>
                <a:rPr lang="en-US" sz="1700" dirty="0">
                  <a:solidFill>
                    <a:schemeClr val="bg1"/>
                  </a:solidFill>
                  <a:latin typeface="Symbol" pitchFamily="18" charset="2"/>
                </a:rPr>
                <a:t>W</a:t>
              </a:r>
            </a:p>
          </p:txBody>
        </p:sp>
        <p:sp>
          <p:nvSpPr>
            <p:cNvPr id="52" name="TextBox 51"/>
            <p:cNvSpPr txBox="1"/>
            <p:nvPr/>
          </p:nvSpPr>
          <p:spPr>
            <a:xfrm rot="638425">
              <a:off x="1956812" y="2478749"/>
              <a:ext cx="849347" cy="398909"/>
            </a:xfrm>
            <a:prstGeom prst="rect">
              <a:avLst/>
            </a:prstGeom>
            <a:noFill/>
          </p:spPr>
          <p:txBody>
            <a:bodyPr wrap="square" rtlCol="0">
              <a:spAutoFit/>
            </a:bodyPr>
            <a:lstStyle/>
            <a:p>
              <a:r>
                <a:rPr lang="en-US" sz="1700" dirty="0">
                  <a:solidFill>
                    <a:schemeClr val="bg1"/>
                  </a:solidFill>
                  <a:latin typeface="Arial Narrow" pitchFamily="34" charset="0"/>
                </a:rPr>
                <a:t>100 </a:t>
              </a:r>
              <a:r>
                <a:rPr lang="en-US" sz="1700" dirty="0">
                  <a:solidFill>
                    <a:schemeClr val="bg1"/>
                  </a:solidFill>
                  <a:latin typeface="Symbol" pitchFamily="18" charset="2"/>
                </a:rPr>
                <a:t>W</a:t>
              </a:r>
            </a:p>
          </p:txBody>
        </p:sp>
        <p:sp>
          <p:nvSpPr>
            <p:cNvPr id="53" name="TextBox 52"/>
            <p:cNvSpPr txBox="1"/>
            <p:nvPr/>
          </p:nvSpPr>
          <p:spPr>
            <a:xfrm rot="16406969">
              <a:off x="2808748" y="3376494"/>
              <a:ext cx="697468" cy="414692"/>
            </a:xfrm>
            <a:prstGeom prst="rect">
              <a:avLst/>
            </a:prstGeom>
            <a:noFill/>
          </p:spPr>
          <p:txBody>
            <a:bodyPr wrap="square" rtlCol="0">
              <a:spAutoFit/>
            </a:bodyPr>
            <a:lstStyle/>
            <a:p>
              <a:r>
                <a:rPr lang="en-US" sz="1700" dirty="0">
                  <a:solidFill>
                    <a:schemeClr val="bg1"/>
                  </a:solidFill>
                  <a:latin typeface="Arial Narrow" pitchFamily="34" charset="0"/>
                </a:rPr>
                <a:t>65 </a:t>
              </a:r>
              <a:r>
                <a:rPr lang="en-US" sz="1700" dirty="0">
                  <a:solidFill>
                    <a:schemeClr val="bg1"/>
                  </a:solidFill>
                  <a:latin typeface="Symbol" pitchFamily="18" charset="2"/>
                </a:rPr>
                <a:t>W</a:t>
              </a:r>
            </a:p>
          </p:txBody>
        </p:sp>
        <p:sp>
          <p:nvSpPr>
            <p:cNvPr id="54" name="TextBox 53"/>
            <p:cNvSpPr txBox="1"/>
            <p:nvPr/>
          </p:nvSpPr>
          <p:spPr>
            <a:xfrm rot="16200000">
              <a:off x="2807939" y="4231037"/>
              <a:ext cx="697468" cy="414692"/>
            </a:xfrm>
            <a:prstGeom prst="rect">
              <a:avLst/>
            </a:prstGeom>
            <a:noFill/>
          </p:spPr>
          <p:txBody>
            <a:bodyPr wrap="square" rtlCol="0">
              <a:spAutoFit/>
            </a:bodyPr>
            <a:lstStyle/>
            <a:p>
              <a:r>
                <a:rPr lang="en-US" sz="1700" dirty="0">
                  <a:solidFill>
                    <a:schemeClr val="bg1"/>
                  </a:solidFill>
                  <a:latin typeface="Arial Narrow" pitchFamily="34" charset="0"/>
                </a:rPr>
                <a:t>50 </a:t>
              </a:r>
              <a:r>
                <a:rPr lang="en-US" sz="1700" dirty="0">
                  <a:solidFill>
                    <a:schemeClr val="bg1"/>
                  </a:solidFill>
                  <a:latin typeface="Symbol" pitchFamily="18" charset="2"/>
                </a:rPr>
                <a:t>W</a:t>
              </a:r>
            </a:p>
          </p:txBody>
        </p:sp>
      </p:grpSp>
      <p:cxnSp>
        <p:nvCxnSpPr>
          <p:cNvPr id="74" name="Straight Arrow Connector 73"/>
          <p:cNvCxnSpPr/>
          <p:nvPr/>
        </p:nvCxnSpPr>
        <p:spPr bwMode="auto">
          <a:xfrm flipV="1">
            <a:off x="4352469" y="2289106"/>
            <a:ext cx="797837" cy="191673"/>
          </a:xfrm>
          <a:prstGeom prst="straightConnector1">
            <a:avLst/>
          </a:prstGeom>
          <a:solidFill>
            <a:schemeClr val="accent1"/>
          </a:solidFill>
          <a:ln w="38100" cap="flat" cmpd="sng" algn="ctr">
            <a:solidFill>
              <a:srgbClr val="0099FF"/>
            </a:solidFill>
            <a:prstDash val="solid"/>
            <a:round/>
            <a:headEnd type="triangle" w="med" len="med"/>
            <a:tailEnd type="triangle" w="med" len="med"/>
          </a:ln>
          <a:effectLst/>
        </p:spPr>
      </p:cxnSp>
      <p:sp>
        <p:nvSpPr>
          <p:cNvPr id="76" name="TextBox 75"/>
          <p:cNvSpPr txBox="1"/>
          <p:nvPr/>
        </p:nvSpPr>
        <p:spPr>
          <a:xfrm>
            <a:off x="3949671" y="3036011"/>
            <a:ext cx="1277414" cy="343304"/>
          </a:xfrm>
          <a:prstGeom prst="rect">
            <a:avLst/>
          </a:prstGeom>
          <a:noFill/>
        </p:spPr>
        <p:txBody>
          <a:bodyPr wrap="square" lIns="84216" tIns="42108" rIns="84216" bIns="42108" rtlCol="0">
            <a:spAutoFit/>
          </a:bodyPr>
          <a:lstStyle/>
          <a:p>
            <a:pPr algn="l"/>
            <a:r>
              <a:rPr lang="en-US" sz="1700" dirty="0">
                <a:solidFill>
                  <a:srgbClr val="0099FF"/>
                </a:solidFill>
                <a:latin typeface="Arial Narrow" pitchFamily="34" charset="0"/>
              </a:rPr>
              <a:t>L-C matching</a:t>
            </a:r>
            <a:endParaRPr lang="en-US" sz="1700" dirty="0">
              <a:solidFill>
                <a:srgbClr val="0099FF"/>
              </a:solidFill>
              <a:latin typeface="Symbol" pitchFamily="18" charset="2"/>
            </a:endParaRPr>
          </a:p>
        </p:txBody>
      </p:sp>
      <p:sp>
        <p:nvSpPr>
          <p:cNvPr id="77" name="TextBox 76"/>
          <p:cNvSpPr txBox="1"/>
          <p:nvPr/>
        </p:nvSpPr>
        <p:spPr>
          <a:xfrm rot="20808455">
            <a:off x="4318603" y="2202731"/>
            <a:ext cx="2238543" cy="343304"/>
          </a:xfrm>
          <a:prstGeom prst="rect">
            <a:avLst/>
          </a:prstGeom>
          <a:noFill/>
        </p:spPr>
        <p:txBody>
          <a:bodyPr wrap="square" lIns="84216" tIns="42108" rIns="84216" bIns="42108" rtlCol="0">
            <a:spAutoFit/>
          </a:bodyPr>
          <a:lstStyle/>
          <a:p>
            <a:pPr algn="l"/>
            <a:r>
              <a:rPr lang="en-US" sz="1700" dirty="0">
                <a:solidFill>
                  <a:srgbClr val="0099FF"/>
                </a:solidFill>
                <a:latin typeface="Symbol" pitchFamily="18" charset="2"/>
              </a:rPr>
              <a:t>l</a:t>
            </a:r>
            <a:r>
              <a:rPr lang="en-US" sz="1700" dirty="0">
                <a:solidFill>
                  <a:srgbClr val="0099FF"/>
                </a:solidFill>
                <a:latin typeface="Arial Narrow" pitchFamily="34" charset="0"/>
              </a:rPr>
              <a:t>/4 transformer matching</a:t>
            </a:r>
            <a:endParaRPr lang="en-US" sz="1700" dirty="0">
              <a:solidFill>
                <a:srgbClr val="0099FF"/>
              </a:solidFill>
              <a:latin typeface="Symbol" pitchFamily="18" charset="2"/>
            </a:endParaRPr>
          </a:p>
        </p:txBody>
      </p:sp>
      <p:sp>
        <p:nvSpPr>
          <p:cNvPr id="50" name="TextBox 49"/>
          <p:cNvSpPr txBox="1"/>
          <p:nvPr/>
        </p:nvSpPr>
        <p:spPr>
          <a:xfrm rot="2237618">
            <a:off x="1588541" y="2199401"/>
            <a:ext cx="1363482" cy="346224"/>
          </a:xfrm>
          <a:prstGeom prst="rect">
            <a:avLst/>
          </a:prstGeom>
          <a:noFill/>
        </p:spPr>
        <p:txBody>
          <a:bodyPr wrap="square" lIns="84190" tIns="42096" rIns="84190" bIns="42096" rtlCol="0">
            <a:spAutoFit/>
          </a:bodyPr>
          <a:lstStyle/>
          <a:p>
            <a:r>
              <a:rPr lang="en-US" sz="1700" dirty="0">
                <a:solidFill>
                  <a:schemeClr val="bg1"/>
                </a:solidFill>
                <a:latin typeface="Arial Narrow" pitchFamily="34" charset="0"/>
              </a:rPr>
              <a:t>W=0.8 mm</a:t>
            </a:r>
          </a:p>
        </p:txBody>
      </p:sp>
      <p:cxnSp>
        <p:nvCxnSpPr>
          <p:cNvPr id="93" name="Straight Arrow Connector 92"/>
          <p:cNvCxnSpPr/>
          <p:nvPr/>
        </p:nvCxnSpPr>
        <p:spPr bwMode="auto">
          <a:xfrm rot="10800000">
            <a:off x="4113767" y="2753925"/>
            <a:ext cx="1832931" cy="540060"/>
          </a:xfrm>
          <a:prstGeom prst="straightConnector1">
            <a:avLst/>
          </a:prstGeom>
          <a:solidFill>
            <a:schemeClr val="accent1"/>
          </a:solidFill>
          <a:ln w="19050" cap="flat" cmpd="sng" algn="ctr">
            <a:solidFill>
              <a:srgbClr val="FF00FF"/>
            </a:solidFill>
            <a:prstDash val="solid"/>
            <a:round/>
            <a:headEnd type="none" w="med" len="med"/>
            <a:tailEnd type="arrow"/>
          </a:ln>
          <a:effectLst/>
        </p:spPr>
      </p:cxnSp>
      <p:sp>
        <p:nvSpPr>
          <p:cNvPr id="104" name="TextBox 103"/>
          <p:cNvSpPr txBox="1"/>
          <p:nvPr/>
        </p:nvSpPr>
        <p:spPr>
          <a:xfrm>
            <a:off x="5867460" y="4317052"/>
            <a:ext cx="1767469" cy="288516"/>
          </a:xfrm>
          <a:prstGeom prst="rect">
            <a:avLst/>
          </a:prstGeom>
          <a:noFill/>
        </p:spPr>
        <p:txBody>
          <a:bodyPr wrap="square" lIns="84190" tIns="42096" rIns="84190" bIns="42096" rtlCol="0">
            <a:spAutoFit/>
          </a:bodyPr>
          <a:lstStyle/>
          <a:p>
            <a:r>
              <a:rPr lang="en-US" sz="1300" dirty="0">
                <a:solidFill>
                  <a:srgbClr val="0000FF"/>
                </a:solidFill>
                <a:latin typeface="Arial Narrow" pitchFamily="34" charset="0"/>
              </a:rPr>
              <a:t>bias &amp; digital control</a:t>
            </a:r>
          </a:p>
        </p:txBody>
      </p:sp>
      <p:sp>
        <p:nvSpPr>
          <p:cNvPr id="105" name="Rectangle 104"/>
          <p:cNvSpPr/>
          <p:nvPr/>
        </p:nvSpPr>
        <p:spPr bwMode="auto">
          <a:xfrm>
            <a:off x="5731034" y="3158970"/>
            <a:ext cx="3241045" cy="2799596"/>
          </a:xfrm>
          <a:prstGeom prst="rect">
            <a:avLst/>
          </a:prstGeom>
          <a:solidFill>
            <a:schemeClr val="accent1"/>
          </a:solidFill>
          <a:ln w="9525" cap="flat" cmpd="sng" algn="ctr">
            <a:no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pic>
        <p:nvPicPr>
          <p:cNvPr id="106" name="Picture 3"/>
          <p:cNvPicPr>
            <a:picLocks noChangeAspect="1" noChangeArrowheads="1"/>
          </p:cNvPicPr>
          <p:nvPr/>
        </p:nvPicPr>
        <p:blipFill>
          <a:blip r:embed="rId6" cstate="print"/>
          <a:srcRect/>
          <a:stretch>
            <a:fillRect/>
          </a:stretch>
        </p:blipFill>
        <p:spPr bwMode="auto">
          <a:xfrm>
            <a:off x="5831595" y="3410746"/>
            <a:ext cx="3036060" cy="2457676"/>
          </a:xfrm>
          <a:prstGeom prst="rect">
            <a:avLst/>
          </a:prstGeom>
          <a:noFill/>
          <a:ln w="9525">
            <a:noFill/>
            <a:miter lim="800000"/>
            <a:headEnd/>
            <a:tailEnd/>
          </a:ln>
        </p:spPr>
      </p:pic>
      <p:sp>
        <p:nvSpPr>
          <p:cNvPr id="107" name="TextBox 106"/>
          <p:cNvSpPr txBox="1"/>
          <p:nvPr/>
        </p:nvSpPr>
        <p:spPr>
          <a:xfrm>
            <a:off x="5750313" y="3111630"/>
            <a:ext cx="3207630" cy="317370"/>
          </a:xfrm>
          <a:prstGeom prst="rect">
            <a:avLst/>
          </a:prstGeom>
          <a:noFill/>
        </p:spPr>
        <p:txBody>
          <a:bodyPr wrap="square" lIns="84190" tIns="42096" rIns="84190" bIns="42096" rtlCol="0">
            <a:spAutoFit/>
          </a:bodyPr>
          <a:lstStyle/>
          <a:p>
            <a:r>
              <a:rPr lang="en-US" sz="1500" cap="small" dirty="0">
                <a:solidFill>
                  <a:srgbClr val="FFFF00"/>
                </a:solidFill>
                <a:latin typeface="Arial Narrow" pitchFamily="34" charset="0"/>
              </a:rPr>
              <a:t>Silicon phased array chip (2.2 x 2.4 </a:t>
            </a:r>
            <a:r>
              <a:rPr lang="en-US" sz="1500" dirty="0">
                <a:solidFill>
                  <a:srgbClr val="FFFF00"/>
                </a:solidFill>
                <a:latin typeface="Arial Narrow" pitchFamily="34" charset="0"/>
              </a:rPr>
              <a:t>mm</a:t>
            </a:r>
            <a:r>
              <a:rPr lang="en-US" sz="1500" cap="small" baseline="30000" dirty="0">
                <a:solidFill>
                  <a:srgbClr val="FFFF00"/>
                </a:solidFill>
                <a:latin typeface="Arial Narrow" pitchFamily="34" charset="0"/>
              </a:rPr>
              <a:t>2</a:t>
            </a:r>
            <a:r>
              <a:rPr lang="en-US" sz="1500" cap="small" dirty="0">
                <a:solidFill>
                  <a:srgbClr val="FFFF00"/>
                </a:solidFill>
                <a:latin typeface="Arial Narrow" pitchFamily="34" charset="0"/>
              </a:rPr>
              <a:t>)</a:t>
            </a:r>
          </a:p>
        </p:txBody>
      </p:sp>
      <p:sp>
        <p:nvSpPr>
          <p:cNvPr id="108" name="TextBox 107"/>
          <p:cNvSpPr txBox="1"/>
          <p:nvPr/>
        </p:nvSpPr>
        <p:spPr>
          <a:xfrm>
            <a:off x="6077622" y="3651690"/>
            <a:ext cx="551753" cy="317370"/>
          </a:xfrm>
          <a:prstGeom prst="rect">
            <a:avLst/>
          </a:prstGeom>
          <a:noFill/>
        </p:spPr>
        <p:txBody>
          <a:bodyPr wrap="square" lIns="84190" tIns="42096" rIns="84190" bIns="42096" rtlCol="0">
            <a:spAutoFit/>
          </a:bodyPr>
          <a:lstStyle/>
          <a:p>
            <a:r>
              <a:rPr lang="en-US" sz="1500" dirty="0">
                <a:solidFill>
                  <a:schemeClr val="bg1"/>
                </a:solidFill>
                <a:latin typeface="Arial Narrow" pitchFamily="34" charset="0"/>
              </a:rPr>
              <a:t>VCC</a:t>
            </a:r>
          </a:p>
        </p:txBody>
      </p:sp>
      <p:sp>
        <p:nvSpPr>
          <p:cNvPr id="109" name="TextBox 108"/>
          <p:cNvSpPr txBox="1"/>
          <p:nvPr/>
        </p:nvSpPr>
        <p:spPr>
          <a:xfrm>
            <a:off x="8156487" y="3615624"/>
            <a:ext cx="551753" cy="317370"/>
          </a:xfrm>
          <a:prstGeom prst="rect">
            <a:avLst/>
          </a:prstGeom>
          <a:noFill/>
        </p:spPr>
        <p:txBody>
          <a:bodyPr wrap="square" lIns="84190" tIns="42096" rIns="84190" bIns="42096" rtlCol="0">
            <a:spAutoFit/>
          </a:bodyPr>
          <a:lstStyle/>
          <a:p>
            <a:r>
              <a:rPr lang="en-US" sz="1500" dirty="0">
                <a:solidFill>
                  <a:schemeClr val="bg1"/>
                </a:solidFill>
                <a:latin typeface="Arial Narrow" pitchFamily="34" charset="0"/>
              </a:rPr>
              <a:t>VCC</a:t>
            </a:r>
          </a:p>
        </p:txBody>
      </p:sp>
      <p:sp>
        <p:nvSpPr>
          <p:cNvPr id="110" name="TextBox 109"/>
          <p:cNvSpPr txBox="1"/>
          <p:nvPr/>
        </p:nvSpPr>
        <p:spPr>
          <a:xfrm>
            <a:off x="6430697" y="5443693"/>
            <a:ext cx="551753" cy="317370"/>
          </a:xfrm>
          <a:prstGeom prst="rect">
            <a:avLst/>
          </a:prstGeom>
          <a:noFill/>
        </p:spPr>
        <p:txBody>
          <a:bodyPr wrap="square" lIns="84190" tIns="42096" rIns="84190" bIns="42096" rtlCol="0">
            <a:spAutoFit/>
          </a:bodyPr>
          <a:lstStyle/>
          <a:p>
            <a:r>
              <a:rPr lang="en-US" sz="1500" dirty="0">
                <a:solidFill>
                  <a:schemeClr val="bg1"/>
                </a:solidFill>
                <a:latin typeface="Arial Narrow" pitchFamily="34" charset="0"/>
              </a:rPr>
              <a:t>VCC</a:t>
            </a:r>
          </a:p>
        </p:txBody>
      </p:sp>
      <p:sp>
        <p:nvSpPr>
          <p:cNvPr id="111" name="TextBox 110"/>
          <p:cNvSpPr txBox="1"/>
          <p:nvPr/>
        </p:nvSpPr>
        <p:spPr>
          <a:xfrm>
            <a:off x="6797702" y="5589240"/>
            <a:ext cx="1108000" cy="317370"/>
          </a:xfrm>
          <a:prstGeom prst="rect">
            <a:avLst/>
          </a:prstGeom>
          <a:noFill/>
        </p:spPr>
        <p:txBody>
          <a:bodyPr wrap="square" lIns="84190" tIns="42096" rIns="84190" bIns="42096" rtlCol="0">
            <a:spAutoFit/>
          </a:bodyPr>
          <a:lstStyle/>
          <a:p>
            <a:r>
              <a:rPr lang="en-US" sz="1500" dirty="0">
                <a:solidFill>
                  <a:schemeClr val="bg1"/>
                </a:solidFill>
                <a:latin typeface="Arial Narrow" pitchFamily="34" charset="0"/>
              </a:rPr>
              <a:t>Output port</a:t>
            </a:r>
          </a:p>
        </p:txBody>
      </p:sp>
      <p:sp>
        <p:nvSpPr>
          <p:cNvPr id="112" name="TextBox 111"/>
          <p:cNvSpPr txBox="1"/>
          <p:nvPr/>
        </p:nvSpPr>
        <p:spPr>
          <a:xfrm rot="21346590">
            <a:off x="5680904" y="4902743"/>
            <a:ext cx="1108000" cy="288516"/>
          </a:xfrm>
          <a:prstGeom prst="rect">
            <a:avLst/>
          </a:prstGeom>
          <a:noFill/>
        </p:spPr>
        <p:txBody>
          <a:bodyPr wrap="square" lIns="84190" tIns="42096" rIns="84190" bIns="42096" rtlCol="0">
            <a:spAutoFit/>
          </a:bodyPr>
          <a:lstStyle/>
          <a:p>
            <a:r>
              <a:rPr lang="en-US" sz="1300" dirty="0">
                <a:solidFill>
                  <a:schemeClr val="bg1"/>
                </a:solidFill>
                <a:latin typeface="Arial Narrow" pitchFamily="34" charset="0"/>
              </a:rPr>
              <a:t>ANT #1</a:t>
            </a:r>
          </a:p>
        </p:txBody>
      </p:sp>
      <p:sp>
        <p:nvSpPr>
          <p:cNvPr id="131" name="TextBox 130"/>
          <p:cNvSpPr txBox="1"/>
          <p:nvPr/>
        </p:nvSpPr>
        <p:spPr>
          <a:xfrm rot="21346590">
            <a:off x="5680904" y="4700220"/>
            <a:ext cx="1108000" cy="288516"/>
          </a:xfrm>
          <a:prstGeom prst="rect">
            <a:avLst/>
          </a:prstGeom>
          <a:noFill/>
        </p:spPr>
        <p:txBody>
          <a:bodyPr wrap="square" lIns="84190" tIns="42096" rIns="84190" bIns="42096" rtlCol="0">
            <a:spAutoFit/>
          </a:bodyPr>
          <a:lstStyle/>
          <a:p>
            <a:r>
              <a:rPr lang="en-US" sz="1300" dirty="0">
                <a:solidFill>
                  <a:schemeClr val="bg1"/>
                </a:solidFill>
                <a:latin typeface="Arial Narrow" pitchFamily="34" charset="0"/>
              </a:rPr>
              <a:t>ANT #2</a:t>
            </a:r>
          </a:p>
        </p:txBody>
      </p:sp>
      <p:sp>
        <p:nvSpPr>
          <p:cNvPr id="132" name="TextBox 131"/>
          <p:cNvSpPr txBox="1"/>
          <p:nvPr/>
        </p:nvSpPr>
        <p:spPr>
          <a:xfrm rot="21346590">
            <a:off x="5680904" y="4497698"/>
            <a:ext cx="1108000" cy="288516"/>
          </a:xfrm>
          <a:prstGeom prst="rect">
            <a:avLst/>
          </a:prstGeom>
          <a:noFill/>
        </p:spPr>
        <p:txBody>
          <a:bodyPr wrap="square" lIns="84190" tIns="42096" rIns="84190" bIns="42096" rtlCol="0">
            <a:spAutoFit/>
          </a:bodyPr>
          <a:lstStyle/>
          <a:p>
            <a:r>
              <a:rPr lang="en-US" sz="1300" dirty="0">
                <a:solidFill>
                  <a:schemeClr val="bg1"/>
                </a:solidFill>
                <a:latin typeface="Arial Narrow" pitchFamily="34" charset="0"/>
              </a:rPr>
              <a:t>ANT #3</a:t>
            </a:r>
          </a:p>
        </p:txBody>
      </p:sp>
      <p:sp>
        <p:nvSpPr>
          <p:cNvPr id="133" name="TextBox 132"/>
          <p:cNvSpPr txBox="1"/>
          <p:nvPr/>
        </p:nvSpPr>
        <p:spPr>
          <a:xfrm rot="21346590">
            <a:off x="5680904" y="4299537"/>
            <a:ext cx="1108000" cy="288516"/>
          </a:xfrm>
          <a:prstGeom prst="rect">
            <a:avLst/>
          </a:prstGeom>
          <a:noFill/>
        </p:spPr>
        <p:txBody>
          <a:bodyPr wrap="square" lIns="84190" tIns="42096" rIns="84190" bIns="42096" rtlCol="0">
            <a:spAutoFit/>
          </a:bodyPr>
          <a:lstStyle/>
          <a:p>
            <a:r>
              <a:rPr lang="en-US" sz="1300" dirty="0">
                <a:solidFill>
                  <a:schemeClr val="bg1"/>
                </a:solidFill>
                <a:latin typeface="Arial Narrow" pitchFamily="34" charset="0"/>
              </a:rPr>
              <a:t>ANT #4</a:t>
            </a:r>
          </a:p>
        </p:txBody>
      </p:sp>
      <p:sp>
        <p:nvSpPr>
          <p:cNvPr id="134" name="TextBox 133"/>
          <p:cNvSpPr txBox="1"/>
          <p:nvPr/>
        </p:nvSpPr>
        <p:spPr>
          <a:xfrm rot="21346590">
            <a:off x="7906605" y="4841328"/>
            <a:ext cx="1108000" cy="288516"/>
          </a:xfrm>
          <a:prstGeom prst="rect">
            <a:avLst/>
          </a:prstGeom>
          <a:noFill/>
        </p:spPr>
        <p:txBody>
          <a:bodyPr wrap="square" lIns="84190" tIns="42096" rIns="84190" bIns="42096" rtlCol="0">
            <a:spAutoFit/>
          </a:bodyPr>
          <a:lstStyle/>
          <a:p>
            <a:r>
              <a:rPr lang="en-US" sz="1300" dirty="0">
                <a:solidFill>
                  <a:schemeClr val="bg1"/>
                </a:solidFill>
                <a:latin typeface="Arial Narrow" pitchFamily="34" charset="0"/>
              </a:rPr>
              <a:t>ANT #8</a:t>
            </a:r>
          </a:p>
        </p:txBody>
      </p:sp>
      <p:sp>
        <p:nvSpPr>
          <p:cNvPr id="135" name="TextBox 134"/>
          <p:cNvSpPr txBox="1"/>
          <p:nvPr/>
        </p:nvSpPr>
        <p:spPr>
          <a:xfrm rot="21346590">
            <a:off x="7906605" y="4638806"/>
            <a:ext cx="1108000" cy="288516"/>
          </a:xfrm>
          <a:prstGeom prst="rect">
            <a:avLst/>
          </a:prstGeom>
          <a:noFill/>
        </p:spPr>
        <p:txBody>
          <a:bodyPr wrap="square" lIns="84190" tIns="42096" rIns="84190" bIns="42096" rtlCol="0">
            <a:spAutoFit/>
          </a:bodyPr>
          <a:lstStyle/>
          <a:p>
            <a:r>
              <a:rPr lang="en-US" sz="1300" dirty="0">
                <a:solidFill>
                  <a:schemeClr val="bg1"/>
                </a:solidFill>
                <a:latin typeface="Arial Narrow" pitchFamily="34" charset="0"/>
              </a:rPr>
              <a:t>ANT #7</a:t>
            </a:r>
          </a:p>
        </p:txBody>
      </p:sp>
      <p:sp>
        <p:nvSpPr>
          <p:cNvPr id="136" name="TextBox 135"/>
          <p:cNvSpPr txBox="1"/>
          <p:nvPr/>
        </p:nvSpPr>
        <p:spPr>
          <a:xfrm rot="21346590">
            <a:off x="7906605" y="4436283"/>
            <a:ext cx="1108000" cy="288516"/>
          </a:xfrm>
          <a:prstGeom prst="rect">
            <a:avLst/>
          </a:prstGeom>
          <a:noFill/>
        </p:spPr>
        <p:txBody>
          <a:bodyPr wrap="square" lIns="84190" tIns="42096" rIns="84190" bIns="42096" rtlCol="0">
            <a:spAutoFit/>
          </a:bodyPr>
          <a:lstStyle/>
          <a:p>
            <a:r>
              <a:rPr lang="en-US" sz="1300" dirty="0">
                <a:solidFill>
                  <a:schemeClr val="bg1"/>
                </a:solidFill>
                <a:latin typeface="Arial Narrow" pitchFamily="34" charset="0"/>
              </a:rPr>
              <a:t>ANT #6</a:t>
            </a:r>
          </a:p>
        </p:txBody>
      </p:sp>
      <p:sp>
        <p:nvSpPr>
          <p:cNvPr id="137" name="TextBox 136"/>
          <p:cNvSpPr txBox="1"/>
          <p:nvPr/>
        </p:nvSpPr>
        <p:spPr>
          <a:xfrm rot="21346590">
            <a:off x="7906605" y="4238122"/>
            <a:ext cx="1108000" cy="288516"/>
          </a:xfrm>
          <a:prstGeom prst="rect">
            <a:avLst/>
          </a:prstGeom>
          <a:noFill/>
        </p:spPr>
        <p:txBody>
          <a:bodyPr wrap="square" lIns="84190" tIns="42096" rIns="84190" bIns="42096" rtlCol="0">
            <a:spAutoFit/>
          </a:bodyPr>
          <a:lstStyle/>
          <a:p>
            <a:r>
              <a:rPr lang="en-US" sz="1300" dirty="0">
                <a:solidFill>
                  <a:schemeClr val="bg1"/>
                </a:solidFill>
                <a:latin typeface="Arial Narrow" pitchFamily="34" charset="0"/>
              </a:rPr>
              <a:t>ANT #5</a:t>
            </a:r>
          </a:p>
        </p:txBody>
      </p:sp>
      <p:sp>
        <p:nvSpPr>
          <p:cNvPr id="138" name="TextBox 137"/>
          <p:cNvSpPr txBox="1"/>
          <p:nvPr/>
        </p:nvSpPr>
        <p:spPr>
          <a:xfrm>
            <a:off x="7482842" y="5212536"/>
            <a:ext cx="1251842" cy="288516"/>
          </a:xfrm>
          <a:prstGeom prst="rect">
            <a:avLst/>
          </a:prstGeom>
          <a:noFill/>
        </p:spPr>
        <p:txBody>
          <a:bodyPr wrap="square" lIns="84190" tIns="42096" rIns="84190" bIns="42096" rtlCol="0">
            <a:spAutoFit/>
          </a:bodyPr>
          <a:lstStyle/>
          <a:p>
            <a:r>
              <a:rPr lang="en-US" sz="1300" dirty="0">
                <a:solidFill>
                  <a:schemeClr val="bg1"/>
                </a:solidFill>
                <a:latin typeface="Arial Narrow" pitchFamily="34" charset="0"/>
              </a:rPr>
              <a:t>GND pedestal</a:t>
            </a:r>
          </a:p>
        </p:txBody>
      </p:sp>
      <p:sp>
        <p:nvSpPr>
          <p:cNvPr id="139" name="TextBox 138"/>
          <p:cNvSpPr txBox="1"/>
          <p:nvPr/>
        </p:nvSpPr>
        <p:spPr>
          <a:xfrm>
            <a:off x="6726037" y="3605149"/>
            <a:ext cx="1251842" cy="288516"/>
          </a:xfrm>
          <a:prstGeom prst="rect">
            <a:avLst/>
          </a:prstGeom>
          <a:noFill/>
        </p:spPr>
        <p:txBody>
          <a:bodyPr wrap="square" lIns="84190" tIns="42096" rIns="84190" bIns="42096" rtlCol="0">
            <a:spAutoFit/>
          </a:bodyPr>
          <a:lstStyle/>
          <a:p>
            <a:r>
              <a:rPr lang="en-US" sz="1300" dirty="0">
                <a:solidFill>
                  <a:schemeClr val="bg1"/>
                </a:solidFill>
                <a:latin typeface="Arial Narrow" pitchFamily="34" charset="0"/>
              </a:rPr>
              <a:t>Digital control</a:t>
            </a:r>
          </a:p>
        </p:txBody>
      </p:sp>
      <p:sp>
        <p:nvSpPr>
          <p:cNvPr id="7" name="Slide Number Placeholder 6"/>
          <p:cNvSpPr>
            <a:spLocks noGrp="1"/>
          </p:cNvSpPr>
          <p:nvPr>
            <p:ph type="sldNum" sz="quarter" idx="12"/>
          </p:nvPr>
        </p:nvSpPr>
        <p:spPr/>
        <p:txBody>
          <a:bodyPr/>
          <a:lstStyle/>
          <a:p>
            <a:fld id="{F6B0E1E6-BBDF-4CD7-A72C-4AECEAC288E1}" type="slidenum">
              <a:rPr lang="en-US" smtClean="0"/>
              <a:t>55</a:t>
            </a:fld>
            <a:endParaRPr lang="en-US"/>
          </a:p>
        </p:txBody>
      </p:sp>
    </p:spTree>
    <p:extLst>
      <p:ext uri="{BB962C8B-B14F-4D97-AF65-F5344CB8AC3E}">
        <p14:creationId xmlns:p14="http://schemas.microsoft.com/office/powerpoint/2010/main" val="343660402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7874" name="Picture 2"/>
          <p:cNvPicPr>
            <a:picLocks noChangeAspect="1" noChangeArrowheads="1"/>
          </p:cNvPicPr>
          <p:nvPr/>
        </p:nvPicPr>
        <p:blipFill>
          <a:blip r:embed="rId2" cstate="print"/>
          <a:srcRect/>
          <a:stretch>
            <a:fillRect/>
          </a:stretch>
        </p:blipFill>
        <p:spPr bwMode="auto">
          <a:xfrm>
            <a:off x="251523" y="1538790"/>
            <a:ext cx="4617306" cy="3780420"/>
          </a:xfrm>
          <a:prstGeom prst="rect">
            <a:avLst/>
          </a:prstGeom>
          <a:noFill/>
          <a:ln w="9525">
            <a:noFill/>
            <a:miter lim="800000"/>
            <a:headEnd/>
            <a:tailEnd/>
          </a:ln>
        </p:spPr>
      </p:pic>
      <p:pic>
        <p:nvPicPr>
          <p:cNvPr id="847875" name="Picture 3"/>
          <p:cNvPicPr>
            <a:picLocks noChangeAspect="1" noChangeArrowheads="1"/>
          </p:cNvPicPr>
          <p:nvPr/>
        </p:nvPicPr>
        <p:blipFill>
          <a:blip r:embed="rId3" cstate="print"/>
          <a:srcRect/>
          <a:stretch>
            <a:fillRect/>
          </a:stretch>
        </p:blipFill>
        <p:spPr bwMode="auto">
          <a:xfrm>
            <a:off x="4964774" y="2595845"/>
            <a:ext cx="3611067" cy="3263429"/>
          </a:xfrm>
          <a:prstGeom prst="rect">
            <a:avLst/>
          </a:prstGeom>
          <a:noFill/>
          <a:ln w="9525">
            <a:noFill/>
            <a:miter lim="800000"/>
            <a:headEnd/>
            <a:tailEnd/>
          </a:ln>
        </p:spPr>
      </p:pic>
      <p:sp>
        <p:nvSpPr>
          <p:cNvPr id="4" name="Rectangle 3"/>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defTabSz="913529"/>
            <a:r>
              <a:rPr lang="en-US" sz="2500" cap="small" dirty="0">
                <a:latin typeface="Arial Narrow" pitchFamily="34" charset="0"/>
              </a:rPr>
              <a:t>8-element phased-array (6-18 GHz, </a:t>
            </a:r>
            <a:r>
              <a:rPr lang="en-US" sz="2500" cap="small" dirty="0">
                <a:solidFill>
                  <a:srgbClr val="0000FF"/>
                </a:solidFill>
                <a:latin typeface="Arial Narrow" pitchFamily="34" charset="0"/>
              </a:rPr>
              <a:t>board measurement</a:t>
            </a:r>
            <a:r>
              <a:rPr lang="en-US" sz="2500" cap="small" dirty="0">
                <a:latin typeface="Arial Narrow" pitchFamily="34" charset="0"/>
              </a:rPr>
              <a:t>)</a:t>
            </a:r>
          </a:p>
        </p:txBody>
      </p:sp>
      <p:sp>
        <p:nvSpPr>
          <p:cNvPr id="5" name="TextBox 4"/>
          <p:cNvSpPr txBox="1"/>
          <p:nvPr/>
        </p:nvSpPr>
        <p:spPr>
          <a:xfrm>
            <a:off x="1102525" y="5841851"/>
            <a:ext cx="2553011" cy="346224"/>
          </a:xfrm>
          <a:prstGeom prst="rect">
            <a:avLst/>
          </a:prstGeom>
          <a:noFill/>
        </p:spPr>
        <p:txBody>
          <a:bodyPr wrap="square" lIns="84190" tIns="42096" rIns="84190" bIns="42096" rtlCol="0">
            <a:spAutoFit/>
          </a:bodyPr>
          <a:lstStyle/>
          <a:p>
            <a:r>
              <a:rPr lang="en-US" sz="1700" cap="small" dirty="0">
                <a:latin typeface="Arial Narrow" pitchFamily="34" charset="0"/>
              </a:rPr>
              <a:t>S11 &lt; -10 </a:t>
            </a:r>
            <a:r>
              <a:rPr lang="en-US" sz="1700" dirty="0">
                <a:latin typeface="Arial Narrow" pitchFamily="34" charset="0"/>
              </a:rPr>
              <a:t>d</a:t>
            </a:r>
            <a:r>
              <a:rPr lang="en-US" sz="1700" cap="small" dirty="0">
                <a:latin typeface="Arial Narrow" pitchFamily="34" charset="0"/>
              </a:rPr>
              <a:t>B @ 10-14 GHz</a:t>
            </a:r>
          </a:p>
        </p:txBody>
      </p:sp>
      <p:sp>
        <p:nvSpPr>
          <p:cNvPr id="6" name="TextBox 5"/>
          <p:cNvSpPr txBox="1"/>
          <p:nvPr/>
        </p:nvSpPr>
        <p:spPr>
          <a:xfrm>
            <a:off x="6077625" y="5850561"/>
            <a:ext cx="2553011" cy="346224"/>
          </a:xfrm>
          <a:prstGeom prst="rect">
            <a:avLst/>
          </a:prstGeom>
          <a:noFill/>
        </p:spPr>
        <p:txBody>
          <a:bodyPr wrap="square" lIns="84190" tIns="42096" rIns="84190" bIns="42096" rtlCol="0">
            <a:spAutoFit/>
          </a:bodyPr>
          <a:lstStyle/>
          <a:p>
            <a:r>
              <a:rPr lang="en-US" sz="1700" cap="small" dirty="0">
                <a:latin typeface="Arial Narrow" pitchFamily="34" charset="0"/>
              </a:rPr>
              <a:t>S22 &lt; -10 </a:t>
            </a:r>
            <a:r>
              <a:rPr lang="en-US" sz="1700" dirty="0">
                <a:latin typeface="Arial Narrow" pitchFamily="34" charset="0"/>
              </a:rPr>
              <a:t>d</a:t>
            </a:r>
            <a:r>
              <a:rPr lang="en-US" sz="1700" cap="small" dirty="0">
                <a:latin typeface="Arial Narrow" pitchFamily="34" charset="0"/>
              </a:rPr>
              <a:t>B @ 8.5-13.5 GHz</a:t>
            </a:r>
          </a:p>
        </p:txBody>
      </p:sp>
      <p:cxnSp>
        <p:nvCxnSpPr>
          <p:cNvPr id="8" name="Straight Connector 7"/>
          <p:cNvCxnSpPr/>
          <p:nvPr/>
        </p:nvCxnSpPr>
        <p:spPr>
          <a:xfrm rot="5400000">
            <a:off x="2591780" y="3496508"/>
            <a:ext cx="5400600"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pic>
        <p:nvPicPr>
          <p:cNvPr id="847876" name="Picture 4"/>
          <p:cNvPicPr>
            <a:picLocks noChangeAspect="1" noChangeArrowheads="1"/>
          </p:cNvPicPr>
          <p:nvPr/>
        </p:nvPicPr>
        <p:blipFill>
          <a:blip r:embed="rId4" cstate="print"/>
          <a:srcRect/>
          <a:stretch>
            <a:fillRect/>
          </a:stretch>
        </p:blipFill>
        <p:spPr bwMode="auto">
          <a:xfrm>
            <a:off x="5553928" y="826907"/>
            <a:ext cx="2972645" cy="1792007"/>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F6B0E1E6-BBDF-4CD7-A72C-4AECEAC288E1}" type="slidenum">
              <a:rPr lang="en-US" smtClean="0"/>
              <a:t>56</a:t>
            </a:fld>
            <a:endParaRPr lang="en-US"/>
          </a:p>
        </p:txBody>
      </p:sp>
    </p:spTree>
    <p:extLst>
      <p:ext uri="{BB962C8B-B14F-4D97-AF65-F5344CB8AC3E}">
        <p14:creationId xmlns:p14="http://schemas.microsoft.com/office/powerpoint/2010/main" val="163668440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7" name="Text Box 8"/>
          <p:cNvSpPr txBox="1">
            <a:spLocks noChangeArrowheads="1"/>
          </p:cNvSpPr>
          <p:nvPr/>
        </p:nvSpPr>
        <p:spPr bwMode="auto">
          <a:xfrm>
            <a:off x="4833847" y="4310760"/>
            <a:ext cx="4310153" cy="584769"/>
          </a:xfrm>
          <a:prstGeom prst="rect">
            <a:avLst/>
          </a:prstGeom>
          <a:noFill/>
          <a:ln w="25400">
            <a:noFill/>
            <a:miter lim="800000"/>
            <a:headEnd/>
            <a:tailEnd/>
          </a:ln>
        </p:spPr>
        <p:txBody>
          <a:bodyPr wrap="square" lIns="91433" tIns="45717" rIns="91433" bIns="45717">
            <a:spAutoFit/>
          </a:bodyPr>
          <a:lstStyle/>
          <a:p>
            <a:pPr marL="177787" indent="-177787">
              <a:tabLst>
                <a:tab pos="53972" algn="l"/>
              </a:tabLst>
            </a:pPr>
            <a:r>
              <a:rPr lang="en-US" dirty="0">
                <a:latin typeface="Arial Narrow" pitchFamily="34" charset="0"/>
              </a:rPr>
              <a:t> Modeled using HFSS</a:t>
            </a:r>
          </a:p>
          <a:p>
            <a:pPr marL="177787" indent="-177787">
              <a:tabLst>
                <a:tab pos="53972" algn="l"/>
              </a:tabLst>
            </a:pPr>
            <a:r>
              <a:rPr lang="en-US" dirty="0" smtClean="0">
                <a:latin typeface="Arial Narrow" pitchFamily="34" charset="0"/>
              </a:rPr>
              <a:t> </a:t>
            </a:r>
            <a:r>
              <a:rPr lang="en-US" dirty="0">
                <a:latin typeface="Arial Narrow" pitchFamily="34" charset="0"/>
              </a:rPr>
              <a:t>Coupling </a:t>
            </a:r>
            <a:r>
              <a:rPr lang="en-US" dirty="0" smtClean="0">
                <a:latin typeface="Arial Narrow" pitchFamily="34" charset="0"/>
              </a:rPr>
              <a:t>between adjacent </a:t>
            </a:r>
            <a:r>
              <a:rPr lang="en-US" dirty="0">
                <a:latin typeface="Arial Narrow" pitchFamily="34" charset="0"/>
              </a:rPr>
              <a:t>ports &lt; -17 dB</a:t>
            </a:r>
            <a:r>
              <a:rPr lang="en-US" dirty="0">
                <a:latin typeface="Arial Narrow" pitchFamily="34" charset="0"/>
                <a:cs typeface="Arial" charset="0"/>
              </a:rPr>
              <a:t> </a:t>
            </a:r>
            <a:endParaRPr lang="en-US" dirty="0">
              <a:solidFill>
                <a:srgbClr val="FF0000"/>
              </a:solidFill>
              <a:latin typeface="Arial Narrow" pitchFamily="34" charset="0"/>
              <a:cs typeface="Arial" charset="0"/>
            </a:endParaRPr>
          </a:p>
        </p:txBody>
      </p:sp>
      <p:sp>
        <p:nvSpPr>
          <p:cNvPr id="13320" name="Line 8"/>
          <p:cNvSpPr>
            <a:spLocks noChangeShapeType="1"/>
          </p:cNvSpPr>
          <p:nvPr/>
        </p:nvSpPr>
        <p:spPr bwMode="auto">
          <a:xfrm>
            <a:off x="1400176" y="674689"/>
            <a:ext cx="7396163" cy="1587"/>
          </a:xfrm>
          <a:prstGeom prst="line">
            <a:avLst/>
          </a:prstGeom>
          <a:noFill/>
          <a:ln w="28575">
            <a:solidFill>
              <a:schemeClr val="tx1"/>
            </a:solidFill>
            <a:round/>
            <a:headEnd/>
            <a:tailEnd/>
          </a:ln>
        </p:spPr>
        <p:txBody>
          <a:bodyPr wrap="none" lIns="91433" tIns="45717" rIns="91433" bIns="45717" anchor="ctr"/>
          <a:lstStyle/>
          <a:p>
            <a:endParaRPr lang="en-US"/>
          </a:p>
        </p:txBody>
      </p:sp>
      <p:pic>
        <p:nvPicPr>
          <p:cNvPr id="13321" name="Picture 12" descr="HFSS_v4"/>
          <p:cNvPicPr>
            <a:picLocks noChangeAspect="1" noChangeArrowheads="1"/>
          </p:cNvPicPr>
          <p:nvPr/>
        </p:nvPicPr>
        <p:blipFill>
          <a:blip r:embed="rId4" cstate="print"/>
          <a:srcRect l="35260" t="86850" r="39307" b="-1088"/>
          <a:stretch>
            <a:fillRect/>
          </a:stretch>
        </p:blipFill>
        <p:spPr bwMode="auto">
          <a:xfrm>
            <a:off x="5523198" y="1235076"/>
            <a:ext cx="1958975" cy="1489075"/>
          </a:xfrm>
          <a:prstGeom prst="rect">
            <a:avLst/>
          </a:prstGeom>
          <a:noFill/>
          <a:ln w="9525">
            <a:noFill/>
            <a:miter lim="800000"/>
            <a:headEnd/>
            <a:tailEnd/>
          </a:ln>
        </p:spPr>
      </p:pic>
      <p:sp>
        <p:nvSpPr>
          <p:cNvPr id="13322" name="Text Box 8"/>
          <p:cNvSpPr txBox="1">
            <a:spLocks noChangeArrowheads="1"/>
          </p:cNvSpPr>
          <p:nvPr/>
        </p:nvSpPr>
        <p:spPr bwMode="auto">
          <a:xfrm>
            <a:off x="7386859" y="1391194"/>
            <a:ext cx="1238250" cy="400103"/>
          </a:xfrm>
          <a:prstGeom prst="rect">
            <a:avLst/>
          </a:prstGeom>
          <a:noFill/>
          <a:ln w="25400">
            <a:noFill/>
            <a:miter lim="800000"/>
            <a:headEnd/>
            <a:tailEnd/>
          </a:ln>
        </p:spPr>
        <p:txBody>
          <a:bodyPr lIns="91433" tIns="45717" rIns="91433" bIns="45717">
            <a:spAutoFit/>
          </a:bodyPr>
          <a:lstStyle/>
          <a:p>
            <a:pPr marL="177787" indent="-177787">
              <a:lnSpc>
                <a:spcPct val="125000"/>
              </a:lnSpc>
              <a:tabLst>
                <a:tab pos="53972" algn="l"/>
              </a:tabLst>
            </a:pPr>
            <a:r>
              <a:rPr lang="en-US" dirty="0">
                <a:latin typeface="Arial Narrow" pitchFamily="34" charset="0"/>
                <a:cs typeface="Arial" charset="0"/>
              </a:rPr>
              <a:t>Si Chip</a:t>
            </a:r>
          </a:p>
        </p:txBody>
      </p:sp>
      <p:sp>
        <p:nvSpPr>
          <p:cNvPr id="13323" name="Text Box 8"/>
          <p:cNvSpPr txBox="1">
            <a:spLocks noChangeArrowheads="1"/>
          </p:cNvSpPr>
          <p:nvPr/>
        </p:nvSpPr>
        <p:spPr bwMode="auto">
          <a:xfrm>
            <a:off x="7321397" y="1933576"/>
            <a:ext cx="1323975" cy="400103"/>
          </a:xfrm>
          <a:prstGeom prst="rect">
            <a:avLst/>
          </a:prstGeom>
          <a:noFill/>
          <a:ln w="25400">
            <a:noFill/>
            <a:miter lim="800000"/>
            <a:headEnd/>
            <a:tailEnd/>
          </a:ln>
        </p:spPr>
        <p:txBody>
          <a:bodyPr lIns="91433" tIns="45717" rIns="91433" bIns="45717">
            <a:spAutoFit/>
          </a:bodyPr>
          <a:lstStyle/>
          <a:p>
            <a:pPr marL="177787" indent="-177787">
              <a:lnSpc>
                <a:spcPct val="125000"/>
              </a:lnSpc>
              <a:tabLst>
                <a:tab pos="53972" algn="l"/>
              </a:tabLst>
            </a:pPr>
            <a:r>
              <a:rPr lang="en-US" dirty="0" err="1">
                <a:latin typeface="Arial Narrow" pitchFamily="34" charset="0"/>
                <a:cs typeface="Arial" charset="0"/>
              </a:rPr>
              <a:t>Duroid</a:t>
            </a:r>
            <a:endParaRPr lang="en-US" dirty="0">
              <a:latin typeface="Arial Narrow" pitchFamily="34" charset="0"/>
              <a:cs typeface="Arial" charset="0"/>
            </a:endParaRPr>
          </a:p>
        </p:txBody>
      </p:sp>
      <p:sp>
        <p:nvSpPr>
          <p:cNvPr id="13324" name="Text Box 8"/>
          <p:cNvSpPr txBox="1">
            <a:spLocks noChangeArrowheads="1"/>
          </p:cNvSpPr>
          <p:nvPr/>
        </p:nvSpPr>
        <p:spPr bwMode="auto">
          <a:xfrm>
            <a:off x="7255935" y="2348880"/>
            <a:ext cx="1885950" cy="400103"/>
          </a:xfrm>
          <a:prstGeom prst="rect">
            <a:avLst/>
          </a:prstGeom>
          <a:noFill/>
          <a:ln w="25400">
            <a:noFill/>
            <a:miter lim="800000"/>
            <a:headEnd/>
            <a:tailEnd/>
          </a:ln>
        </p:spPr>
        <p:txBody>
          <a:bodyPr lIns="91433" tIns="45717" rIns="91433" bIns="45717">
            <a:spAutoFit/>
          </a:bodyPr>
          <a:lstStyle/>
          <a:p>
            <a:pPr marL="177787" indent="-177787">
              <a:lnSpc>
                <a:spcPct val="125000"/>
              </a:lnSpc>
              <a:tabLst>
                <a:tab pos="53972" algn="l"/>
              </a:tabLst>
            </a:pPr>
            <a:r>
              <a:rPr lang="en-US" dirty="0">
                <a:latin typeface="Arial Narrow" pitchFamily="34" charset="0"/>
                <a:cs typeface="Arial" charset="0"/>
              </a:rPr>
              <a:t>System </a:t>
            </a:r>
            <a:r>
              <a:rPr lang="en-US" dirty="0" err="1" smtClean="0">
                <a:latin typeface="Arial Narrow" pitchFamily="34" charset="0"/>
                <a:cs typeface="Arial" charset="0"/>
              </a:rPr>
              <a:t>gnd</a:t>
            </a:r>
            <a:endParaRPr lang="en-US" dirty="0">
              <a:latin typeface="Arial Narrow" pitchFamily="34" charset="0"/>
              <a:cs typeface="Arial" charset="0"/>
            </a:endParaRPr>
          </a:p>
        </p:txBody>
      </p:sp>
      <p:sp>
        <p:nvSpPr>
          <p:cNvPr id="13325" name="Line 17"/>
          <p:cNvSpPr>
            <a:spLocks noChangeShapeType="1"/>
          </p:cNvSpPr>
          <p:nvPr/>
        </p:nvSpPr>
        <p:spPr bwMode="auto">
          <a:xfrm flipH="1">
            <a:off x="7420197" y="1643064"/>
            <a:ext cx="242887" cy="80962"/>
          </a:xfrm>
          <a:prstGeom prst="line">
            <a:avLst/>
          </a:prstGeom>
          <a:noFill/>
          <a:ln w="19050">
            <a:solidFill>
              <a:schemeClr val="tx1"/>
            </a:solidFill>
            <a:round/>
            <a:headEnd/>
            <a:tailEnd type="triangle" w="med" len="med"/>
          </a:ln>
        </p:spPr>
        <p:txBody>
          <a:bodyPr lIns="92069" tIns="46034" rIns="92069" bIns="46034" anchor="ctr" anchorCtr="1"/>
          <a:lstStyle/>
          <a:p>
            <a:endParaRPr lang="en-US" sz="1500"/>
          </a:p>
        </p:txBody>
      </p:sp>
      <p:sp>
        <p:nvSpPr>
          <p:cNvPr id="13326" name="Line 18"/>
          <p:cNvSpPr>
            <a:spLocks noChangeShapeType="1"/>
          </p:cNvSpPr>
          <p:nvPr/>
        </p:nvSpPr>
        <p:spPr bwMode="auto">
          <a:xfrm flipH="1">
            <a:off x="7410672" y="2190751"/>
            <a:ext cx="242887" cy="4763"/>
          </a:xfrm>
          <a:prstGeom prst="line">
            <a:avLst/>
          </a:prstGeom>
          <a:noFill/>
          <a:ln w="19050">
            <a:solidFill>
              <a:schemeClr val="tx1"/>
            </a:solidFill>
            <a:round/>
            <a:headEnd/>
            <a:tailEnd type="triangle" w="med" len="med"/>
          </a:ln>
        </p:spPr>
        <p:txBody>
          <a:bodyPr lIns="92069" tIns="46034" rIns="92069" bIns="46034" anchor="ctr" anchorCtr="1"/>
          <a:lstStyle/>
          <a:p>
            <a:endParaRPr lang="en-US" sz="1500"/>
          </a:p>
        </p:txBody>
      </p:sp>
      <p:sp>
        <p:nvSpPr>
          <p:cNvPr id="13327" name="Line 19"/>
          <p:cNvSpPr>
            <a:spLocks noChangeShapeType="1"/>
          </p:cNvSpPr>
          <p:nvPr/>
        </p:nvSpPr>
        <p:spPr bwMode="auto">
          <a:xfrm flipH="1" flipV="1">
            <a:off x="7386859" y="2566988"/>
            <a:ext cx="219075" cy="57150"/>
          </a:xfrm>
          <a:prstGeom prst="line">
            <a:avLst/>
          </a:prstGeom>
          <a:noFill/>
          <a:ln w="19050">
            <a:solidFill>
              <a:schemeClr val="tx1"/>
            </a:solidFill>
            <a:round/>
            <a:headEnd/>
            <a:tailEnd type="triangle" w="med" len="med"/>
          </a:ln>
        </p:spPr>
        <p:txBody>
          <a:bodyPr lIns="92069" tIns="46034" rIns="92069" bIns="46034" anchor="ctr" anchorCtr="1"/>
          <a:lstStyle/>
          <a:p>
            <a:endParaRPr lang="en-US" sz="1500"/>
          </a:p>
        </p:txBody>
      </p:sp>
      <p:pic>
        <p:nvPicPr>
          <p:cNvPr id="13328" name="Picture 20" descr="HFSS_v4"/>
          <p:cNvPicPr>
            <a:picLocks noChangeAspect="1" noChangeArrowheads="1"/>
          </p:cNvPicPr>
          <p:nvPr/>
        </p:nvPicPr>
        <p:blipFill>
          <a:blip r:embed="rId5" cstate="print"/>
          <a:srcRect t="27672" r="2675" b="41508"/>
          <a:stretch>
            <a:fillRect/>
          </a:stretch>
        </p:blipFill>
        <p:spPr bwMode="auto">
          <a:xfrm>
            <a:off x="327310" y="3564015"/>
            <a:ext cx="4614863" cy="2636838"/>
          </a:xfrm>
          <a:prstGeom prst="rect">
            <a:avLst/>
          </a:prstGeom>
          <a:noFill/>
          <a:ln w="9525">
            <a:noFill/>
            <a:miter lim="800000"/>
            <a:headEnd/>
            <a:tailEnd/>
          </a:ln>
        </p:spPr>
      </p:pic>
      <p:grpSp>
        <p:nvGrpSpPr>
          <p:cNvPr id="22" name="Group 21"/>
          <p:cNvGrpSpPr/>
          <p:nvPr/>
        </p:nvGrpSpPr>
        <p:grpSpPr>
          <a:xfrm>
            <a:off x="690292" y="1150938"/>
            <a:ext cx="4667250" cy="2336800"/>
            <a:chOff x="538157" y="1227667"/>
            <a:chExt cx="5133975" cy="2492587"/>
          </a:xfrm>
        </p:grpSpPr>
        <p:pic>
          <p:nvPicPr>
            <p:cNvPr id="13315" name="Picture 10" descr="HFSS_v4"/>
            <p:cNvPicPr>
              <a:picLocks noChangeAspect="1" noChangeArrowheads="1"/>
            </p:cNvPicPr>
            <p:nvPr/>
          </p:nvPicPr>
          <p:blipFill>
            <a:blip r:embed="rId6" cstate="print"/>
            <a:srcRect r="-192" b="63454"/>
            <a:stretch>
              <a:fillRect/>
            </a:stretch>
          </p:blipFill>
          <p:spPr bwMode="auto">
            <a:xfrm>
              <a:off x="538157" y="1227667"/>
              <a:ext cx="5133975" cy="2492587"/>
            </a:xfrm>
            <a:prstGeom prst="rect">
              <a:avLst/>
            </a:prstGeom>
            <a:noFill/>
            <a:ln w="9525">
              <a:noFill/>
              <a:miter lim="800000"/>
              <a:headEnd/>
              <a:tailEnd/>
            </a:ln>
          </p:spPr>
        </p:pic>
        <p:sp>
          <p:nvSpPr>
            <p:cNvPr id="13318" name="Line 6"/>
            <p:cNvSpPr>
              <a:spLocks noChangeShapeType="1"/>
            </p:cNvSpPr>
            <p:nvPr/>
          </p:nvSpPr>
          <p:spPr bwMode="auto">
            <a:xfrm>
              <a:off x="3283263" y="2621280"/>
              <a:ext cx="251460" cy="81280"/>
            </a:xfrm>
            <a:prstGeom prst="line">
              <a:avLst/>
            </a:prstGeom>
            <a:noFill/>
            <a:ln w="28575">
              <a:solidFill>
                <a:schemeClr val="tx1"/>
              </a:solidFill>
              <a:round/>
              <a:headEnd type="triangle" w="med" len="med"/>
              <a:tailEnd type="triangle" w="med" len="med"/>
            </a:ln>
          </p:spPr>
          <p:txBody>
            <a:bodyPr lIns="99276" tIns="49638" rIns="99276" bIns="49638"/>
            <a:lstStyle/>
            <a:p>
              <a:endParaRPr lang="en-US"/>
            </a:p>
          </p:txBody>
        </p:sp>
        <p:sp>
          <p:nvSpPr>
            <p:cNvPr id="13319" name="Text Box 7"/>
            <p:cNvSpPr txBox="1">
              <a:spLocks noChangeArrowheads="1"/>
            </p:cNvSpPr>
            <p:nvPr/>
          </p:nvSpPr>
          <p:spPr bwMode="auto">
            <a:xfrm>
              <a:off x="3588281" y="2650068"/>
              <a:ext cx="1084558" cy="435224"/>
            </a:xfrm>
            <a:prstGeom prst="rect">
              <a:avLst/>
            </a:prstGeom>
            <a:noFill/>
            <a:ln w="9525">
              <a:noFill/>
              <a:miter lim="800000"/>
              <a:headEnd/>
              <a:tailEnd/>
            </a:ln>
          </p:spPr>
          <p:txBody>
            <a:bodyPr wrap="none" lIns="99276" tIns="49638" rIns="99276" bIns="49638">
              <a:spAutoFit/>
            </a:bodyPr>
            <a:lstStyle/>
            <a:p>
              <a:pPr eaLnBrk="0" hangingPunct="0">
                <a:lnSpc>
                  <a:spcPct val="100000"/>
                </a:lnSpc>
                <a:buClrTx/>
                <a:buSzTx/>
                <a:buFontTx/>
                <a:buNone/>
              </a:pPr>
              <a:r>
                <a:rPr lang="en-US" sz="2000" dirty="0"/>
                <a:t>200 </a:t>
              </a:r>
              <a:r>
                <a:rPr lang="el-GR" sz="2000" dirty="0">
                  <a:cs typeface="Arial" charset="0"/>
                </a:rPr>
                <a:t>μ</a:t>
              </a:r>
              <a:r>
                <a:rPr lang="en-US" sz="2000" dirty="0">
                  <a:cs typeface="Arial" charset="0"/>
                </a:rPr>
                <a:t>m</a:t>
              </a:r>
              <a:endParaRPr lang="el-GR" sz="2000" dirty="0">
                <a:cs typeface="Arial" charset="0"/>
              </a:endParaRPr>
            </a:p>
          </p:txBody>
        </p:sp>
        <p:graphicFrame>
          <p:nvGraphicFramePr>
            <p:cNvPr id="1075203" name="Object 3"/>
            <p:cNvGraphicFramePr>
              <a:graphicFrameLocks noChangeAspect="1"/>
            </p:cNvGraphicFramePr>
            <p:nvPr/>
          </p:nvGraphicFramePr>
          <p:xfrm>
            <a:off x="1659202" y="2073424"/>
            <a:ext cx="504073" cy="360040"/>
          </p:xfrm>
          <a:graphic>
            <a:graphicData uri="http://schemas.openxmlformats.org/presentationml/2006/ole">
              <mc:AlternateContent xmlns:mc="http://schemas.openxmlformats.org/markup-compatibility/2006">
                <mc:Choice xmlns:v="urn:schemas-microsoft-com:vml" Requires="v">
                  <p:oleObj spid="_x0000_s37929" name="Visio" r:id="rId7" imgW="126016" imgH="151882" progId="Visio.Drawing.11">
                    <p:embed/>
                  </p:oleObj>
                </mc:Choice>
                <mc:Fallback>
                  <p:oleObj name="Visio" r:id="rId7" imgW="126016" imgH="151882"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59202" y="2073424"/>
                          <a:ext cx="504073"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9" name="Rectangle 18"/>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defTabSz="913529"/>
            <a:r>
              <a:rPr lang="en-US" sz="2600" cap="small" dirty="0">
                <a:latin typeface="Arial Narrow" pitchFamily="34" charset="0"/>
              </a:rPr>
              <a:t>3-D Package simulation (1)</a:t>
            </a:r>
          </a:p>
        </p:txBody>
      </p:sp>
      <p:sp>
        <p:nvSpPr>
          <p:cNvPr id="2" name="Slide Number Placeholder 1"/>
          <p:cNvSpPr>
            <a:spLocks noGrp="1"/>
          </p:cNvSpPr>
          <p:nvPr>
            <p:ph type="sldNum" sz="quarter" idx="4"/>
          </p:nvPr>
        </p:nvSpPr>
        <p:spPr/>
        <p:txBody>
          <a:bodyPr/>
          <a:lstStyle/>
          <a:p>
            <a:fld id="{90BE237A-3C10-CB42-9E82-6FFF293908C0}" type="slidenum">
              <a:rPr lang="en-US" smtClean="0"/>
              <a:pPr/>
              <a:t>57</a:t>
            </a:fld>
            <a:endParaRPr lang="en-US"/>
          </a:p>
        </p:txBody>
      </p:sp>
    </p:spTree>
    <p:extLst>
      <p:ext uri="{BB962C8B-B14F-4D97-AF65-F5344CB8AC3E}">
        <p14:creationId xmlns:p14="http://schemas.microsoft.com/office/powerpoint/2010/main" val="416914107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8274" name="Picture 2"/>
          <p:cNvPicPr>
            <a:picLocks noChangeAspect="1" noChangeArrowheads="1"/>
          </p:cNvPicPr>
          <p:nvPr/>
        </p:nvPicPr>
        <p:blipFill>
          <a:blip r:embed="rId2" cstate="print"/>
          <a:srcRect/>
          <a:stretch>
            <a:fillRect/>
          </a:stretch>
        </p:blipFill>
        <p:spPr bwMode="auto">
          <a:xfrm>
            <a:off x="573604" y="828232"/>
            <a:ext cx="7920880" cy="5558674"/>
          </a:xfrm>
          <a:prstGeom prst="rect">
            <a:avLst/>
          </a:prstGeom>
          <a:noFill/>
          <a:ln w="9525">
            <a:noFill/>
            <a:miter lim="800000"/>
            <a:headEnd/>
            <a:tailEnd/>
          </a:ln>
        </p:spPr>
      </p:pic>
      <p:sp>
        <p:nvSpPr>
          <p:cNvPr id="5" name="Rectangle 4"/>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defTabSz="913529"/>
            <a:r>
              <a:rPr lang="en-US" sz="2600" cap="small" dirty="0">
                <a:latin typeface="Arial Narrow" pitchFamily="34" charset="0"/>
              </a:rPr>
              <a:t>3-D Package simulation (2)</a:t>
            </a:r>
          </a:p>
        </p:txBody>
      </p:sp>
      <p:sp>
        <p:nvSpPr>
          <p:cNvPr id="6" name="Text Box 8"/>
          <p:cNvSpPr txBox="1">
            <a:spLocks noChangeArrowheads="1"/>
          </p:cNvSpPr>
          <p:nvPr/>
        </p:nvSpPr>
        <p:spPr bwMode="auto">
          <a:xfrm>
            <a:off x="578830" y="661193"/>
            <a:ext cx="8029575" cy="515520"/>
          </a:xfrm>
          <a:prstGeom prst="rect">
            <a:avLst/>
          </a:prstGeom>
          <a:noFill/>
          <a:ln w="25400">
            <a:noFill/>
            <a:miter lim="800000"/>
            <a:headEnd/>
            <a:tailEnd/>
          </a:ln>
        </p:spPr>
        <p:txBody>
          <a:bodyPr lIns="91433" tIns="45717" rIns="91433" bIns="45717">
            <a:spAutoFit/>
          </a:bodyPr>
          <a:lstStyle/>
          <a:p>
            <a:pPr marL="177787" indent="-177787">
              <a:lnSpc>
                <a:spcPct val="125000"/>
              </a:lnSpc>
              <a:tabLst>
                <a:tab pos="53972" algn="l"/>
              </a:tabLst>
            </a:pPr>
            <a:r>
              <a:rPr lang="en-US" sz="2200" dirty="0">
                <a:solidFill>
                  <a:srgbClr val="FF0000"/>
                </a:solidFill>
                <a:latin typeface="Arial Narrow" pitchFamily="34" charset="0"/>
              </a:rPr>
              <a:t>Coupling between adjacent ports is reduced to &lt; -25 dB</a:t>
            </a:r>
            <a:r>
              <a:rPr lang="en-US" sz="2200" dirty="0">
                <a:solidFill>
                  <a:srgbClr val="FF0000"/>
                </a:solidFill>
                <a:latin typeface="Arial Narrow" pitchFamily="34" charset="0"/>
                <a:cs typeface="Arial" charset="0"/>
              </a:rPr>
              <a:t> </a:t>
            </a:r>
          </a:p>
        </p:txBody>
      </p:sp>
      <p:sp>
        <p:nvSpPr>
          <p:cNvPr id="2" name="Slide Number Placeholder 1"/>
          <p:cNvSpPr>
            <a:spLocks noGrp="1"/>
          </p:cNvSpPr>
          <p:nvPr>
            <p:ph type="sldNum" sz="quarter" idx="4"/>
          </p:nvPr>
        </p:nvSpPr>
        <p:spPr/>
        <p:txBody>
          <a:bodyPr/>
          <a:lstStyle/>
          <a:p>
            <a:fld id="{90BE237A-3C10-CB42-9E82-6FFF293908C0}" type="slidenum">
              <a:rPr lang="en-US" smtClean="0"/>
              <a:pPr/>
              <a:t>58</a:t>
            </a:fld>
            <a:endParaRPr lang="en-US"/>
          </a:p>
        </p:txBody>
      </p:sp>
    </p:spTree>
    <p:extLst>
      <p:ext uri="{BB962C8B-B14F-4D97-AF65-F5344CB8AC3E}">
        <p14:creationId xmlns:p14="http://schemas.microsoft.com/office/powerpoint/2010/main" val="267644913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382444" y="863715"/>
            <a:ext cx="4192829" cy="2902823"/>
            <a:chOff x="5097608" y="1165716"/>
            <a:chExt cx="4612112" cy="2707908"/>
          </a:xfrm>
        </p:grpSpPr>
        <p:pic>
          <p:nvPicPr>
            <p:cNvPr id="1079300" name="Picture 4"/>
            <p:cNvPicPr>
              <a:picLocks noChangeAspect="1" noChangeArrowheads="1"/>
            </p:cNvPicPr>
            <p:nvPr/>
          </p:nvPicPr>
          <p:blipFill>
            <a:blip r:embed="rId2" cstate="print"/>
            <a:srcRect/>
            <a:stretch>
              <a:fillRect/>
            </a:stretch>
          </p:blipFill>
          <p:spPr bwMode="auto">
            <a:xfrm>
              <a:off x="5097608" y="1353344"/>
              <a:ext cx="4612112" cy="2520280"/>
            </a:xfrm>
            <a:prstGeom prst="rect">
              <a:avLst/>
            </a:prstGeom>
            <a:noFill/>
            <a:ln w="9525">
              <a:noFill/>
              <a:miter lim="800000"/>
              <a:headEnd/>
              <a:tailEnd/>
            </a:ln>
          </p:spPr>
        </p:pic>
        <p:sp>
          <p:nvSpPr>
            <p:cNvPr id="5" name="Text Box 10"/>
            <p:cNvSpPr txBox="1">
              <a:spLocks noChangeArrowheads="1"/>
            </p:cNvSpPr>
            <p:nvPr/>
          </p:nvSpPr>
          <p:spPr bwMode="auto">
            <a:xfrm>
              <a:off x="6497708" y="1165716"/>
              <a:ext cx="550047" cy="338208"/>
            </a:xfrm>
            <a:prstGeom prst="rect">
              <a:avLst/>
            </a:prstGeom>
            <a:noFill/>
            <a:ln w="9525" algn="ctr">
              <a:noFill/>
              <a:miter lim="800000"/>
              <a:headEnd/>
              <a:tailEnd/>
            </a:ln>
          </p:spPr>
          <p:txBody>
            <a:bodyPr wrap="none" lIns="99966" tIns="49983" rIns="99966" bIns="49983" anchorCtr="1">
              <a:spAutoFit/>
            </a:bodyPr>
            <a:lstStyle/>
            <a:p>
              <a:pPr>
                <a:buFontTx/>
                <a:buNone/>
              </a:pPr>
              <a:r>
                <a:rPr lang="en-US" sz="1700" dirty="0" err="1">
                  <a:latin typeface="Arial Narrow" pitchFamily="34" charset="0"/>
                </a:rPr>
                <a:t>Vcc</a:t>
              </a:r>
              <a:endParaRPr lang="en-US" sz="1700" dirty="0">
                <a:latin typeface="Arial Narrow" pitchFamily="34" charset="0"/>
              </a:endParaRPr>
            </a:p>
          </p:txBody>
        </p:sp>
        <p:sp>
          <p:nvSpPr>
            <p:cNvPr id="6" name="Line 11"/>
            <p:cNvSpPr>
              <a:spLocks noChangeShapeType="1"/>
            </p:cNvSpPr>
            <p:nvPr/>
          </p:nvSpPr>
          <p:spPr bwMode="auto">
            <a:xfrm>
              <a:off x="6588777" y="1624608"/>
              <a:ext cx="0" cy="304800"/>
            </a:xfrm>
            <a:prstGeom prst="line">
              <a:avLst/>
            </a:prstGeom>
            <a:noFill/>
            <a:ln w="28575">
              <a:solidFill>
                <a:schemeClr val="tx1"/>
              </a:solidFill>
              <a:round/>
              <a:headEnd/>
              <a:tailEnd type="triangle" w="med" len="med"/>
            </a:ln>
          </p:spPr>
          <p:txBody>
            <a:bodyPr lIns="99966" tIns="49983" rIns="99966" bIns="49983" anchor="ctr" anchorCtr="1"/>
            <a:lstStyle/>
            <a:p>
              <a:endParaRPr lang="en-US" sz="1500"/>
            </a:p>
          </p:txBody>
        </p:sp>
      </p:grpSp>
      <p:pic>
        <p:nvPicPr>
          <p:cNvPr id="7" name="Picture 26" descr="12G_new_poster"/>
          <p:cNvPicPr>
            <a:picLocks noChangeAspect="1" noChangeArrowheads="1"/>
          </p:cNvPicPr>
          <p:nvPr/>
        </p:nvPicPr>
        <p:blipFill>
          <a:blip r:embed="rId3" cstate="print"/>
          <a:srcRect t="59921" r="3317" b="3394"/>
          <a:stretch>
            <a:fillRect/>
          </a:stretch>
        </p:blipFill>
        <p:spPr bwMode="auto">
          <a:xfrm>
            <a:off x="268198" y="3901553"/>
            <a:ext cx="4124643" cy="2430270"/>
          </a:xfrm>
          <a:prstGeom prst="rect">
            <a:avLst/>
          </a:prstGeom>
          <a:noFill/>
          <a:ln w="9525">
            <a:noFill/>
            <a:miter lim="800000"/>
            <a:headEnd/>
            <a:tailEnd/>
          </a:ln>
        </p:spPr>
      </p:pic>
      <p:sp>
        <p:nvSpPr>
          <p:cNvPr id="8" name="Text Box 11"/>
          <p:cNvSpPr txBox="1">
            <a:spLocks noChangeArrowheads="1"/>
          </p:cNvSpPr>
          <p:nvPr/>
        </p:nvSpPr>
        <p:spPr bwMode="auto">
          <a:xfrm>
            <a:off x="4244691" y="3901553"/>
            <a:ext cx="3201279" cy="1631210"/>
          </a:xfrm>
          <a:prstGeom prst="rect">
            <a:avLst/>
          </a:prstGeom>
          <a:noFill/>
          <a:ln w="25400">
            <a:noFill/>
            <a:miter lim="800000"/>
            <a:headEnd/>
            <a:tailEnd/>
          </a:ln>
        </p:spPr>
        <p:txBody>
          <a:bodyPr wrap="square" lIns="91433" tIns="45717" rIns="91433" bIns="45717">
            <a:spAutoFit/>
          </a:bodyPr>
          <a:lstStyle/>
          <a:p>
            <a:pPr marL="109530" indent="-109530">
              <a:lnSpc>
                <a:spcPct val="125000"/>
              </a:lnSpc>
            </a:pPr>
            <a:r>
              <a:rPr lang="en-US" dirty="0">
                <a:latin typeface="Arial Narrow" pitchFamily="34" charset="0"/>
              </a:rPr>
              <a:t> 20-21 dB channel gain</a:t>
            </a:r>
          </a:p>
          <a:p>
            <a:pPr marL="109530" indent="-109530">
              <a:lnSpc>
                <a:spcPct val="125000"/>
              </a:lnSpc>
            </a:pPr>
            <a:r>
              <a:rPr lang="en-US" dirty="0">
                <a:latin typeface="Arial Narrow" pitchFamily="34" charset="0"/>
              </a:rPr>
              <a:t> </a:t>
            </a:r>
            <a:r>
              <a:rPr lang="en-US" dirty="0">
                <a:solidFill>
                  <a:srgbClr val="FF0000"/>
                </a:solidFill>
                <a:latin typeface="Arial Narrow" pitchFamily="34" charset="0"/>
              </a:rPr>
              <a:t>18 dB array gain (</a:t>
            </a:r>
            <a:r>
              <a:rPr lang="el-GR" dirty="0">
                <a:solidFill>
                  <a:srgbClr val="FF0000"/>
                </a:solidFill>
                <a:latin typeface="Arial Narrow" pitchFamily="34" charset="0"/>
              </a:rPr>
              <a:t>α</a:t>
            </a:r>
            <a:r>
              <a:rPr lang="en-US" dirty="0">
                <a:solidFill>
                  <a:srgbClr val="FF0000"/>
                </a:solidFill>
                <a:latin typeface="Arial Narrow" pitchFamily="34" charset="0"/>
              </a:rPr>
              <a:t> N</a:t>
            </a:r>
            <a:r>
              <a:rPr lang="en-US" baseline="30000" dirty="0">
                <a:solidFill>
                  <a:srgbClr val="FF0000"/>
                </a:solidFill>
                <a:latin typeface="Arial Narrow" pitchFamily="34" charset="0"/>
              </a:rPr>
              <a:t>2</a:t>
            </a:r>
            <a:r>
              <a:rPr lang="en-US" dirty="0">
                <a:solidFill>
                  <a:srgbClr val="FF0000"/>
                </a:solidFill>
                <a:latin typeface="Arial Narrow" pitchFamily="34" charset="0"/>
              </a:rPr>
              <a:t>)</a:t>
            </a:r>
            <a:r>
              <a:rPr lang="en-US" dirty="0">
                <a:latin typeface="Arial Narrow" pitchFamily="34" charset="0"/>
              </a:rPr>
              <a:t> </a:t>
            </a:r>
          </a:p>
          <a:p>
            <a:pPr marL="109530" indent="-109530">
              <a:lnSpc>
                <a:spcPct val="125000"/>
              </a:lnSpc>
            </a:pPr>
            <a:r>
              <a:rPr lang="en-US" dirty="0">
                <a:latin typeface="Arial Narrow" pitchFamily="34" charset="0"/>
              </a:rPr>
              <a:t> ~ 3 dB antenna gain</a:t>
            </a:r>
          </a:p>
          <a:p>
            <a:pPr marL="109530" indent="-109530">
              <a:lnSpc>
                <a:spcPct val="125000"/>
              </a:lnSpc>
            </a:pPr>
            <a:r>
              <a:rPr lang="en-US" dirty="0">
                <a:latin typeface="Arial Narrow" pitchFamily="34" charset="0"/>
              </a:rPr>
              <a:t> 0.7 dB loss due to connector</a:t>
            </a:r>
          </a:p>
          <a:p>
            <a:pPr marL="109530" indent="-109530">
              <a:lnSpc>
                <a:spcPct val="125000"/>
              </a:lnSpc>
            </a:pPr>
            <a:r>
              <a:rPr lang="en-US" dirty="0">
                <a:latin typeface="Arial Narrow" pitchFamily="34" charset="0"/>
              </a:rPr>
              <a:t> ~40 dB overall measured gain</a:t>
            </a:r>
          </a:p>
        </p:txBody>
      </p:sp>
      <p:pic>
        <p:nvPicPr>
          <p:cNvPr id="13" name="Picture 2"/>
          <p:cNvPicPr>
            <a:picLocks noChangeAspect="1" noChangeArrowheads="1"/>
          </p:cNvPicPr>
          <p:nvPr/>
        </p:nvPicPr>
        <p:blipFill>
          <a:blip r:embed="rId4" cstate="print"/>
          <a:srcRect/>
          <a:stretch>
            <a:fillRect/>
          </a:stretch>
        </p:blipFill>
        <p:spPr bwMode="auto">
          <a:xfrm>
            <a:off x="4740331" y="876139"/>
            <a:ext cx="4021225" cy="2890399"/>
          </a:xfrm>
          <a:prstGeom prst="rect">
            <a:avLst/>
          </a:prstGeom>
          <a:noFill/>
          <a:ln w="9525">
            <a:noFill/>
            <a:miter lim="800000"/>
            <a:headEnd/>
            <a:tailEnd/>
          </a:ln>
        </p:spPr>
      </p:pic>
      <p:sp>
        <p:nvSpPr>
          <p:cNvPr id="14" name="Rounded Rectangle 13"/>
          <p:cNvSpPr/>
          <p:nvPr/>
        </p:nvSpPr>
        <p:spPr>
          <a:xfrm>
            <a:off x="4805793" y="863715"/>
            <a:ext cx="3862247" cy="29703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26" name="Rectangle 25"/>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defTabSz="913529"/>
            <a:r>
              <a:rPr lang="en-US" sz="2600" cap="small" dirty="0">
                <a:latin typeface="Arial Narrow" pitchFamily="34" charset="0"/>
              </a:rPr>
              <a:t>Active combiner </a:t>
            </a:r>
            <a:r>
              <a:rPr lang="en-US" sz="2600" cap="small" dirty="0" err="1">
                <a:latin typeface="Arial Narrow" pitchFamily="34" charset="0"/>
              </a:rPr>
              <a:t>v.s</a:t>
            </a:r>
            <a:r>
              <a:rPr lang="en-US" sz="2600" cap="small" dirty="0">
                <a:latin typeface="Arial Narrow" pitchFamily="34" charset="0"/>
              </a:rPr>
              <a:t>. Passive combiner</a:t>
            </a:r>
          </a:p>
        </p:txBody>
      </p:sp>
      <p:sp>
        <p:nvSpPr>
          <p:cNvPr id="28" name="TextBox 27"/>
          <p:cNvSpPr txBox="1"/>
          <p:nvPr/>
        </p:nvSpPr>
        <p:spPr>
          <a:xfrm>
            <a:off x="6638723" y="893657"/>
            <a:ext cx="1963855" cy="331260"/>
          </a:xfrm>
          <a:prstGeom prst="rect">
            <a:avLst/>
          </a:prstGeom>
          <a:noFill/>
        </p:spPr>
        <p:txBody>
          <a:bodyPr wrap="square" lIns="84216" tIns="42108" rIns="84216" bIns="42108" rtlCol="0">
            <a:spAutoFit/>
          </a:bodyPr>
          <a:lstStyle/>
          <a:p>
            <a:r>
              <a:rPr lang="en-US" cap="small" dirty="0" smtClean="0">
                <a:solidFill>
                  <a:srgbClr val="0000FF"/>
                </a:solidFill>
                <a:latin typeface="Arial Narrow" pitchFamily="34" charset="0"/>
              </a:rPr>
              <a:t>Passive combiner</a:t>
            </a:r>
            <a:endParaRPr lang="en-US" cap="small" dirty="0">
              <a:solidFill>
                <a:srgbClr val="0000FF"/>
              </a:solidFill>
              <a:latin typeface="Arial Narrow" pitchFamily="34" charset="0"/>
            </a:endParaRPr>
          </a:p>
        </p:txBody>
      </p:sp>
      <p:sp>
        <p:nvSpPr>
          <p:cNvPr id="29" name="Rounded Rectangle 28"/>
          <p:cNvSpPr/>
          <p:nvPr/>
        </p:nvSpPr>
        <p:spPr>
          <a:xfrm>
            <a:off x="578829" y="863715"/>
            <a:ext cx="3993171" cy="29703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30" name="TextBox 29"/>
          <p:cNvSpPr txBox="1"/>
          <p:nvPr/>
        </p:nvSpPr>
        <p:spPr>
          <a:xfrm>
            <a:off x="2608145" y="893657"/>
            <a:ext cx="1963855" cy="331260"/>
          </a:xfrm>
          <a:prstGeom prst="rect">
            <a:avLst/>
          </a:prstGeom>
          <a:noFill/>
        </p:spPr>
        <p:txBody>
          <a:bodyPr wrap="square" lIns="84216" tIns="42108" rIns="84216" bIns="42108" rtlCol="0">
            <a:spAutoFit/>
          </a:bodyPr>
          <a:lstStyle/>
          <a:p>
            <a:r>
              <a:rPr lang="en-US" cap="small" dirty="0" smtClean="0">
                <a:solidFill>
                  <a:srgbClr val="0000FF"/>
                </a:solidFill>
                <a:latin typeface="Arial Narrow" pitchFamily="34" charset="0"/>
              </a:rPr>
              <a:t>Active combiner</a:t>
            </a:r>
            <a:endParaRPr lang="en-US" cap="small" dirty="0">
              <a:solidFill>
                <a:srgbClr val="0000FF"/>
              </a:solidFill>
              <a:latin typeface="Arial Narrow" pitchFamily="34" charset="0"/>
            </a:endParaRPr>
          </a:p>
        </p:txBody>
      </p:sp>
      <p:sp>
        <p:nvSpPr>
          <p:cNvPr id="2" name="Slide Number Placeholder 1"/>
          <p:cNvSpPr>
            <a:spLocks noGrp="1"/>
          </p:cNvSpPr>
          <p:nvPr>
            <p:ph type="sldNum" sz="quarter" idx="12"/>
          </p:nvPr>
        </p:nvSpPr>
        <p:spPr/>
        <p:txBody>
          <a:bodyPr/>
          <a:lstStyle/>
          <a:p>
            <a:fld id="{F6B0E1E6-BBDF-4CD7-A72C-4AECEAC288E1}" type="slidenum">
              <a:rPr lang="en-US" smtClean="0"/>
              <a:t>59</a:t>
            </a:fld>
            <a:endParaRPr lang="en-US"/>
          </a:p>
        </p:txBody>
      </p:sp>
    </p:spTree>
    <p:extLst>
      <p:ext uri="{BB962C8B-B14F-4D97-AF65-F5344CB8AC3E}">
        <p14:creationId xmlns:p14="http://schemas.microsoft.com/office/powerpoint/2010/main" val="29269480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0BE237A-3C10-CB42-9E82-6FFF293908C0}" type="slidenum">
              <a:rPr lang="en-US" smtClean="0"/>
              <a:pPr/>
              <a:t>6</a:t>
            </a:fld>
            <a:endParaRPr lang="en-US"/>
          </a:p>
        </p:txBody>
      </p:sp>
      <p:sp>
        <p:nvSpPr>
          <p:cNvPr id="11" name="TextBox 10"/>
          <p:cNvSpPr txBox="1"/>
          <p:nvPr/>
        </p:nvSpPr>
        <p:spPr>
          <a:xfrm>
            <a:off x="914400" y="6400800"/>
            <a:ext cx="1752600" cy="430887"/>
          </a:xfrm>
          <a:prstGeom prst="rect">
            <a:avLst/>
          </a:prstGeom>
          <a:noFill/>
        </p:spPr>
        <p:txBody>
          <a:bodyPr wrap="square" rtlCol="0">
            <a:spAutoFit/>
          </a:bodyPr>
          <a:lstStyle/>
          <a:p>
            <a:r>
              <a:rPr lang="en-US" sz="2200" b="1" dirty="0" smtClean="0">
                <a:solidFill>
                  <a:srgbClr val="6C0000"/>
                </a:solidFill>
              </a:rPr>
              <a:t>/RF Group</a:t>
            </a:r>
            <a:endParaRPr lang="en-US" sz="2200" b="1" dirty="0">
              <a:solidFill>
                <a:srgbClr val="6C0000"/>
              </a:solidFill>
            </a:endParaRPr>
          </a:p>
        </p:txBody>
      </p:sp>
      <p:sp>
        <p:nvSpPr>
          <p:cNvPr id="12" name="Title 1"/>
          <p:cNvSpPr>
            <a:spLocks noGrp="1"/>
          </p:cNvSpPr>
          <p:nvPr>
            <p:ph type="title"/>
          </p:nvPr>
        </p:nvSpPr>
        <p:spPr>
          <a:xfrm>
            <a:off x="685800" y="76200"/>
            <a:ext cx="7772400" cy="1143000"/>
          </a:xfrm>
        </p:spPr>
        <p:txBody>
          <a:bodyPr/>
          <a:lstStyle/>
          <a:p>
            <a:r>
              <a:rPr lang="en-US" sz="3200" dirty="0" smtClean="0">
                <a:effectLst>
                  <a:outerShdw blurRad="38100" dist="38100" dir="2700000" algn="tl">
                    <a:srgbClr val="000000">
                      <a:alpha val="43137"/>
                    </a:srgbClr>
                  </a:outerShdw>
                </a:effectLst>
              </a:rPr>
              <a:t>Passive Phase Shifters</a:t>
            </a:r>
            <a:endParaRPr lang="en-US" sz="3200" dirty="0"/>
          </a:p>
        </p:txBody>
      </p:sp>
      <p:sp>
        <p:nvSpPr>
          <p:cNvPr id="4" name="Rectangle 3"/>
          <p:cNvSpPr/>
          <p:nvPr/>
        </p:nvSpPr>
        <p:spPr>
          <a:xfrm>
            <a:off x="381000" y="2514600"/>
            <a:ext cx="4572000" cy="584775"/>
          </a:xfrm>
          <a:prstGeom prst="rect">
            <a:avLst/>
          </a:prstGeom>
        </p:spPr>
        <p:txBody>
          <a:bodyPr>
            <a:spAutoFit/>
          </a:bodyPr>
          <a:lstStyle/>
          <a:p>
            <a:pPr marL="285750" indent="-285750">
              <a:buFont typeface="Wingdings" pitchFamily="2" charset="2"/>
              <a:buChar char="Ø"/>
            </a:pPr>
            <a:r>
              <a:rPr lang="en-US" dirty="0">
                <a:solidFill>
                  <a:schemeClr val="bg1"/>
                </a:solidFill>
              </a:rPr>
              <a:t>Each individual bit is designed for different phase differences.</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2574708"/>
            <a:ext cx="3810000" cy="2378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457200" y="1916668"/>
            <a:ext cx="8686800" cy="369332"/>
          </a:xfrm>
          <a:prstGeom prst="rect">
            <a:avLst/>
          </a:prstGeom>
        </p:spPr>
        <p:txBody>
          <a:bodyPr wrap="square">
            <a:spAutoFit/>
          </a:bodyPr>
          <a:lstStyle/>
          <a:p>
            <a:r>
              <a:rPr lang="en-US" sz="1800" dirty="0" smtClean="0">
                <a:solidFill>
                  <a:schemeClr val="bg1"/>
                </a:solidFill>
              </a:rPr>
              <a:t>Phase Shift: Difference between the </a:t>
            </a:r>
            <a:r>
              <a:rPr lang="en-US" sz="1800" dirty="0">
                <a:solidFill>
                  <a:schemeClr val="bg1"/>
                </a:solidFill>
              </a:rPr>
              <a:t>phase response of a </a:t>
            </a:r>
            <a:r>
              <a:rPr lang="en-US" sz="1800" dirty="0" smtClean="0">
                <a:solidFill>
                  <a:schemeClr val="bg1"/>
                </a:solidFill>
              </a:rPr>
              <a:t>high-pass </a:t>
            </a:r>
            <a:r>
              <a:rPr lang="en-US" sz="1800" dirty="0">
                <a:solidFill>
                  <a:schemeClr val="bg1"/>
                </a:solidFill>
              </a:rPr>
              <a:t>path and a </a:t>
            </a:r>
            <a:r>
              <a:rPr lang="en-US" sz="1800" dirty="0" smtClean="0">
                <a:solidFill>
                  <a:schemeClr val="bg1"/>
                </a:solidFill>
              </a:rPr>
              <a:t>low-pass </a:t>
            </a:r>
            <a:r>
              <a:rPr lang="en-US" sz="1800" dirty="0">
                <a:solidFill>
                  <a:schemeClr val="bg1"/>
                </a:solidFill>
              </a:rPr>
              <a:t>path.</a:t>
            </a:r>
          </a:p>
        </p:txBody>
      </p:sp>
      <p:sp>
        <p:nvSpPr>
          <p:cNvPr id="13" name="Rectangle 12"/>
          <p:cNvSpPr/>
          <p:nvPr/>
        </p:nvSpPr>
        <p:spPr>
          <a:xfrm>
            <a:off x="398126" y="1371600"/>
            <a:ext cx="4250074" cy="400110"/>
          </a:xfrm>
          <a:prstGeom prst="rect">
            <a:avLst/>
          </a:prstGeom>
        </p:spPr>
        <p:txBody>
          <a:bodyPr wrap="none">
            <a:spAutoFit/>
          </a:bodyPr>
          <a:lstStyle/>
          <a:p>
            <a:r>
              <a:rPr lang="en-US" sz="2000" b="1" dirty="0">
                <a:solidFill>
                  <a:srgbClr val="6C0000"/>
                </a:solidFill>
              </a:rPr>
              <a:t>The high-pass/low-pass phase shifter </a:t>
            </a:r>
          </a:p>
        </p:txBody>
      </p:sp>
      <p:sp>
        <p:nvSpPr>
          <p:cNvPr id="14" name="Rectangle 13"/>
          <p:cNvSpPr/>
          <p:nvPr/>
        </p:nvSpPr>
        <p:spPr>
          <a:xfrm>
            <a:off x="381000" y="3200400"/>
            <a:ext cx="4572000" cy="1200329"/>
          </a:xfrm>
          <a:prstGeom prst="rect">
            <a:avLst/>
          </a:prstGeom>
        </p:spPr>
        <p:txBody>
          <a:bodyPr>
            <a:spAutoFit/>
          </a:bodyPr>
          <a:lstStyle/>
          <a:p>
            <a:pPr marL="285750" indent="-285750">
              <a:lnSpc>
                <a:spcPct val="150000"/>
              </a:lnSpc>
              <a:buFont typeface="Wingdings" pitchFamily="2" charset="2"/>
              <a:buChar char="Ø"/>
            </a:pPr>
            <a:r>
              <a:rPr lang="en-US" dirty="0" smtClean="0">
                <a:solidFill>
                  <a:schemeClr val="bg1"/>
                </a:solidFill>
              </a:rPr>
              <a:t>Good Linearity Performance</a:t>
            </a:r>
          </a:p>
          <a:p>
            <a:pPr>
              <a:lnSpc>
                <a:spcPct val="150000"/>
              </a:lnSpc>
            </a:pPr>
            <a:r>
              <a:rPr lang="en-US" b="1" dirty="0" smtClean="0">
                <a:solidFill>
                  <a:srgbClr val="6C0000"/>
                </a:solidFill>
              </a:rPr>
              <a:t>The challenges: </a:t>
            </a:r>
            <a:endParaRPr lang="en-US" b="1" dirty="0">
              <a:solidFill>
                <a:srgbClr val="6C0000"/>
              </a:solidFill>
            </a:endParaRPr>
          </a:p>
          <a:p>
            <a:pPr marL="285750" indent="-285750">
              <a:lnSpc>
                <a:spcPct val="150000"/>
              </a:lnSpc>
              <a:buFont typeface="Wingdings" pitchFamily="2" charset="2"/>
              <a:buChar char="Ø"/>
            </a:pPr>
            <a:r>
              <a:rPr lang="en-US" dirty="0" smtClean="0">
                <a:solidFill>
                  <a:schemeClr val="bg1"/>
                </a:solidFill>
              </a:rPr>
              <a:t>Losses </a:t>
            </a:r>
            <a:r>
              <a:rPr lang="en-US" dirty="0">
                <a:solidFill>
                  <a:schemeClr val="bg1"/>
                </a:solidFill>
              </a:rPr>
              <a:t>in the passive </a:t>
            </a:r>
            <a:r>
              <a:rPr lang="en-US" dirty="0" smtClean="0">
                <a:solidFill>
                  <a:schemeClr val="bg1"/>
                </a:solidFill>
              </a:rPr>
              <a:t>elements and </a:t>
            </a:r>
            <a:r>
              <a:rPr lang="en-US" dirty="0">
                <a:solidFill>
                  <a:schemeClr val="bg1"/>
                </a:solidFill>
              </a:rPr>
              <a:t>the switches.</a:t>
            </a:r>
          </a:p>
        </p:txBody>
      </p:sp>
      <p:sp>
        <p:nvSpPr>
          <p:cNvPr id="17" name="Rectangle 16"/>
          <p:cNvSpPr/>
          <p:nvPr/>
        </p:nvSpPr>
        <p:spPr>
          <a:xfrm>
            <a:off x="381000" y="4495800"/>
            <a:ext cx="8472488" cy="1754326"/>
          </a:xfrm>
          <a:prstGeom prst="rect">
            <a:avLst/>
          </a:prstGeom>
        </p:spPr>
        <p:txBody>
          <a:bodyPr wrap="square">
            <a:spAutoFit/>
          </a:bodyPr>
          <a:lstStyle/>
          <a:p>
            <a:pPr>
              <a:lnSpc>
                <a:spcPct val="150000"/>
              </a:lnSpc>
            </a:pPr>
            <a:r>
              <a:rPr lang="en-US" sz="1800" b="1" dirty="0" smtClean="0">
                <a:solidFill>
                  <a:srgbClr val="6C0000"/>
                </a:solidFill>
              </a:rPr>
              <a:t>Performance:</a:t>
            </a:r>
          </a:p>
          <a:p>
            <a:pPr>
              <a:lnSpc>
                <a:spcPct val="150000"/>
              </a:lnSpc>
            </a:pPr>
            <a:r>
              <a:rPr lang="en-US" sz="1800" dirty="0">
                <a:solidFill>
                  <a:schemeClr val="bg1"/>
                </a:solidFill>
              </a:rPr>
              <a:t>5</a:t>
            </a:r>
            <a:r>
              <a:rPr lang="en-US" sz="1800" dirty="0" smtClean="0">
                <a:solidFill>
                  <a:schemeClr val="bg1"/>
                </a:solidFill>
              </a:rPr>
              <a:t> bit phase-shifter implemented </a:t>
            </a:r>
            <a:r>
              <a:rPr lang="en-US" sz="1800" dirty="0">
                <a:solidFill>
                  <a:schemeClr val="bg1"/>
                </a:solidFill>
              </a:rPr>
              <a:t>in a </a:t>
            </a:r>
            <a:r>
              <a:rPr lang="en-US" sz="1800" dirty="0" smtClean="0">
                <a:solidFill>
                  <a:schemeClr val="bg1"/>
                </a:solidFill>
              </a:rPr>
              <a:t>200GHz </a:t>
            </a:r>
            <a:r>
              <a:rPr lang="en-US" sz="1800" dirty="0" err="1">
                <a:solidFill>
                  <a:schemeClr val="bg1"/>
                </a:solidFill>
              </a:rPr>
              <a:t>SiGe</a:t>
            </a:r>
            <a:r>
              <a:rPr lang="en-US" sz="1800" dirty="0">
                <a:solidFill>
                  <a:schemeClr val="bg1"/>
                </a:solidFill>
              </a:rPr>
              <a:t> </a:t>
            </a:r>
            <a:r>
              <a:rPr lang="en-US" sz="1800" dirty="0" err="1">
                <a:solidFill>
                  <a:schemeClr val="bg1"/>
                </a:solidFill>
              </a:rPr>
              <a:t>BiCMOS</a:t>
            </a:r>
            <a:r>
              <a:rPr lang="en-US" sz="1800" dirty="0">
                <a:solidFill>
                  <a:schemeClr val="bg1"/>
                </a:solidFill>
              </a:rPr>
              <a:t> </a:t>
            </a:r>
            <a:r>
              <a:rPr lang="en-US" sz="1800" dirty="0" smtClean="0">
                <a:solidFill>
                  <a:schemeClr val="bg1"/>
                </a:solidFill>
              </a:rPr>
              <a:t>technology, </a:t>
            </a:r>
          </a:p>
          <a:p>
            <a:pPr>
              <a:lnSpc>
                <a:spcPct val="150000"/>
              </a:lnSpc>
            </a:pPr>
            <a:r>
              <a:rPr lang="en-US" sz="1800" dirty="0" smtClean="0">
                <a:solidFill>
                  <a:schemeClr val="bg1"/>
                </a:solidFill>
              </a:rPr>
              <a:t>the </a:t>
            </a:r>
            <a:r>
              <a:rPr lang="en-US" sz="1800" dirty="0">
                <a:solidFill>
                  <a:schemeClr val="bg1"/>
                </a:solidFill>
              </a:rPr>
              <a:t>insertion loss </a:t>
            </a:r>
            <a:r>
              <a:rPr lang="en-US" sz="1800" dirty="0" smtClean="0">
                <a:solidFill>
                  <a:schemeClr val="bg1"/>
                </a:solidFill>
              </a:rPr>
              <a:t>is </a:t>
            </a:r>
            <a:r>
              <a:rPr lang="en-US" sz="1800" b="1" dirty="0" smtClean="0">
                <a:solidFill>
                  <a:srgbClr val="6C0000"/>
                </a:solidFill>
              </a:rPr>
              <a:t>18dB</a:t>
            </a:r>
            <a:r>
              <a:rPr lang="en-US" sz="1800" dirty="0" smtClean="0">
                <a:solidFill>
                  <a:schemeClr val="bg1"/>
                </a:solidFill>
              </a:rPr>
              <a:t> </a:t>
            </a:r>
            <a:r>
              <a:rPr lang="en-US" sz="1800" dirty="0">
                <a:solidFill>
                  <a:schemeClr val="bg1"/>
                </a:solidFill>
              </a:rPr>
              <a:t>from </a:t>
            </a:r>
            <a:r>
              <a:rPr lang="en-US" sz="1800" b="1" dirty="0" smtClean="0">
                <a:solidFill>
                  <a:srgbClr val="6C0000"/>
                </a:solidFill>
              </a:rPr>
              <a:t>8-12GHz</a:t>
            </a:r>
            <a:r>
              <a:rPr lang="en-US" sz="1800" dirty="0" smtClean="0">
                <a:solidFill>
                  <a:schemeClr val="bg1"/>
                </a:solidFill>
              </a:rPr>
              <a:t>. </a:t>
            </a:r>
          </a:p>
          <a:p>
            <a:pPr>
              <a:lnSpc>
                <a:spcPct val="150000"/>
              </a:lnSpc>
            </a:pPr>
            <a:r>
              <a:rPr lang="en-US" sz="1800" dirty="0" smtClean="0">
                <a:solidFill>
                  <a:schemeClr val="bg1"/>
                </a:solidFill>
              </a:rPr>
              <a:t>Absolute </a:t>
            </a:r>
            <a:r>
              <a:rPr lang="en-US" sz="1800" dirty="0" err="1" smtClean="0">
                <a:solidFill>
                  <a:schemeClr val="bg1"/>
                </a:solidFill>
              </a:rPr>
              <a:t>rms</a:t>
            </a:r>
            <a:r>
              <a:rPr lang="en-US" sz="1800" dirty="0" smtClean="0">
                <a:solidFill>
                  <a:schemeClr val="bg1"/>
                </a:solidFill>
              </a:rPr>
              <a:t> phase </a:t>
            </a:r>
            <a:r>
              <a:rPr lang="en-US" sz="1800" dirty="0">
                <a:solidFill>
                  <a:schemeClr val="bg1"/>
                </a:solidFill>
              </a:rPr>
              <a:t>error is less than </a:t>
            </a:r>
            <a:r>
              <a:rPr lang="en-US" sz="1800" b="1" dirty="0" smtClean="0">
                <a:solidFill>
                  <a:srgbClr val="6C0000"/>
                </a:solidFill>
              </a:rPr>
              <a:t>8°</a:t>
            </a:r>
            <a:r>
              <a:rPr lang="en-US" sz="1800" dirty="0">
                <a:solidFill>
                  <a:schemeClr val="bg1"/>
                </a:solidFill>
              </a:rPr>
              <a:t> </a:t>
            </a:r>
          </a:p>
        </p:txBody>
      </p:sp>
      <p:sp>
        <p:nvSpPr>
          <p:cNvPr id="15" name="Rectangle 14"/>
          <p:cNvSpPr/>
          <p:nvPr/>
        </p:nvSpPr>
        <p:spPr>
          <a:xfrm>
            <a:off x="5486400" y="5486400"/>
            <a:ext cx="3338553" cy="1008368"/>
          </a:xfrm>
          <a:prstGeom prst="rect">
            <a:avLst/>
          </a:prstGeom>
        </p:spPr>
        <p:txBody>
          <a:bodyPr wrap="square" lIns="84216" tIns="42108" rIns="84216" bIns="42108">
            <a:spAutoFit/>
          </a:bodyPr>
          <a:lstStyle/>
          <a:p>
            <a:r>
              <a:rPr lang="en-US" sz="1200" dirty="0"/>
              <a:t>M. Morton, </a:t>
            </a:r>
            <a:r>
              <a:rPr lang="en-US" sz="1200" dirty="0" smtClean="0"/>
              <a:t>et al “Sources of Phase </a:t>
            </a:r>
            <a:r>
              <a:rPr lang="en-US" sz="1200" dirty="0"/>
              <a:t>Error and Design Considerations for Silicon-Based Monolithic </a:t>
            </a:r>
            <a:r>
              <a:rPr lang="en-US" sz="1200" dirty="0" smtClean="0"/>
              <a:t>High Pass/Low-Pass</a:t>
            </a:r>
            <a:r>
              <a:rPr lang="en-US" sz="1200" dirty="0"/>
              <a:t> </a:t>
            </a:r>
            <a:r>
              <a:rPr lang="en-US" sz="1200" dirty="0" smtClean="0"/>
              <a:t>Microwave </a:t>
            </a:r>
            <a:r>
              <a:rPr lang="en-US" sz="1200" dirty="0"/>
              <a:t>Phase Shifters," </a:t>
            </a:r>
            <a:r>
              <a:rPr lang="en-US" sz="1200" i="1" dirty="0"/>
              <a:t>IEEE Transactions on Microwave Theory and </a:t>
            </a:r>
            <a:r>
              <a:rPr lang="en-US" sz="1200" i="1" dirty="0" smtClean="0"/>
              <a:t>Techniques</a:t>
            </a:r>
            <a:r>
              <a:rPr lang="en-US" sz="1200" dirty="0" smtClean="0"/>
              <a:t>, </a:t>
            </a:r>
            <a:r>
              <a:rPr lang="en-US" sz="1200" dirty="0"/>
              <a:t>Dec. 2006.</a:t>
            </a:r>
            <a:endParaRPr lang="en-US" sz="1200" dirty="0">
              <a:latin typeface="Arial Narrow" pitchFamily="34"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Rounded Rectangle 115"/>
          <p:cNvSpPr/>
          <p:nvPr/>
        </p:nvSpPr>
        <p:spPr>
          <a:xfrm>
            <a:off x="5030233" y="3429000"/>
            <a:ext cx="3927709" cy="28353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115" name="Rounded Rectangle 114"/>
          <p:cNvSpPr/>
          <p:nvPr/>
        </p:nvSpPr>
        <p:spPr>
          <a:xfrm>
            <a:off x="5030233" y="863715"/>
            <a:ext cx="3927709" cy="249777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6" name="Rectangle 5"/>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defTabSz="913529"/>
            <a:r>
              <a:rPr lang="en-US" sz="2600" cap="small" dirty="0">
                <a:latin typeface="Arial Narrow" pitchFamily="34" charset="0"/>
              </a:rPr>
              <a:t>16-Element </a:t>
            </a:r>
            <a:r>
              <a:rPr lang="en-US" sz="2600" dirty="0">
                <a:latin typeface="Arial Narrow" pitchFamily="34" charset="0"/>
              </a:rPr>
              <a:t>mm</a:t>
            </a:r>
            <a:r>
              <a:rPr lang="en-US" sz="2600" cap="small" dirty="0">
                <a:latin typeface="Arial Narrow" pitchFamily="34" charset="0"/>
              </a:rPr>
              <a:t>-wave phased-array </a:t>
            </a:r>
            <a:r>
              <a:rPr lang="en-US" sz="2600" cap="small" dirty="0" err="1">
                <a:latin typeface="Arial Narrow" pitchFamily="34" charset="0"/>
              </a:rPr>
              <a:t>Tx</a:t>
            </a:r>
            <a:r>
              <a:rPr lang="en-US" sz="2600" cap="small" dirty="0">
                <a:latin typeface="Arial Narrow" pitchFamily="34" charset="0"/>
              </a:rPr>
              <a:t> (44 </a:t>
            </a:r>
            <a:r>
              <a:rPr lang="en-US" sz="2600" cap="small" dirty="0" err="1">
                <a:latin typeface="Arial Narrow" pitchFamily="34" charset="0"/>
              </a:rPr>
              <a:t>ghz</a:t>
            </a:r>
            <a:r>
              <a:rPr lang="en-US" sz="2600" cap="small" dirty="0">
                <a:latin typeface="Arial Narrow" pitchFamily="34" charset="0"/>
              </a:rPr>
              <a:t>, schematic)</a:t>
            </a:r>
          </a:p>
        </p:txBody>
      </p:sp>
      <p:pic>
        <p:nvPicPr>
          <p:cNvPr id="40" name="Picture 3"/>
          <p:cNvPicPr>
            <a:picLocks noChangeAspect="1" noChangeArrowheads="1"/>
          </p:cNvPicPr>
          <p:nvPr/>
        </p:nvPicPr>
        <p:blipFill>
          <a:blip r:embed="rId3" cstate="print"/>
          <a:srcRect/>
          <a:stretch>
            <a:fillRect/>
          </a:stretch>
        </p:blipFill>
        <p:spPr bwMode="auto">
          <a:xfrm>
            <a:off x="110462" y="728701"/>
            <a:ext cx="4827353" cy="5670630"/>
          </a:xfrm>
          <a:prstGeom prst="rect">
            <a:avLst/>
          </a:prstGeom>
          <a:noFill/>
          <a:ln w="9525">
            <a:noFill/>
            <a:miter lim="800000"/>
            <a:headEnd/>
            <a:tailEnd/>
          </a:ln>
          <a:effectLst/>
        </p:spPr>
      </p:pic>
      <p:sp>
        <p:nvSpPr>
          <p:cNvPr id="56" name="Flowchart: Process 55"/>
          <p:cNvSpPr/>
          <p:nvPr/>
        </p:nvSpPr>
        <p:spPr>
          <a:xfrm>
            <a:off x="1560759" y="3667668"/>
            <a:ext cx="327309" cy="472553"/>
          </a:xfrm>
          <a:prstGeom prst="flowChartProcess">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rgbClr val="0000FF"/>
              </a:solidFill>
            </a:endParaRPr>
          </a:p>
        </p:txBody>
      </p:sp>
      <p:sp>
        <p:nvSpPr>
          <p:cNvPr id="57" name="Flowchart: Process 56"/>
          <p:cNvSpPr/>
          <p:nvPr/>
        </p:nvSpPr>
        <p:spPr>
          <a:xfrm>
            <a:off x="2290976" y="3667668"/>
            <a:ext cx="448095" cy="472553"/>
          </a:xfrm>
          <a:prstGeom prst="flowChartProcess">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75" name="Flowchart: Process 74"/>
          <p:cNvSpPr/>
          <p:nvPr/>
        </p:nvSpPr>
        <p:spPr>
          <a:xfrm>
            <a:off x="3197305" y="3667668"/>
            <a:ext cx="327309" cy="47255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76" name="Flowchart: Process 75"/>
          <p:cNvSpPr/>
          <p:nvPr/>
        </p:nvSpPr>
        <p:spPr>
          <a:xfrm>
            <a:off x="2401626" y="1595844"/>
            <a:ext cx="216660" cy="177610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chemeClr val="bg1"/>
              </a:solidFill>
            </a:endParaRPr>
          </a:p>
        </p:txBody>
      </p:sp>
      <p:sp>
        <p:nvSpPr>
          <p:cNvPr id="79" name="Flowchart: Process 78"/>
          <p:cNvSpPr/>
          <p:nvPr/>
        </p:nvSpPr>
        <p:spPr>
          <a:xfrm>
            <a:off x="2411763" y="4420704"/>
            <a:ext cx="216660" cy="177610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80" name="Flowchart: Process 79"/>
          <p:cNvSpPr/>
          <p:nvPr/>
        </p:nvSpPr>
        <p:spPr>
          <a:xfrm>
            <a:off x="1646495" y="2110212"/>
            <a:ext cx="720080" cy="47255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81" name="Flowchart: Process 80"/>
          <p:cNvSpPr/>
          <p:nvPr/>
        </p:nvSpPr>
        <p:spPr>
          <a:xfrm>
            <a:off x="881228" y="2110212"/>
            <a:ext cx="720080" cy="47255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chemeClr val="bg1"/>
              </a:solidFill>
            </a:endParaRPr>
          </a:p>
        </p:txBody>
      </p:sp>
      <p:sp>
        <p:nvSpPr>
          <p:cNvPr id="82" name="Flowchart: Process 81"/>
          <p:cNvSpPr/>
          <p:nvPr/>
        </p:nvSpPr>
        <p:spPr>
          <a:xfrm>
            <a:off x="578832" y="2110212"/>
            <a:ext cx="261847" cy="47255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chemeClr val="bg1"/>
              </a:solidFill>
            </a:endParaRPr>
          </a:p>
        </p:txBody>
      </p:sp>
      <p:sp>
        <p:nvSpPr>
          <p:cNvPr id="83" name="Flowchart: Process 82"/>
          <p:cNvSpPr/>
          <p:nvPr/>
        </p:nvSpPr>
        <p:spPr>
          <a:xfrm>
            <a:off x="558557" y="1045329"/>
            <a:ext cx="3862247" cy="405045"/>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84" name="TextBox 83"/>
          <p:cNvSpPr txBox="1"/>
          <p:nvPr/>
        </p:nvSpPr>
        <p:spPr>
          <a:xfrm>
            <a:off x="513370" y="3381636"/>
            <a:ext cx="2291164"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Active </a:t>
            </a:r>
            <a:r>
              <a:rPr lang="en-US" sz="1500" cap="small" dirty="0" err="1">
                <a:solidFill>
                  <a:srgbClr val="0000FF"/>
                </a:solidFill>
                <a:latin typeface="Arial Narrow" pitchFamily="34" charset="0"/>
              </a:rPr>
              <a:t>balun</a:t>
            </a:r>
            <a:endParaRPr lang="en-US" sz="1500" cap="small" dirty="0">
              <a:solidFill>
                <a:srgbClr val="0000FF"/>
              </a:solidFill>
              <a:latin typeface="Arial Narrow" pitchFamily="34" charset="0"/>
            </a:endParaRPr>
          </a:p>
        </p:txBody>
      </p:sp>
      <p:sp>
        <p:nvSpPr>
          <p:cNvPr id="85" name="TextBox 84"/>
          <p:cNvSpPr txBox="1"/>
          <p:nvPr/>
        </p:nvSpPr>
        <p:spPr>
          <a:xfrm>
            <a:off x="2018992" y="3381636"/>
            <a:ext cx="1112851"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1:2 active</a:t>
            </a:r>
          </a:p>
        </p:txBody>
      </p:sp>
      <p:sp>
        <p:nvSpPr>
          <p:cNvPr id="86" name="TextBox 85"/>
          <p:cNvSpPr txBox="1"/>
          <p:nvPr/>
        </p:nvSpPr>
        <p:spPr>
          <a:xfrm>
            <a:off x="2804534" y="3381636"/>
            <a:ext cx="111285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PTAT</a:t>
            </a:r>
          </a:p>
        </p:txBody>
      </p:sp>
      <p:sp>
        <p:nvSpPr>
          <p:cNvPr id="87" name="TextBox 86"/>
          <p:cNvSpPr txBox="1"/>
          <p:nvPr/>
        </p:nvSpPr>
        <p:spPr>
          <a:xfrm>
            <a:off x="1167987" y="1066238"/>
            <a:ext cx="2814858"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Array decoder</a:t>
            </a:r>
          </a:p>
        </p:txBody>
      </p:sp>
      <p:sp>
        <p:nvSpPr>
          <p:cNvPr id="88" name="TextBox 87"/>
          <p:cNvSpPr txBox="1"/>
          <p:nvPr/>
        </p:nvSpPr>
        <p:spPr>
          <a:xfrm>
            <a:off x="1429835" y="1808820"/>
            <a:ext cx="111285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LCA</a:t>
            </a:r>
          </a:p>
        </p:txBody>
      </p:sp>
      <p:sp>
        <p:nvSpPr>
          <p:cNvPr id="89" name="TextBox 88"/>
          <p:cNvSpPr txBox="1"/>
          <p:nvPr/>
        </p:nvSpPr>
        <p:spPr>
          <a:xfrm>
            <a:off x="644294" y="1808820"/>
            <a:ext cx="1178313" cy="546703"/>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Phase shifter</a:t>
            </a:r>
          </a:p>
        </p:txBody>
      </p:sp>
      <p:sp>
        <p:nvSpPr>
          <p:cNvPr id="90" name="TextBox 89"/>
          <p:cNvSpPr txBox="1"/>
          <p:nvPr/>
        </p:nvSpPr>
        <p:spPr>
          <a:xfrm>
            <a:off x="316985" y="2551403"/>
            <a:ext cx="111285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50</a:t>
            </a:r>
            <a:r>
              <a:rPr lang="en-US" sz="1500" cap="small" dirty="0">
                <a:solidFill>
                  <a:schemeClr val="bg1"/>
                </a:solidFill>
                <a:latin typeface="Symbol" pitchFamily="18" charset="2"/>
              </a:rPr>
              <a:t>W</a:t>
            </a:r>
            <a:r>
              <a:rPr lang="en-US" sz="1500" cap="small" dirty="0">
                <a:solidFill>
                  <a:schemeClr val="bg1"/>
                </a:solidFill>
                <a:latin typeface="Arial Narrow" pitchFamily="34" charset="0"/>
              </a:rPr>
              <a:t> driver</a:t>
            </a:r>
          </a:p>
        </p:txBody>
      </p:sp>
      <p:sp>
        <p:nvSpPr>
          <p:cNvPr id="91" name="TextBox 90"/>
          <p:cNvSpPr txBox="1"/>
          <p:nvPr/>
        </p:nvSpPr>
        <p:spPr>
          <a:xfrm>
            <a:off x="2477225" y="5204338"/>
            <a:ext cx="2029316"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1:8 passive T-junction</a:t>
            </a:r>
          </a:p>
        </p:txBody>
      </p:sp>
      <p:sp>
        <p:nvSpPr>
          <p:cNvPr id="92" name="TextBox 91"/>
          <p:cNvSpPr txBox="1"/>
          <p:nvPr/>
        </p:nvSpPr>
        <p:spPr>
          <a:xfrm>
            <a:off x="3" y="5848816"/>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a:t>
            </a:r>
          </a:p>
        </p:txBody>
      </p:sp>
      <p:sp>
        <p:nvSpPr>
          <p:cNvPr id="93" name="TextBox 92"/>
          <p:cNvSpPr txBox="1"/>
          <p:nvPr/>
        </p:nvSpPr>
        <p:spPr>
          <a:xfrm>
            <a:off x="3" y="5319210"/>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ch-2</a:t>
            </a:r>
          </a:p>
        </p:txBody>
      </p:sp>
      <p:sp>
        <p:nvSpPr>
          <p:cNvPr id="94" name="TextBox 93"/>
          <p:cNvSpPr txBox="1"/>
          <p:nvPr/>
        </p:nvSpPr>
        <p:spPr>
          <a:xfrm>
            <a:off x="3" y="4799293"/>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ch-3</a:t>
            </a:r>
          </a:p>
        </p:txBody>
      </p:sp>
      <p:sp>
        <p:nvSpPr>
          <p:cNvPr id="95" name="TextBox 94"/>
          <p:cNvSpPr txBox="1"/>
          <p:nvPr/>
        </p:nvSpPr>
        <p:spPr>
          <a:xfrm>
            <a:off x="3" y="4269687"/>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ch-4</a:t>
            </a:r>
          </a:p>
        </p:txBody>
      </p:sp>
      <p:sp>
        <p:nvSpPr>
          <p:cNvPr id="96" name="TextBox 95"/>
          <p:cNvSpPr txBox="1"/>
          <p:nvPr/>
        </p:nvSpPr>
        <p:spPr>
          <a:xfrm>
            <a:off x="3" y="3246621"/>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ch-5</a:t>
            </a:r>
          </a:p>
        </p:txBody>
      </p:sp>
      <p:sp>
        <p:nvSpPr>
          <p:cNvPr id="97" name="TextBox 96"/>
          <p:cNvSpPr txBox="1"/>
          <p:nvPr/>
        </p:nvSpPr>
        <p:spPr>
          <a:xfrm>
            <a:off x="3" y="2717015"/>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ch-6</a:t>
            </a:r>
          </a:p>
        </p:txBody>
      </p:sp>
      <p:sp>
        <p:nvSpPr>
          <p:cNvPr id="98" name="TextBox 97"/>
          <p:cNvSpPr txBox="1"/>
          <p:nvPr/>
        </p:nvSpPr>
        <p:spPr>
          <a:xfrm>
            <a:off x="3" y="2197098"/>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ch-7</a:t>
            </a:r>
          </a:p>
        </p:txBody>
      </p:sp>
      <p:sp>
        <p:nvSpPr>
          <p:cNvPr id="99" name="TextBox 98"/>
          <p:cNvSpPr txBox="1"/>
          <p:nvPr/>
        </p:nvSpPr>
        <p:spPr>
          <a:xfrm>
            <a:off x="3" y="1667492"/>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ch-8</a:t>
            </a:r>
          </a:p>
        </p:txBody>
      </p:sp>
      <p:sp>
        <p:nvSpPr>
          <p:cNvPr id="100" name="TextBox 99"/>
          <p:cNvSpPr txBox="1"/>
          <p:nvPr/>
        </p:nvSpPr>
        <p:spPr>
          <a:xfrm>
            <a:off x="4320483" y="5855129"/>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ch-16</a:t>
            </a:r>
          </a:p>
        </p:txBody>
      </p:sp>
      <p:sp>
        <p:nvSpPr>
          <p:cNvPr id="101" name="TextBox 100"/>
          <p:cNvSpPr txBox="1"/>
          <p:nvPr/>
        </p:nvSpPr>
        <p:spPr>
          <a:xfrm>
            <a:off x="4320483" y="5325523"/>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ch-15</a:t>
            </a:r>
          </a:p>
        </p:txBody>
      </p:sp>
      <p:sp>
        <p:nvSpPr>
          <p:cNvPr id="102" name="TextBox 101"/>
          <p:cNvSpPr txBox="1"/>
          <p:nvPr/>
        </p:nvSpPr>
        <p:spPr>
          <a:xfrm>
            <a:off x="4320483" y="4805606"/>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ch-14</a:t>
            </a:r>
          </a:p>
        </p:txBody>
      </p:sp>
      <p:sp>
        <p:nvSpPr>
          <p:cNvPr id="103" name="TextBox 102"/>
          <p:cNvSpPr txBox="1"/>
          <p:nvPr/>
        </p:nvSpPr>
        <p:spPr>
          <a:xfrm>
            <a:off x="4320483" y="4276001"/>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ch-13</a:t>
            </a:r>
          </a:p>
        </p:txBody>
      </p:sp>
      <p:sp>
        <p:nvSpPr>
          <p:cNvPr id="104" name="TextBox 103"/>
          <p:cNvSpPr txBox="1"/>
          <p:nvPr/>
        </p:nvSpPr>
        <p:spPr>
          <a:xfrm>
            <a:off x="4320483" y="3252934"/>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ch-12</a:t>
            </a:r>
          </a:p>
        </p:txBody>
      </p:sp>
      <p:sp>
        <p:nvSpPr>
          <p:cNvPr id="105" name="TextBox 104"/>
          <p:cNvSpPr txBox="1"/>
          <p:nvPr/>
        </p:nvSpPr>
        <p:spPr>
          <a:xfrm>
            <a:off x="4320483" y="2723328"/>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ch-11</a:t>
            </a:r>
          </a:p>
        </p:txBody>
      </p:sp>
      <p:sp>
        <p:nvSpPr>
          <p:cNvPr id="106" name="TextBox 105"/>
          <p:cNvSpPr txBox="1"/>
          <p:nvPr/>
        </p:nvSpPr>
        <p:spPr>
          <a:xfrm>
            <a:off x="4320483" y="2203411"/>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ch-10</a:t>
            </a:r>
          </a:p>
        </p:txBody>
      </p:sp>
      <p:sp>
        <p:nvSpPr>
          <p:cNvPr id="107" name="TextBox 106"/>
          <p:cNvSpPr txBox="1"/>
          <p:nvPr/>
        </p:nvSpPr>
        <p:spPr>
          <a:xfrm>
            <a:off x="4320483" y="1673805"/>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ch-9</a:t>
            </a:r>
          </a:p>
        </p:txBody>
      </p:sp>
      <p:sp>
        <p:nvSpPr>
          <p:cNvPr id="108" name="TextBox 107"/>
          <p:cNvSpPr txBox="1"/>
          <p:nvPr/>
        </p:nvSpPr>
        <p:spPr>
          <a:xfrm>
            <a:off x="55137" y="3719173"/>
            <a:ext cx="785542" cy="317394"/>
          </a:xfrm>
          <a:prstGeom prst="rect">
            <a:avLst/>
          </a:prstGeom>
          <a:noFill/>
          <a:ln>
            <a:noFill/>
          </a:ln>
        </p:spPr>
        <p:txBody>
          <a:bodyPr wrap="square" lIns="84216" tIns="42108" rIns="84216" bIns="42108" rtlCol="0">
            <a:spAutoFit/>
          </a:bodyPr>
          <a:lstStyle/>
          <a:p>
            <a:r>
              <a:rPr lang="en-US" sz="1500" cap="small" dirty="0" err="1">
                <a:solidFill>
                  <a:schemeClr val="bg1"/>
                </a:solidFill>
                <a:latin typeface="Arial Narrow" pitchFamily="34" charset="0"/>
              </a:rPr>
              <a:t>rf</a:t>
            </a:r>
            <a:r>
              <a:rPr lang="en-US" sz="1500" cap="small" dirty="0">
                <a:solidFill>
                  <a:schemeClr val="bg1"/>
                </a:solidFill>
                <a:latin typeface="Arial Narrow" pitchFamily="34" charset="0"/>
              </a:rPr>
              <a:t> input</a:t>
            </a:r>
          </a:p>
        </p:txBody>
      </p:sp>
      <p:sp>
        <p:nvSpPr>
          <p:cNvPr id="109" name="TextBox 108"/>
          <p:cNvSpPr txBox="1"/>
          <p:nvPr/>
        </p:nvSpPr>
        <p:spPr>
          <a:xfrm>
            <a:off x="2608149" y="2213865"/>
            <a:ext cx="1767469" cy="1008368"/>
          </a:xfrm>
          <a:prstGeom prst="rect">
            <a:avLst/>
          </a:prstGeom>
          <a:noFill/>
          <a:ln>
            <a:noFill/>
          </a:ln>
        </p:spPr>
        <p:txBody>
          <a:bodyPr wrap="square" lIns="84216" tIns="42108" rIns="84216" bIns="42108" rtlCol="0">
            <a:spAutoFit/>
          </a:bodyPr>
          <a:lstStyle/>
          <a:p>
            <a:pPr algn="l"/>
            <a:r>
              <a:rPr lang="en-US" sz="1500" cap="small" dirty="0">
                <a:solidFill>
                  <a:schemeClr val="bg1"/>
                </a:solidFill>
                <a:latin typeface="Arial Narrow" pitchFamily="34" charset="0"/>
              </a:rPr>
              <a:t>1:8 passive T-junction</a:t>
            </a:r>
          </a:p>
          <a:p>
            <a:pPr algn="l"/>
            <a:r>
              <a:rPr lang="en-US" sz="1500" cap="small" dirty="0">
                <a:solidFill>
                  <a:schemeClr val="bg1"/>
                </a:solidFill>
                <a:latin typeface="Arial Narrow" pitchFamily="34" charset="0"/>
              </a:rPr>
              <a:t>(0.15x1.15 </a:t>
            </a:r>
            <a:r>
              <a:rPr lang="en-US" sz="1500" dirty="0">
                <a:solidFill>
                  <a:schemeClr val="bg1"/>
                </a:solidFill>
                <a:latin typeface="Arial Narrow" pitchFamily="34" charset="0"/>
              </a:rPr>
              <a:t>mm</a:t>
            </a:r>
            <a:r>
              <a:rPr lang="en-US" sz="1500" baseline="30000" dirty="0">
                <a:solidFill>
                  <a:schemeClr val="bg1"/>
                </a:solidFill>
                <a:latin typeface="Arial Narrow" pitchFamily="34" charset="0"/>
              </a:rPr>
              <a:t>2</a:t>
            </a:r>
            <a:r>
              <a:rPr lang="en-US" sz="1500" cap="small" dirty="0">
                <a:solidFill>
                  <a:schemeClr val="bg1"/>
                </a:solidFill>
                <a:latin typeface="Arial Narrow" pitchFamily="34" charset="0"/>
              </a:rPr>
              <a:t>)</a:t>
            </a:r>
          </a:p>
          <a:p>
            <a:pPr algn="l"/>
            <a:r>
              <a:rPr lang="en-US" sz="1500" cap="small" dirty="0">
                <a:solidFill>
                  <a:schemeClr val="bg1"/>
                </a:solidFill>
                <a:latin typeface="Arial Narrow" pitchFamily="34" charset="0"/>
              </a:rPr>
              <a:t>= 2%</a:t>
            </a:r>
          </a:p>
        </p:txBody>
      </p:sp>
      <p:graphicFrame>
        <p:nvGraphicFramePr>
          <p:cNvPr id="865286" name="Object 6"/>
          <p:cNvGraphicFramePr>
            <a:graphicFrameLocks noChangeAspect="1"/>
          </p:cNvGraphicFramePr>
          <p:nvPr/>
        </p:nvGraphicFramePr>
        <p:xfrm>
          <a:off x="6404931" y="1201253"/>
          <a:ext cx="2422087" cy="2103913"/>
        </p:xfrm>
        <a:graphic>
          <a:graphicData uri="http://schemas.openxmlformats.org/presentationml/2006/ole">
            <mc:AlternateContent xmlns:mc="http://schemas.openxmlformats.org/markup-compatibility/2006">
              <mc:Choice xmlns:v="urn:schemas-microsoft-com:vml" Requires="v">
                <p:oleObj spid="_x0000_s38992" name="Visio" r:id="rId4" imgW="2085179" imgH="1709356" progId="Visio.Drawing.11">
                  <p:embed/>
                </p:oleObj>
              </mc:Choice>
              <mc:Fallback>
                <p:oleObj name="Visio" r:id="rId4" imgW="2085179" imgH="1709356"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4931" y="1201253"/>
                        <a:ext cx="2422087" cy="210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65288" name="Object 8"/>
          <p:cNvGraphicFramePr>
            <a:graphicFrameLocks noChangeAspect="1"/>
          </p:cNvGraphicFramePr>
          <p:nvPr/>
        </p:nvGraphicFramePr>
        <p:xfrm>
          <a:off x="5750313" y="3848826"/>
          <a:ext cx="3142167" cy="2358629"/>
        </p:xfrm>
        <a:graphic>
          <a:graphicData uri="http://schemas.openxmlformats.org/presentationml/2006/ole">
            <mc:AlternateContent xmlns:mc="http://schemas.openxmlformats.org/markup-compatibility/2006">
              <mc:Choice xmlns:v="urn:schemas-microsoft-com:vml" Requires="v">
                <p:oleObj spid="_x0000_s38993" name="Visio" r:id="rId6" imgW="2650046" imgH="1889224" progId="Visio.Drawing.11">
                  <p:embed/>
                </p:oleObj>
              </mc:Choice>
              <mc:Fallback>
                <p:oleObj name="Visio" r:id="rId6" imgW="2650046" imgH="1889224"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50313" y="3848826"/>
                        <a:ext cx="3142167" cy="2358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3" name="TextBox 112"/>
          <p:cNvSpPr txBox="1"/>
          <p:nvPr/>
        </p:nvSpPr>
        <p:spPr>
          <a:xfrm>
            <a:off x="6012160" y="855004"/>
            <a:ext cx="2291164" cy="346249"/>
          </a:xfrm>
          <a:prstGeom prst="rect">
            <a:avLst/>
          </a:prstGeom>
          <a:noFill/>
          <a:ln>
            <a:noFill/>
          </a:ln>
        </p:spPr>
        <p:txBody>
          <a:bodyPr wrap="square" lIns="84216" tIns="42108" rIns="84216" bIns="42108" rtlCol="0">
            <a:spAutoFit/>
          </a:bodyPr>
          <a:lstStyle/>
          <a:p>
            <a:r>
              <a:rPr lang="en-US" sz="1700" cap="small" dirty="0">
                <a:solidFill>
                  <a:srgbClr val="0000FF"/>
                </a:solidFill>
                <a:latin typeface="Arial Narrow" pitchFamily="34" charset="0"/>
              </a:rPr>
              <a:t>Active </a:t>
            </a:r>
            <a:r>
              <a:rPr lang="en-US" sz="1700" cap="small" dirty="0" err="1">
                <a:solidFill>
                  <a:srgbClr val="0000FF"/>
                </a:solidFill>
                <a:latin typeface="Arial Narrow" pitchFamily="34" charset="0"/>
              </a:rPr>
              <a:t>Balun</a:t>
            </a:r>
            <a:endParaRPr lang="en-US" sz="1700" cap="small" dirty="0">
              <a:solidFill>
                <a:srgbClr val="0000FF"/>
              </a:solidFill>
              <a:latin typeface="Arial Narrow" pitchFamily="34" charset="0"/>
            </a:endParaRPr>
          </a:p>
        </p:txBody>
      </p:sp>
      <p:sp>
        <p:nvSpPr>
          <p:cNvPr id="114" name="TextBox 113"/>
          <p:cNvSpPr txBox="1"/>
          <p:nvPr/>
        </p:nvSpPr>
        <p:spPr>
          <a:xfrm>
            <a:off x="5815775" y="3429000"/>
            <a:ext cx="2487549" cy="346249"/>
          </a:xfrm>
          <a:prstGeom prst="rect">
            <a:avLst/>
          </a:prstGeom>
          <a:noFill/>
          <a:ln>
            <a:noFill/>
          </a:ln>
        </p:spPr>
        <p:txBody>
          <a:bodyPr wrap="square" lIns="84216" tIns="42108" rIns="84216" bIns="42108" rtlCol="0">
            <a:spAutoFit/>
          </a:bodyPr>
          <a:lstStyle/>
          <a:p>
            <a:r>
              <a:rPr lang="en-US" sz="1700" cap="small" dirty="0">
                <a:solidFill>
                  <a:srgbClr val="0000FF"/>
                </a:solidFill>
                <a:latin typeface="Arial Narrow" pitchFamily="34" charset="0"/>
              </a:rPr>
              <a:t>1:2 Active Divider</a:t>
            </a:r>
          </a:p>
        </p:txBody>
      </p:sp>
      <p:sp>
        <p:nvSpPr>
          <p:cNvPr id="117" name="TextBox 116"/>
          <p:cNvSpPr txBox="1"/>
          <p:nvPr/>
        </p:nvSpPr>
        <p:spPr>
          <a:xfrm>
            <a:off x="5030233" y="2447443"/>
            <a:ext cx="1898393" cy="779034"/>
          </a:xfrm>
          <a:prstGeom prst="rect">
            <a:avLst/>
          </a:prstGeom>
          <a:noFill/>
        </p:spPr>
        <p:txBody>
          <a:bodyPr wrap="square" lIns="84190" tIns="42096" rIns="84190" bIns="42096" rtlCol="0">
            <a:spAutoFit/>
          </a:bodyPr>
          <a:lstStyle/>
          <a:p>
            <a:pPr algn="l">
              <a:buFont typeface="Arial" pitchFamily="34" charset="0"/>
              <a:buChar char="•"/>
            </a:pPr>
            <a:r>
              <a:rPr lang="en-US" sz="1500" dirty="0">
                <a:latin typeface="Arial Narrow" pitchFamily="34" charset="0"/>
              </a:rPr>
              <a:t> Emitter-coupling</a:t>
            </a:r>
          </a:p>
          <a:p>
            <a:pPr algn="l">
              <a:buFont typeface="Arial" pitchFamily="34" charset="0"/>
              <a:buChar char="•"/>
            </a:pPr>
            <a:r>
              <a:rPr lang="en-US" sz="1500" dirty="0">
                <a:latin typeface="Arial Narrow" pitchFamily="34" charset="0"/>
              </a:rPr>
              <a:t> Stub-matching: 50</a:t>
            </a:r>
            <a:r>
              <a:rPr lang="en-US" sz="1500" dirty="0">
                <a:latin typeface="Symbol" pitchFamily="18" charset="2"/>
              </a:rPr>
              <a:t>W</a:t>
            </a:r>
          </a:p>
          <a:p>
            <a:pPr algn="l">
              <a:buFont typeface="Arial" pitchFamily="34" charset="0"/>
              <a:buChar char="•"/>
            </a:pPr>
            <a:r>
              <a:rPr lang="en-US" sz="1500" dirty="0">
                <a:latin typeface="Arial Narrow" pitchFamily="34" charset="0"/>
              </a:rPr>
              <a:t> 6dB gain, 5 </a:t>
            </a:r>
            <a:r>
              <a:rPr lang="en-US" sz="1500" dirty="0" err="1">
                <a:latin typeface="Arial Narrow" pitchFamily="34" charset="0"/>
              </a:rPr>
              <a:t>mA</a:t>
            </a:r>
            <a:endParaRPr lang="en-US" sz="1500" dirty="0">
              <a:latin typeface="Arial Narrow" pitchFamily="34" charset="0"/>
            </a:endParaRPr>
          </a:p>
        </p:txBody>
      </p:sp>
      <p:sp>
        <p:nvSpPr>
          <p:cNvPr id="118" name="TextBox 117"/>
          <p:cNvSpPr txBox="1"/>
          <p:nvPr/>
        </p:nvSpPr>
        <p:spPr>
          <a:xfrm>
            <a:off x="8620305" y="1770874"/>
            <a:ext cx="523695" cy="317370"/>
          </a:xfrm>
          <a:prstGeom prst="rect">
            <a:avLst/>
          </a:prstGeom>
          <a:noFill/>
        </p:spPr>
        <p:txBody>
          <a:bodyPr wrap="square" lIns="84190" tIns="42096" rIns="84190" bIns="42096" rtlCol="0">
            <a:spAutoFit/>
          </a:bodyPr>
          <a:lstStyle/>
          <a:p>
            <a:pPr algn="l"/>
            <a:r>
              <a:rPr lang="en-US" sz="1500" dirty="0">
                <a:latin typeface="Arial Narrow" pitchFamily="34" charset="0"/>
              </a:rPr>
              <a:t>1:2 </a:t>
            </a:r>
          </a:p>
        </p:txBody>
      </p:sp>
      <p:sp>
        <p:nvSpPr>
          <p:cNvPr id="119" name="TextBox 118"/>
          <p:cNvSpPr txBox="1"/>
          <p:nvPr/>
        </p:nvSpPr>
        <p:spPr>
          <a:xfrm>
            <a:off x="8630633" y="4441613"/>
            <a:ext cx="523695" cy="317370"/>
          </a:xfrm>
          <a:prstGeom prst="rect">
            <a:avLst/>
          </a:prstGeom>
          <a:noFill/>
        </p:spPr>
        <p:txBody>
          <a:bodyPr wrap="square" lIns="84190" tIns="42096" rIns="84190" bIns="42096" rtlCol="0">
            <a:spAutoFit/>
          </a:bodyPr>
          <a:lstStyle/>
          <a:p>
            <a:pPr algn="l"/>
            <a:r>
              <a:rPr lang="en-US" sz="1500" dirty="0">
                <a:latin typeface="Arial Narrow" pitchFamily="34" charset="0"/>
              </a:rPr>
              <a:t>1:8 </a:t>
            </a:r>
          </a:p>
        </p:txBody>
      </p:sp>
      <p:sp>
        <p:nvSpPr>
          <p:cNvPr id="120" name="TextBox 119"/>
          <p:cNvSpPr txBox="1"/>
          <p:nvPr/>
        </p:nvSpPr>
        <p:spPr>
          <a:xfrm>
            <a:off x="5030233" y="3738471"/>
            <a:ext cx="1898393" cy="779034"/>
          </a:xfrm>
          <a:prstGeom prst="rect">
            <a:avLst/>
          </a:prstGeom>
          <a:noFill/>
        </p:spPr>
        <p:txBody>
          <a:bodyPr wrap="square" lIns="84190" tIns="42096" rIns="84190" bIns="42096" rtlCol="0">
            <a:spAutoFit/>
          </a:bodyPr>
          <a:lstStyle/>
          <a:p>
            <a:pPr algn="l">
              <a:buFont typeface="Arial" pitchFamily="34" charset="0"/>
              <a:buChar char="•"/>
            </a:pPr>
            <a:r>
              <a:rPr lang="en-US" sz="1500" dirty="0">
                <a:latin typeface="Arial Narrow" pitchFamily="34" charset="0"/>
              </a:rPr>
              <a:t> Current mode 1:2 </a:t>
            </a:r>
          </a:p>
          <a:p>
            <a:pPr algn="l">
              <a:buFont typeface="Arial" pitchFamily="34" charset="0"/>
              <a:buChar char="•"/>
            </a:pPr>
            <a:r>
              <a:rPr lang="en-US" sz="1500" dirty="0">
                <a:latin typeface="Arial Narrow" pitchFamily="34" charset="0"/>
              </a:rPr>
              <a:t> CMRR</a:t>
            </a:r>
          </a:p>
          <a:p>
            <a:pPr algn="l">
              <a:buFont typeface="Arial" pitchFamily="34" charset="0"/>
              <a:buChar char="•"/>
            </a:pPr>
            <a:r>
              <a:rPr lang="en-US" sz="1500" dirty="0">
                <a:latin typeface="Arial Narrow" pitchFamily="34" charset="0"/>
              </a:rPr>
              <a:t> 12dB gain, 15 </a:t>
            </a:r>
            <a:r>
              <a:rPr lang="en-US" sz="1500" dirty="0" err="1">
                <a:latin typeface="Arial Narrow" pitchFamily="34" charset="0"/>
              </a:rPr>
              <a:t>mA</a:t>
            </a:r>
            <a:endParaRPr lang="en-US" sz="1500" dirty="0">
              <a:latin typeface="Symbol" pitchFamily="18" charset="2"/>
            </a:endParaRPr>
          </a:p>
        </p:txBody>
      </p:sp>
      <p:sp>
        <p:nvSpPr>
          <p:cNvPr id="121" name="TextBox 120"/>
          <p:cNvSpPr txBox="1"/>
          <p:nvPr/>
        </p:nvSpPr>
        <p:spPr>
          <a:xfrm>
            <a:off x="5095694" y="1606298"/>
            <a:ext cx="1571084" cy="548202"/>
          </a:xfrm>
          <a:prstGeom prst="rect">
            <a:avLst/>
          </a:prstGeom>
          <a:noFill/>
        </p:spPr>
        <p:txBody>
          <a:bodyPr wrap="square" lIns="84190" tIns="42096" rIns="84190" bIns="42096" rtlCol="0">
            <a:spAutoFit/>
          </a:bodyPr>
          <a:lstStyle/>
          <a:p>
            <a:pPr algn="r"/>
            <a:r>
              <a:rPr lang="en-US" sz="1500" dirty="0">
                <a:solidFill>
                  <a:srgbClr val="FF0000"/>
                </a:solidFill>
                <a:latin typeface="Arial Narrow" pitchFamily="34" charset="0"/>
              </a:rPr>
              <a:t>include parasitic L (EM </a:t>
            </a:r>
            <a:r>
              <a:rPr lang="en-US" sz="1500" dirty="0" err="1">
                <a:solidFill>
                  <a:srgbClr val="FF0000"/>
                </a:solidFill>
                <a:latin typeface="Arial Narrow" pitchFamily="34" charset="0"/>
              </a:rPr>
              <a:t>sim</a:t>
            </a:r>
            <a:r>
              <a:rPr lang="en-US" sz="1500" dirty="0">
                <a:solidFill>
                  <a:srgbClr val="FF0000"/>
                </a:solidFill>
                <a:latin typeface="Arial Narrow" pitchFamily="34" charset="0"/>
              </a:rPr>
              <a:t>)</a:t>
            </a:r>
          </a:p>
        </p:txBody>
      </p:sp>
      <p:sp>
        <p:nvSpPr>
          <p:cNvPr id="122" name="TextBox 121"/>
          <p:cNvSpPr txBox="1"/>
          <p:nvPr/>
        </p:nvSpPr>
        <p:spPr>
          <a:xfrm>
            <a:off x="6274007" y="4441613"/>
            <a:ext cx="523695" cy="317370"/>
          </a:xfrm>
          <a:prstGeom prst="rect">
            <a:avLst/>
          </a:prstGeom>
          <a:noFill/>
        </p:spPr>
        <p:txBody>
          <a:bodyPr wrap="square" lIns="84190" tIns="42096" rIns="84190" bIns="42096" rtlCol="0">
            <a:spAutoFit/>
          </a:bodyPr>
          <a:lstStyle/>
          <a:p>
            <a:pPr algn="l"/>
            <a:r>
              <a:rPr lang="en-US" sz="1500" dirty="0">
                <a:latin typeface="Arial Narrow" pitchFamily="34" charset="0"/>
              </a:rPr>
              <a:t>1:8 </a:t>
            </a:r>
          </a:p>
        </p:txBody>
      </p:sp>
      <p:sp>
        <p:nvSpPr>
          <p:cNvPr id="123" name="TextBox 122"/>
          <p:cNvSpPr txBox="1"/>
          <p:nvPr/>
        </p:nvSpPr>
        <p:spPr>
          <a:xfrm>
            <a:off x="5161156" y="5228537"/>
            <a:ext cx="654618" cy="548202"/>
          </a:xfrm>
          <a:prstGeom prst="rect">
            <a:avLst/>
          </a:prstGeom>
          <a:noFill/>
        </p:spPr>
        <p:txBody>
          <a:bodyPr wrap="square" lIns="84190" tIns="42096" rIns="84190" bIns="42096" rtlCol="0">
            <a:spAutoFit/>
          </a:bodyPr>
          <a:lstStyle/>
          <a:p>
            <a:pPr algn="l"/>
            <a:r>
              <a:rPr lang="en-US" sz="1500" dirty="0">
                <a:latin typeface="Arial Narrow" pitchFamily="34" charset="0"/>
              </a:rPr>
              <a:t>Active </a:t>
            </a:r>
            <a:r>
              <a:rPr lang="en-US" sz="1500" dirty="0" err="1">
                <a:latin typeface="Arial Narrow" pitchFamily="34" charset="0"/>
              </a:rPr>
              <a:t>Balun</a:t>
            </a:r>
            <a:r>
              <a:rPr lang="en-US" sz="1500" dirty="0">
                <a:latin typeface="Arial Narrow" pitchFamily="34" charset="0"/>
              </a:rPr>
              <a:t> </a:t>
            </a:r>
          </a:p>
        </p:txBody>
      </p:sp>
      <p:sp>
        <p:nvSpPr>
          <p:cNvPr id="2" name="Slide Number Placeholder 1"/>
          <p:cNvSpPr>
            <a:spLocks noGrp="1"/>
          </p:cNvSpPr>
          <p:nvPr>
            <p:ph type="sldNum" sz="quarter" idx="4"/>
          </p:nvPr>
        </p:nvSpPr>
        <p:spPr/>
        <p:txBody>
          <a:bodyPr/>
          <a:lstStyle/>
          <a:p>
            <a:fld id="{90BE237A-3C10-CB42-9E82-6FFF293908C0}" type="slidenum">
              <a:rPr lang="en-US" smtClean="0"/>
              <a:pPr/>
              <a:t>60</a:t>
            </a:fld>
            <a:endParaRPr lang="en-US"/>
          </a:p>
        </p:txBody>
      </p:sp>
    </p:spTree>
    <p:extLst>
      <p:ext uri="{BB962C8B-B14F-4D97-AF65-F5344CB8AC3E}">
        <p14:creationId xmlns:p14="http://schemas.microsoft.com/office/powerpoint/2010/main" val="212713437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Rounded Rectangle 110"/>
          <p:cNvSpPr/>
          <p:nvPr/>
        </p:nvSpPr>
        <p:spPr>
          <a:xfrm>
            <a:off x="5095695" y="2618910"/>
            <a:ext cx="3862247" cy="607568"/>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60" name="Rounded Rectangle 59"/>
          <p:cNvSpPr/>
          <p:nvPr/>
        </p:nvSpPr>
        <p:spPr>
          <a:xfrm>
            <a:off x="5030233" y="3258756"/>
            <a:ext cx="3927709" cy="310534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6" name="Rectangle 5"/>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defTabSz="913529"/>
            <a:r>
              <a:rPr lang="en-US" sz="2600" cap="small" dirty="0">
                <a:latin typeface="Arial Narrow" pitchFamily="34" charset="0"/>
              </a:rPr>
              <a:t>16-Element </a:t>
            </a:r>
            <a:r>
              <a:rPr lang="en-US" sz="2600" dirty="0">
                <a:latin typeface="Arial Narrow" pitchFamily="34" charset="0"/>
              </a:rPr>
              <a:t>mm</a:t>
            </a:r>
            <a:r>
              <a:rPr lang="en-US" sz="2600" cap="small" dirty="0">
                <a:latin typeface="Arial Narrow" pitchFamily="34" charset="0"/>
              </a:rPr>
              <a:t>-wave phased-array </a:t>
            </a:r>
            <a:r>
              <a:rPr lang="en-US" sz="2600" cap="small" dirty="0" err="1">
                <a:latin typeface="Arial Narrow" pitchFamily="34" charset="0"/>
              </a:rPr>
              <a:t>Tx</a:t>
            </a:r>
            <a:r>
              <a:rPr lang="en-US" sz="2600" cap="small" dirty="0">
                <a:latin typeface="Arial Narrow" pitchFamily="34" charset="0"/>
              </a:rPr>
              <a:t> (44 </a:t>
            </a:r>
            <a:r>
              <a:rPr lang="en-US" sz="2600" cap="small" dirty="0" err="1">
                <a:latin typeface="Arial Narrow" pitchFamily="34" charset="0"/>
              </a:rPr>
              <a:t>gh</a:t>
            </a:r>
            <a:r>
              <a:rPr lang="en-US" sz="1700" cap="small" dirty="0" err="1">
                <a:latin typeface="Arial Narrow" pitchFamily="34" charset="0"/>
              </a:rPr>
              <a:t>z</a:t>
            </a:r>
            <a:r>
              <a:rPr lang="en-US" sz="2600" cap="small" dirty="0">
                <a:latin typeface="Arial Narrow" pitchFamily="34" charset="0"/>
              </a:rPr>
              <a:t>, </a:t>
            </a:r>
            <a:r>
              <a:rPr lang="en-US" sz="2600" cap="small" dirty="0">
                <a:solidFill>
                  <a:srgbClr val="0000FF"/>
                </a:solidFill>
                <a:latin typeface="Arial Narrow" pitchFamily="34" charset="0"/>
              </a:rPr>
              <a:t>1:8 T-junction</a:t>
            </a:r>
            <a:r>
              <a:rPr lang="en-US" sz="2600" cap="small" dirty="0">
                <a:latin typeface="Arial Narrow" pitchFamily="34" charset="0"/>
              </a:rPr>
              <a:t>)</a:t>
            </a:r>
          </a:p>
        </p:txBody>
      </p:sp>
      <p:grpSp>
        <p:nvGrpSpPr>
          <p:cNvPr id="2" name="Group 35"/>
          <p:cNvGrpSpPr/>
          <p:nvPr/>
        </p:nvGrpSpPr>
        <p:grpSpPr>
          <a:xfrm>
            <a:off x="5488465" y="1066241"/>
            <a:ext cx="3273091" cy="1636592"/>
            <a:chOff x="5965304" y="1352528"/>
            <a:chExt cx="3888432" cy="2037373"/>
          </a:xfrm>
        </p:grpSpPr>
        <p:pic>
          <p:nvPicPr>
            <p:cNvPr id="853000" name="Picture 8"/>
            <p:cNvPicPr>
              <a:picLocks noChangeAspect="1" noChangeArrowheads="1"/>
            </p:cNvPicPr>
            <p:nvPr/>
          </p:nvPicPr>
          <p:blipFill>
            <a:blip r:embed="rId3" cstate="print"/>
            <a:srcRect/>
            <a:stretch>
              <a:fillRect/>
            </a:stretch>
          </p:blipFill>
          <p:spPr bwMode="auto">
            <a:xfrm>
              <a:off x="6425766" y="1519662"/>
              <a:ext cx="2675384" cy="1726346"/>
            </a:xfrm>
            <a:prstGeom prst="rect">
              <a:avLst/>
            </a:prstGeom>
            <a:noFill/>
            <a:ln w="9525">
              <a:noFill/>
              <a:miter lim="800000"/>
              <a:headEnd/>
              <a:tailEnd/>
            </a:ln>
          </p:spPr>
        </p:pic>
        <p:sp>
          <p:nvSpPr>
            <p:cNvPr id="12" name="TextBox 11"/>
            <p:cNvSpPr txBox="1"/>
            <p:nvPr/>
          </p:nvSpPr>
          <p:spPr>
            <a:xfrm>
              <a:off x="6347646" y="1352528"/>
              <a:ext cx="2520280" cy="363990"/>
            </a:xfrm>
            <a:prstGeom prst="rect">
              <a:avLst/>
            </a:prstGeom>
            <a:noFill/>
          </p:spPr>
          <p:txBody>
            <a:bodyPr wrap="square" rtlCol="0">
              <a:spAutoFit/>
            </a:bodyPr>
            <a:lstStyle/>
            <a:p>
              <a:r>
                <a:rPr lang="en-US" sz="1300" dirty="0">
                  <a:solidFill>
                    <a:srgbClr val="FF00FF"/>
                  </a:solidFill>
                  <a:latin typeface="Arial Narrow" pitchFamily="34" charset="0"/>
                </a:rPr>
                <a:t>Al (M6) Top metal</a:t>
              </a:r>
            </a:p>
          </p:txBody>
        </p:sp>
        <p:sp>
          <p:nvSpPr>
            <p:cNvPr id="14" name="TextBox 13"/>
            <p:cNvSpPr txBox="1"/>
            <p:nvPr/>
          </p:nvSpPr>
          <p:spPr>
            <a:xfrm>
              <a:off x="7390157" y="3025911"/>
              <a:ext cx="1440161" cy="363990"/>
            </a:xfrm>
            <a:prstGeom prst="rect">
              <a:avLst/>
            </a:prstGeom>
            <a:noFill/>
          </p:spPr>
          <p:txBody>
            <a:bodyPr wrap="square" rtlCol="0">
              <a:spAutoFit/>
            </a:bodyPr>
            <a:lstStyle/>
            <a:p>
              <a:r>
                <a:rPr lang="en-US" sz="1100" dirty="0">
                  <a:solidFill>
                    <a:srgbClr val="FF00FF"/>
                  </a:solidFill>
                  <a:latin typeface="Arial Narrow" pitchFamily="34" charset="0"/>
                </a:rPr>
                <a:t>GND</a:t>
              </a:r>
              <a:r>
                <a:rPr lang="en-US" sz="1300" dirty="0">
                  <a:solidFill>
                    <a:srgbClr val="FF00FF"/>
                  </a:solidFill>
                  <a:latin typeface="Arial Narrow" pitchFamily="34" charset="0"/>
                </a:rPr>
                <a:t> (M1) </a:t>
              </a:r>
            </a:p>
          </p:txBody>
        </p:sp>
        <p:sp>
          <p:nvSpPr>
            <p:cNvPr id="15" name="TextBox 14"/>
            <p:cNvSpPr txBox="1"/>
            <p:nvPr/>
          </p:nvSpPr>
          <p:spPr>
            <a:xfrm>
              <a:off x="5965304" y="2238928"/>
              <a:ext cx="780727" cy="363990"/>
            </a:xfrm>
            <a:prstGeom prst="rect">
              <a:avLst/>
            </a:prstGeom>
            <a:noFill/>
          </p:spPr>
          <p:txBody>
            <a:bodyPr wrap="square" rtlCol="0">
              <a:spAutoFit/>
            </a:bodyPr>
            <a:lstStyle/>
            <a:p>
              <a:pPr algn="r"/>
              <a:r>
                <a:rPr lang="en-US" sz="1300" dirty="0" err="1">
                  <a:solidFill>
                    <a:srgbClr val="FF00FF"/>
                  </a:solidFill>
                  <a:latin typeface="Arial Narrow" pitchFamily="34" charset="0"/>
                </a:rPr>
                <a:t>Vias</a:t>
              </a:r>
              <a:endParaRPr lang="en-US" sz="1300" dirty="0">
                <a:solidFill>
                  <a:srgbClr val="FF00FF"/>
                </a:solidFill>
                <a:latin typeface="Arial Narrow" pitchFamily="34" charset="0"/>
              </a:endParaRPr>
            </a:p>
          </p:txBody>
        </p:sp>
        <p:sp>
          <p:nvSpPr>
            <p:cNvPr id="16" name="TextBox 15"/>
            <p:cNvSpPr txBox="1"/>
            <p:nvPr/>
          </p:nvSpPr>
          <p:spPr>
            <a:xfrm>
              <a:off x="7610337" y="1929408"/>
              <a:ext cx="432048" cy="613036"/>
            </a:xfrm>
            <a:prstGeom prst="rect">
              <a:avLst/>
            </a:prstGeom>
            <a:noFill/>
          </p:spPr>
          <p:txBody>
            <a:bodyPr wrap="square" rtlCol="0">
              <a:spAutoFit/>
            </a:bodyPr>
            <a:lstStyle/>
            <a:p>
              <a:r>
                <a:rPr lang="en-US" sz="1300" dirty="0">
                  <a:solidFill>
                    <a:srgbClr val="FF00FF"/>
                  </a:solidFill>
                  <a:latin typeface="Arial Narrow" pitchFamily="34" charset="0"/>
                </a:rPr>
                <a:t>M5</a:t>
              </a:r>
            </a:p>
          </p:txBody>
        </p:sp>
        <p:sp>
          <p:nvSpPr>
            <p:cNvPr id="17" name="TextBox 16"/>
            <p:cNvSpPr txBox="1"/>
            <p:nvPr/>
          </p:nvSpPr>
          <p:spPr>
            <a:xfrm>
              <a:off x="7610337" y="2361456"/>
              <a:ext cx="432048" cy="613036"/>
            </a:xfrm>
            <a:prstGeom prst="rect">
              <a:avLst/>
            </a:prstGeom>
            <a:noFill/>
          </p:spPr>
          <p:txBody>
            <a:bodyPr wrap="square" rtlCol="0">
              <a:spAutoFit/>
            </a:bodyPr>
            <a:lstStyle/>
            <a:p>
              <a:r>
                <a:rPr lang="en-US" sz="1300" dirty="0">
                  <a:solidFill>
                    <a:srgbClr val="FF00FF"/>
                  </a:solidFill>
                  <a:latin typeface="Arial Narrow" pitchFamily="34" charset="0"/>
                </a:rPr>
                <a:t>M4</a:t>
              </a:r>
            </a:p>
          </p:txBody>
        </p:sp>
        <p:sp>
          <p:nvSpPr>
            <p:cNvPr id="18" name="TextBox 17"/>
            <p:cNvSpPr txBox="1"/>
            <p:nvPr/>
          </p:nvSpPr>
          <p:spPr>
            <a:xfrm>
              <a:off x="7610337" y="2643570"/>
              <a:ext cx="432048" cy="613036"/>
            </a:xfrm>
            <a:prstGeom prst="rect">
              <a:avLst/>
            </a:prstGeom>
            <a:noFill/>
          </p:spPr>
          <p:txBody>
            <a:bodyPr wrap="square" rtlCol="0">
              <a:spAutoFit/>
            </a:bodyPr>
            <a:lstStyle/>
            <a:p>
              <a:r>
                <a:rPr lang="en-US" sz="1300" dirty="0">
                  <a:solidFill>
                    <a:srgbClr val="FF00FF"/>
                  </a:solidFill>
                  <a:latin typeface="Arial Narrow" pitchFamily="34" charset="0"/>
                </a:rPr>
                <a:t>M3</a:t>
              </a:r>
            </a:p>
          </p:txBody>
        </p:sp>
        <p:cxnSp>
          <p:nvCxnSpPr>
            <p:cNvPr id="20" name="Straight Connector 19"/>
            <p:cNvCxnSpPr/>
            <p:nvPr/>
          </p:nvCxnSpPr>
          <p:spPr>
            <a:xfrm>
              <a:off x="8546441" y="2190036"/>
              <a:ext cx="567578" cy="0"/>
            </a:xfrm>
            <a:prstGeom prst="line">
              <a:avLst/>
            </a:prstGeom>
            <a:ln w="19050">
              <a:solidFill>
                <a:srgbClr val="FF00FF"/>
              </a:solidFill>
              <a:prstDash val="sys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8566078" y="2364738"/>
              <a:ext cx="567578" cy="0"/>
            </a:xfrm>
            <a:prstGeom prst="line">
              <a:avLst/>
            </a:prstGeom>
            <a:ln w="19050">
              <a:solidFill>
                <a:srgbClr val="FF00FF"/>
              </a:solidFill>
              <a:prstDash val="sys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8546441" y="2613700"/>
              <a:ext cx="567578" cy="0"/>
            </a:xfrm>
            <a:prstGeom prst="line">
              <a:avLst/>
            </a:prstGeom>
            <a:ln w="19050">
              <a:solidFill>
                <a:srgbClr val="FF00FF"/>
              </a:solidFill>
              <a:prstDash val="sys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8566078" y="2821855"/>
              <a:ext cx="567578" cy="0"/>
            </a:xfrm>
            <a:prstGeom prst="line">
              <a:avLst/>
            </a:prstGeom>
            <a:ln w="19050">
              <a:solidFill>
                <a:srgbClr val="FF00FF"/>
              </a:solidFill>
              <a:prstDash val="sysDash"/>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9061648" y="2094910"/>
              <a:ext cx="792088" cy="363990"/>
            </a:xfrm>
            <a:prstGeom prst="rect">
              <a:avLst/>
            </a:prstGeom>
            <a:noFill/>
          </p:spPr>
          <p:txBody>
            <a:bodyPr wrap="square" rtlCol="0">
              <a:spAutoFit/>
            </a:bodyPr>
            <a:lstStyle/>
            <a:p>
              <a:pPr algn="l"/>
              <a:r>
                <a:rPr lang="en-US" sz="1300" dirty="0">
                  <a:solidFill>
                    <a:srgbClr val="FF00FF"/>
                  </a:solidFill>
                  <a:latin typeface="Arial Narrow" pitchFamily="34" charset="0"/>
                </a:rPr>
                <a:t>1.6 um</a:t>
              </a:r>
            </a:p>
          </p:txBody>
        </p:sp>
        <p:sp>
          <p:nvSpPr>
            <p:cNvPr id="32" name="TextBox 31"/>
            <p:cNvSpPr txBox="1"/>
            <p:nvPr/>
          </p:nvSpPr>
          <p:spPr>
            <a:xfrm>
              <a:off x="9061648" y="2550077"/>
              <a:ext cx="792088" cy="363990"/>
            </a:xfrm>
            <a:prstGeom prst="rect">
              <a:avLst/>
            </a:prstGeom>
            <a:noFill/>
          </p:spPr>
          <p:txBody>
            <a:bodyPr wrap="square" rtlCol="0">
              <a:spAutoFit/>
            </a:bodyPr>
            <a:lstStyle/>
            <a:p>
              <a:pPr algn="l"/>
              <a:r>
                <a:rPr lang="en-US" sz="1300" dirty="0">
                  <a:solidFill>
                    <a:srgbClr val="FF00FF"/>
                  </a:solidFill>
                  <a:latin typeface="Arial Narrow" pitchFamily="34" charset="0"/>
                </a:rPr>
                <a:t>1.9 um</a:t>
              </a:r>
            </a:p>
          </p:txBody>
        </p:sp>
      </p:grpSp>
      <p:sp>
        <p:nvSpPr>
          <p:cNvPr id="33" name="TextBox 32"/>
          <p:cNvSpPr txBox="1"/>
          <p:nvPr/>
        </p:nvSpPr>
        <p:spPr>
          <a:xfrm>
            <a:off x="4964774" y="796208"/>
            <a:ext cx="4179229" cy="346224"/>
          </a:xfrm>
          <a:prstGeom prst="rect">
            <a:avLst/>
          </a:prstGeom>
          <a:noFill/>
        </p:spPr>
        <p:txBody>
          <a:bodyPr wrap="square" lIns="84190" tIns="42096" rIns="84190" bIns="42096" rtlCol="0">
            <a:spAutoFit/>
          </a:bodyPr>
          <a:lstStyle/>
          <a:p>
            <a:r>
              <a:rPr lang="en-US" sz="1700" cap="small" dirty="0">
                <a:solidFill>
                  <a:srgbClr val="0000FF"/>
                </a:solidFill>
                <a:latin typeface="Arial Narrow" pitchFamily="34" charset="0"/>
              </a:rPr>
              <a:t>Shielded Broadside-coupled Diff-T-line</a:t>
            </a:r>
          </a:p>
        </p:txBody>
      </p:sp>
      <p:sp>
        <p:nvSpPr>
          <p:cNvPr id="37" name="TextBox 36"/>
          <p:cNvSpPr txBox="1"/>
          <p:nvPr/>
        </p:nvSpPr>
        <p:spPr>
          <a:xfrm>
            <a:off x="5085557" y="2649946"/>
            <a:ext cx="3862247" cy="548202"/>
          </a:xfrm>
          <a:prstGeom prst="rect">
            <a:avLst/>
          </a:prstGeom>
          <a:noFill/>
        </p:spPr>
        <p:txBody>
          <a:bodyPr wrap="square" lIns="84190" tIns="42096" rIns="84190" bIns="42096" rtlCol="0">
            <a:spAutoFit/>
          </a:bodyPr>
          <a:lstStyle/>
          <a:p>
            <a:pPr algn="l">
              <a:buFont typeface="Arial" pitchFamily="34" charset="0"/>
              <a:buChar char="•"/>
            </a:pPr>
            <a:r>
              <a:rPr lang="en-US" sz="1500" dirty="0">
                <a:latin typeface="Arial Narrow" pitchFamily="34" charset="0"/>
              </a:rPr>
              <a:t> Perfectly shielded (no coupling btw T-lines)</a:t>
            </a:r>
          </a:p>
          <a:p>
            <a:pPr algn="l">
              <a:buFont typeface="Arial" pitchFamily="34" charset="0"/>
              <a:buChar char="•"/>
            </a:pPr>
            <a:r>
              <a:rPr lang="en-US" sz="1500" dirty="0">
                <a:latin typeface="Arial Narrow" pitchFamily="34" charset="0"/>
              </a:rPr>
              <a:t> Allow compact integration of many diff T-lines</a:t>
            </a:r>
          </a:p>
        </p:txBody>
      </p:sp>
      <p:pic>
        <p:nvPicPr>
          <p:cNvPr id="75" name="Picture 3"/>
          <p:cNvPicPr>
            <a:picLocks noChangeAspect="1" noChangeArrowheads="1"/>
          </p:cNvPicPr>
          <p:nvPr/>
        </p:nvPicPr>
        <p:blipFill>
          <a:blip r:embed="rId4" cstate="print"/>
          <a:srcRect/>
          <a:stretch>
            <a:fillRect/>
          </a:stretch>
        </p:blipFill>
        <p:spPr bwMode="auto">
          <a:xfrm>
            <a:off x="110462" y="728701"/>
            <a:ext cx="4827353" cy="5670630"/>
          </a:xfrm>
          <a:prstGeom prst="rect">
            <a:avLst/>
          </a:prstGeom>
          <a:noFill/>
          <a:ln w="9525">
            <a:noFill/>
            <a:miter lim="800000"/>
            <a:headEnd/>
            <a:tailEnd/>
          </a:ln>
          <a:effectLst/>
        </p:spPr>
      </p:pic>
      <p:sp>
        <p:nvSpPr>
          <p:cNvPr id="76" name="Flowchart: Process 75"/>
          <p:cNvSpPr/>
          <p:nvPr/>
        </p:nvSpPr>
        <p:spPr>
          <a:xfrm>
            <a:off x="1560759" y="3667668"/>
            <a:ext cx="327309" cy="47255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chemeClr val="bg1"/>
              </a:solidFill>
            </a:endParaRPr>
          </a:p>
        </p:txBody>
      </p:sp>
      <p:sp>
        <p:nvSpPr>
          <p:cNvPr id="77" name="Flowchart: Process 76"/>
          <p:cNvSpPr/>
          <p:nvPr/>
        </p:nvSpPr>
        <p:spPr>
          <a:xfrm>
            <a:off x="2290976" y="3667668"/>
            <a:ext cx="448095" cy="47255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78" name="Flowchart: Process 77"/>
          <p:cNvSpPr/>
          <p:nvPr/>
        </p:nvSpPr>
        <p:spPr>
          <a:xfrm>
            <a:off x="3197305" y="3667668"/>
            <a:ext cx="327309" cy="47255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79" name="Flowchart: Process 78"/>
          <p:cNvSpPr/>
          <p:nvPr/>
        </p:nvSpPr>
        <p:spPr>
          <a:xfrm>
            <a:off x="2401626" y="1595844"/>
            <a:ext cx="216660" cy="1776103"/>
          </a:xfrm>
          <a:prstGeom prst="flowChartProcess">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80" name="Flowchart: Process 79"/>
          <p:cNvSpPr/>
          <p:nvPr/>
        </p:nvSpPr>
        <p:spPr>
          <a:xfrm>
            <a:off x="2411763" y="4420704"/>
            <a:ext cx="216660" cy="1776103"/>
          </a:xfrm>
          <a:prstGeom prst="flowChartProcess">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81" name="Flowchart: Process 80"/>
          <p:cNvSpPr/>
          <p:nvPr/>
        </p:nvSpPr>
        <p:spPr>
          <a:xfrm>
            <a:off x="1646495" y="2110212"/>
            <a:ext cx="720080" cy="47255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82" name="Flowchart: Process 81"/>
          <p:cNvSpPr/>
          <p:nvPr/>
        </p:nvSpPr>
        <p:spPr>
          <a:xfrm>
            <a:off x="881228" y="2110212"/>
            <a:ext cx="720080" cy="47255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chemeClr val="bg1"/>
              </a:solidFill>
            </a:endParaRPr>
          </a:p>
        </p:txBody>
      </p:sp>
      <p:sp>
        <p:nvSpPr>
          <p:cNvPr id="83" name="Flowchart: Process 82"/>
          <p:cNvSpPr/>
          <p:nvPr/>
        </p:nvSpPr>
        <p:spPr>
          <a:xfrm>
            <a:off x="578832" y="2110212"/>
            <a:ext cx="261847" cy="47255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chemeClr val="bg1"/>
              </a:solidFill>
            </a:endParaRPr>
          </a:p>
        </p:txBody>
      </p:sp>
      <p:sp>
        <p:nvSpPr>
          <p:cNvPr id="84" name="Flowchart: Process 83"/>
          <p:cNvSpPr/>
          <p:nvPr/>
        </p:nvSpPr>
        <p:spPr>
          <a:xfrm>
            <a:off x="558557" y="1045329"/>
            <a:ext cx="3862247" cy="405045"/>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85" name="TextBox 84"/>
          <p:cNvSpPr txBox="1"/>
          <p:nvPr/>
        </p:nvSpPr>
        <p:spPr>
          <a:xfrm>
            <a:off x="513370" y="3381636"/>
            <a:ext cx="2291164"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Active </a:t>
            </a:r>
            <a:r>
              <a:rPr lang="en-US" sz="1500" cap="small" dirty="0" err="1">
                <a:solidFill>
                  <a:schemeClr val="bg1"/>
                </a:solidFill>
                <a:latin typeface="Arial Narrow" pitchFamily="34" charset="0"/>
              </a:rPr>
              <a:t>balun</a:t>
            </a:r>
            <a:endParaRPr lang="en-US" sz="1500" cap="small" dirty="0">
              <a:solidFill>
                <a:schemeClr val="bg1"/>
              </a:solidFill>
              <a:latin typeface="Arial Narrow" pitchFamily="34" charset="0"/>
            </a:endParaRPr>
          </a:p>
        </p:txBody>
      </p:sp>
      <p:sp>
        <p:nvSpPr>
          <p:cNvPr id="86" name="TextBox 85"/>
          <p:cNvSpPr txBox="1"/>
          <p:nvPr/>
        </p:nvSpPr>
        <p:spPr>
          <a:xfrm>
            <a:off x="2018992" y="3381636"/>
            <a:ext cx="111285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1:2 active</a:t>
            </a:r>
          </a:p>
        </p:txBody>
      </p:sp>
      <p:sp>
        <p:nvSpPr>
          <p:cNvPr id="87" name="TextBox 86"/>
          <p:cNvSpPr txBox="1"/>
          <p:nvPr/>
        </p:nvSpPr>
        <p:spPr>
          <a:xfrm>
            <a:off x="2804534" y="3381636"/>
            <a:ext cx="111285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PTAT</a:t>
            </a:r>
          </a:p>
        </p:txBody>
      </p:sp>
      <p:sp>
        <p:nvSpPr>
          <p:cNvPr id="88" name="TextBox 87"/>
          <p:cNvSpPr txBox="1"/>
          <p:nvPr/>
        </p:nvSpPr>
        <p:spPr>
          <a:xfrm>
            <a:off x="1167987" y="1066238"/>
            <a:ext cx="2814858"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Array decoder</a:t>
            </a:r>
          </a:p>
        </p:txBody>
      </p:sp>
      <p:sp>
        <p:nvSpPr>
          <p:cNvPr id="89" name="TextBox 88"/>
          <p:cNvSpPr txBox="1"/>
          <p:nvPr/>
        </p:nvSpPr>
        <p:spPr>
          <a:xfrm>
            <a:off x="1429835" y="1808820"/>
            <a:ext cx="111285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LCA</a:t>
            </a:r>
          </a:p>
        </p:txBody>
      </p:sp>
      <p:sp>
        <p:nvSpPr>
          <p:cNvPr id="90" name="TextBox 89"/>
          <p:cNvSpPr txBox="1"/>
          <p:nvPr/>
        </p:nvSpPr>
        <p:spPr>
          <a:xfrm>
            <a:off x="644294" y="1808820"/>
            <a:ext cx="1178313" cy="546703"/>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Phase shifter</a:t>
            </a:r>
          </a:p>
        </p:txBody>
      </p:sp>
      <p:sp>
        <p:nvSpPr>
          <p:cNvPr id="91" name="TextBox 90"/>
          <p:cNvSpPr txBox="1"/>
          <p:nvPr/>
        </p:nvSpPr>
        <p:spPr>
          <a:xfrm>
            <a:off x="316985" y="2551403"/>
            <a:ext cx="111285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50</a:t>
            </a:r>
            <a:r>
              <a:rPr lang="en-US" sz="1500" cap="small" dirty="0">
                <a:solidFill>
                  <a:schemeClr val="bg1"/>
                </a:solidFill>
                <a:latin typeface="Symbol" pitchFamily="18" charset="2"/>
              </a:rPr>
              <a:t>W</a:t>
            </a:r>
            <a:r>
              <a:rPr lang="en-US" sz="1500" cap="small" dirty="0">
                <a:solidFill>
                  <a:schemeClr val="bg1"/>
                </a:solidFill>
                <a:latin typeface="Arial Narrow" pitchFamily="34" charset="0"/>
              </a:rPr>
              <a:t> driver</a:t>
            </a:r>
          </a:p>
        </p:txBody>
      </p:sp>
      <p:sp>
        <p:nvSpPr>
          <p:cNvPr id="92" name="TextBox 91"/>
          <p:cNvSpPr txBox="1"/>
          <p:nvPr/>
        </p:nvSpPr>
        <p:spPr>
          <a:xfrm>
            <a:off x="2477225" y="5116688"/>
            <a:ext cx="2029316"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1:8 passive T-junction</a:t>
            </a:r>
          </a:p>
        </p:txBody>
      </p:sp>
      <p:sp>
        <p:nvSpPr>
          <p:cNvPr id="93" name="TextBox 92"/>
          <p:cNvSpPr txBox="1"/>
          <p:nvPr/>
        </p:nvSpPr>
        <p:spPr>
          <a:xfrm>
            <a:off x="3" y="5848816"/>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a:t>
            </a:r>
          </a:p>
        </p:txBody>
      </p:sp>
      <p:sp>
        <p:nvSpPr>
          <p:cNvPr id="94" name="TextBox 93"/>
          <p:cNvSpPr txBox="1"/>
          <p:nvPr/>
        </p:nvSpPr>
        <p:spPr>
          <a:xfrm>
            <a:off x="3" y="5319210"/>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ch-2</a:t>
            </a:r>
          </a:p>
        </p:txBody>
      </p:sp>
      <p:sp>
        <p:nvSpPr>
          <p:cNvPr id="95" name="TextBox 94"/>
          <p:cNvSpPr txBox="1"/>
          <p:nvPr/>
        </p:nvSpPr>
        <p:spPr>
          <a:xfrm>
            <a:off x="3" y="4799293"/>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ch-3</a:t>
            </a:r>
          </a:p>
        </p:txBody>
      </p:sp>
      <p:sp>
        <p:nvSpPr>
          <p:cNvPr id="96" name="TextBox 95"/>
          <p:cNvSpPr txBox="1"/>
          <p:nvPr/>
        </p:nvSpPr>
        <p:spPr>
          <a:xfrm>
            <a:off x="3" y="4269687"/>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ch-4</a:t>
            </a:r>
          </a:p>
        </p:txBody>
      </p:sp>
      <p:sp>
        <p:nvSpPr>
          <p:cNvPr id="97" name="TextBox 96"/>
          <p:cNvSpPr txBox="1"/>
          <p:nvPr/>
        </p:nvSpPr>
        <p:spPr>
          <a:xfrm>
            <a:off x="3" y="3246621"/>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ch-5</a:t>
            </a:r>
          </a:p>
        </p:txBody>
      </p:sp>
      <p:sp>
        <p:nvSpPr>
          <p:cNvPr id="98" name="TextBox 97"/>
          <p:cNvSpPr txBox="1"/>
          <p:nvPr/>
        </p:nvSpPr>
        <p:spPr>
          <a:xfrm>
            <a:off x="3" y="2717015"/>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ch-6</a:t>
            </a:r>
          </a:p>
        </p:txBody>
      </p:sp>
      <p:sp>
        <p:nvSpPr>
          <p:cNvPr id="99" name="TextBox 98"/>
          <p:cNvSpPr txBox="1"/>
          <p:nvPr/>
        </p:nvSpPr>
        <p:spPr>
          <a:xfrm>
            <a:off x="3" y="2197098"/>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ch-7</a:t>
            </a:r>
          </a:p>
        </p:txBody>
      </p:sp>
      <p:sp>
        <p:nvSpPr>
          <p:cNvPr id="100" name="TextBox 99"/>
          <p:cNvSpPr txBox="1"/>
          <p:nvPr/>
        </p:nvSpPr>
        <p:spPr>
          <a:xfrm>
            <a:off x="3" y="1667492"/>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ch-8</a:t>
            </a:r>
          </a:p>
        </p:txBody>
      </p:sp>
      <p:sp>
        <p:nvSpPr>
          <p:cNvPr id="101" name="TextBox 100"/>
          <p:cNvSpPr txBox="1"/>
          <p:nvPr/>
        </p:nvSpPr>
        <p:spPr>
          <a:xfrm>
            <a:off x="4320483" y="5855129"/>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ch-16</a:t>
            </a:r>
          </a:p>
        </p:txBody>
      </p:sp>
      <p:sp>
        <p:nvSpPr>
          <p:cNvPr id="102" name="TextBox 101"/>
          <p:cNvSpPr txBox="1"/>
          <p:nvPr/>
        </p:nvSpPr>
        <p:spPr>
          <a:xfrm>
            <a:off x="4320483" y="5325523"/>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ch-15</a:t>
            </a:r>
          </a:p>
        </p:txBody>
      </p:sp>
      <p:sp>
        <p:nvSpPr>
          <p:cNvPr id="103" name="TextBox 102"/>
          <p:cNvSpPr txBox="1"/>
          <p:nvPr/>
        </p:nvSpPr>
        <p:spPr>
          <a:xfrm>
            <a:off x="4320483" y="4805606"/>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ch-14</a:t>
            </a:r>
          </a:p>
        </p:txBody>
      </p:sp>
      <p:sp>
        <p:nvSpPr>
          <p:cNvPr id="104" name="TextBox 103"/>
          <p:cNvSpPr txBox="1"/>
          <p:nvPr/>
        </p:nvSpPr>
        <p:spPr>
          <a:xfrm>
            <a:off x="4320483" y="4276001"/>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ch-13</a:t>
            </a:r>
          </a:p>
        </p:txBody>
      </p:sp>
      <p:sp>
        <p:nvSpPr>
          <p:cNvPr id="105" name="TextBox 104"/>
          <p:cNvSpPr txBox="1"/>
          <p:nvPr/>
        </p:nvSpPr>
        <p:spPr>
          <a:xfrm>
            <a:off x="4320483" y="3252934"/>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ch-12</a:t>
            </a:r>
          </a:p>
        </p:txBody>
      </p:sp>
      <p:sp>
        <p:nvSpPr>
          <p:cNvPr id="106" name="TextBox 105"/>
          <p:cNvSpPr txBox="1"/>
          <p:nvPr/>
        </p:nvSpPr>
        <p:spPr>
          <a:xfrm>
            <a:off x="4320483" y="2723328"/>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ch-11</a:t>
            </a:r>
          </a:p>
        </p:txBody>
      </p:sp>
      <p:sp>
        <p:nvSpPr>
          <p:cNvPr id="109" name="TextBox 108"/>
          <p:cNvSpPr txBox="1"/>
          <p:nvPr/>
        </p:nvSpPr>
        <p:spPr>
          <a:xfrm>
            <a:off x="55137" y="3719173"/>
            <a:ext cx="785542" cy="317394"/>
          </a:xfrm>
          <a:prstGeom prst="rect">
            <a:avLst/>
          </a:prstGeom>
          <a:noFill/>
          <a:ln>
            <a:noFill/>
          </a:ln>
        </p:spPr>
        <p:txBody>
          <a:bodyPr wrap="square" lIns="84216" tIns="42108" rIns="84216" bIns="42108" rtlCol="0">
            <a:spAutoFit/>
          </a:bodyPr>
          <a:lstStyle/>
          <a:p>
            <a:r>
              <a:rPr lang="en-US" sz="1500" cap="small" dirty="0" err="1">
                <a:solidFill>
                  <a:schemeClr val="bg1"/>
                </a:solidFill>
                <a:latin typeface="Arial Narrow" pitchFamily="34" charset="0"/>
              </a:rPr>
              <a:t>rf</a:t>
            </a:r>
            <a:r>
              <a:rPr lang="en-US" sz="1500" cap="small" dirty="0">
                <a:solidFill>
                  <a:schemeClr val="bg1"/>
                </a:solidFill>
                <a:latin typeface="Arial Narrow" pitchFamily="34" charset="0"/>
              </a:rPr>
              <a:t> input</a:t>
            </a:r>
          </a:p>
        </p:txBody>
      </p:sp>
      <p:graphicFrame>
        <p:nvGraphicFramePr>
          <p:cNvPr id="878594" name="Object 2"/>
          <p:cNvGraphicFramePr>
            <a:graphicFrameLocks noChangeAspect="1"/>
          </p:cNvGraphicFramePr>
          <p:nvPr/>
        </p:nvGraphicFramePr>
        <p:xfrm>
          <a:off x="5292080" y="3429000"/>
          <a:ext cx="3338553" cy="2720600"/>
        </p:xfrm>
        <a:graphic>
          <a:graphicData uri="http://schemas.openxmlformats.org/presentationml/2006/ole">
            <mc:AlternateContent xmlns:mc="http://schemas.openxmlformats.org/markup-compatibility/2006">
              <mc:Choice xmlns:v="urn:schemas-microsoft-com:vml" Requires="v">
                <p:oleObj spid="_x0000_s40016" name="Visio" r:id="rId5" imgW="1934196" imgH="1469898" progId="Visio.Drawing.11">
                  <p:embed/>
                </p:oleObj>
              </mc:Choice>
              <mc:Fallback>
                <p:oleObj name="Visio" r:id="rId5" imgW="1934196" imgH="1469898"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2080" y="3429000"/>
                        <a:ext cx="3338553" cy="272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62" name="Straight Connector 61"/>
          <p:cNvCxnSpPr/>
          <p:nvPr/>
        </p:nvCxnSpPr>
        <p:spPr>
          <a:xfrm rot="5400000">
            <a:off x="7573015" y="3699030"/>
            <a:ext cx="675075" cy="0"/>
          </a:xfrm>
          <a:prstGeom prst="line">
            <a:avLst/>
          </a:prstGeom>
          <a:ln w="19050">
            <a:solidFill>
              <a:srgbClr val="FF00FF"/>
            </a:solidFill>
            <a:prstDash val="dash"/>
          </a:ln>
        </p:spPr>
        <p:style>
          <a:lnRef idx="1">
            <a:schemeClr val="accent1"/>
          </a:lnRef>
          <a:fillRef idx="0">
            <a:schemeClr val="accent1"/>
          </a:fillRef>
          <a:effectRef idx="0">
            <a:schemeClr val="accent1"/>
          </a:effectRef>
          <a:fontRef idx="minor">
            <a:schemeClr val="tx1"/>
          </a:fontRef>
        </p:style>
      </p:cxnSp>
      <p:sp>
        <p:nvSpPr>
          <p:cNvPr id="63" name="Curved Right Arrow 62"/>
          <p:cNvSpPr/>
          <p:nvPr/>
        </p:nvSpPr>
        <p:spPr>
          <a:xfrm rot="10800000">
            <a:off x="7976014" y="2348880"/>
            <a:ext cx="458233" cy="108012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chemeClr val="tx1"/>
              </a:solidFill>
            </a:endParaRPr>
          </a:p>
        </p:txBody>
      </p:sp>
      <p:sp>
        <p:nvSpPr>
          <p:cNvPr id="64" name="TextBox 63"/>
          <p:cNvSpPr txBox="1"/>
          <p:nvPr/>
        </p:nvSpPr>
        <p:spPr>
          <a:xfrm>
            <a:off x="4975098" y="3226478"/>
            <a:ext cx="2869993" cy="346224"/>
          </a:xfrm>
          <a:prstGeom prst="rect">
            <a:avLst/>
          </a:prstGeom>
          <a:noFill/>
        </p:spPr>
        <p:txBody>
          <a:bodyPr wrap="square" lIns="84190" tIns="42096" rIns="84190" bIns="42096" rtlCol="0">
            <a:spAutoFit/>
          </a:bodyPr>
          <a:lstStyle/>
          <a:p>
            <a:r>
              <a:rPr lang="en-US" sz="1700" cap="small" dirty="0">
                <a:solidFill>
                  <a:srgbClr val="0000FF"/>
                </a:solidFill>
                <a:latin typeface="Arial Narrow" pitchFamily="34" charset="0"/>
              </a:rPr>
              <a:t>1:8 Tee-Junction Divider</a:t>
            </a:r>
          </a:p>
        </p:txBody>
      </p:sp>
      <p:sp>
        <p:nvSpPr>
          <p:cNvPr id="65" name="TextBox 64"/>
          <p:cNvSpPr txBox="1"/>
          <p:nvPr/>
        </p:nvSpPr>
        <p:spPr>
          <a:xfrm>
            <a:off x="5001567" y="4538681"/>
            <a:ext cx="523695" cy="317370"/>
          </a:xfrm>
          <a:prstGeom prst="rect">
            <a:avLst/>
          </a:prstGeom>
          <a:noFill/>
        </p:spPr>
        <p:txBody>
          <a:bodyPr wrap="square" lIns="84190" tIns="42096" rIns="84190" bIns="42096" rtlCol="0">
            <a:spAutoFit/>
          </a:bodyPr>
          <a:lstStyle/>
          <a:p>
            <a:pPr algn="l"/>
            <a:r>
              <a:rPr lang="en-US" sz="1500" dirty="0">
                <a:latin typeface="Arial Narrow" pitchFamily="34" charset="0"/>
              </a:rPr>
              <a:t>1:2 </a:t>
            </a:r>
          </a:p>
        </p:txBody>
      </p:sp>
      <p:sp>
        <p:nvSpPr>
          <p:cNvPr id="66" name="TextBox 65"/>
          <p:cNvSpPr txBox="1"/>
          <p:nvPr/>
        </p:nvSpPr>
        <p:spPr>
          <a:xfrm>
            <a:off x="5815774" y="5724255"/>
            <a:ext cx="1178313" cy="317370"/>
          </a:xfrm>
          <a:prstGeom prst="rect">
            <a:avLst/>
          </a:prstGeom>
          <a:noFill/>
        </p:spPr>
        <p:txBody>
          <a:bodyPr wrap="square" lIns="84190" tIns="42096" rIns="84190" bIns="42096" rtlCol="0">
            <a:spAutoFit/>
          </a:bodyPr>
          <a:lstStyle/>
          <a:p>
            <a:pPr algn="l"/>
            <a:r>
              <a:rPr lang="en-US" sz="1500" dirty="0">
                <a:latin typeface="Arial Narrow" pitchFamily="34" charset="0"/>
              </a:rPr>
              <a:t>Quarter path</a:t>
            </a:r>
          </a:p>
        </p:txBody>
      </p:sp>
      <p:sp>
        <p:nvSpPr>
          <p:cNvPr id="67" name="TextBox 66"/>
          <p:cNvSpPr txBox="1"/>
          <p:nvPr/>
        </p:nvSpPr>
        <p:spPr>
          <a:xfrm rot="16200000">
            <a:off x="7267636" y="4519966"/>
            <a:ext cx="2902823" cy="315847"/>
          </a:xfrm>
          <a:prstGeom prst="rect">
            <a:avLst/>
          </a:prstGeom>
          <a:noFill/>
        </p:spPr>
        <p:txBody>
          <a:bodyPr wrap="square" lIns="84190" tIns="42096" rIns="84190" bIns="42096" rtlCol="0">
            <a:spAutoFit/>
          </a:bodyPr>
          <a:lstStyle/>
          <a:p>
            <a:pPr algn="l"/>
            <a:r>
              <a:rPr lang="en-US" sz="1500" dirty="0">
                <a:latin typeface="Arial Narrow" pitchFamily="34" charset="0"/>
              </a:rPr>
              <a:t>LCA (loss compensation amplifier) </a:t>
            </a:r>
          </a:p>
        </p:txBody>
      </p:sp>
      <p:sp>
        <p:nvSpPr>
          <p:cNvPr id="68" name="TextBox 67"/>
          <p:cNvSpPr txBox="1"/>
          <p:nvPr/>
        </p:nvSpPr>
        <p:spPr>
          <a:xfrm>
            <a:off x="8058795" y="3860835"/>
            <a:ext cx="666741" cy="288541"/>
          </a:xfrm>
          <a:prstGeom prst="rect">
            <a:avLst/>
          </a:prstGeom>
          <a:noFill/>
        </p:spPr>
        <p:txBody>
          <a:bodyPr wrap="square" lIns="84216" tIns="42108" rIns="84216" bIns="42108" rtlCol="0">
            <a:spAutoFit/>
          </a:bodyPr>
          <a:lstStyle/>
          <a:p>
            <a:pPr algn="l"/>
            <a:r>
              <a:rPr lang="en-US" sz="1300" dirty="0">
                <a:solidFill>
                  <a:srgbClr val="FF00FF"/>
                </a:solidFill>
                <a:latin typeface="Arial Narrow" pitchFamily="34" charset="0"/>
              </a:rPr>
              <a:t>50 </a:t>
            </a:r>
            <a:r>
              <a:rPr lang="en-US" sz="1300" dirty="0">
                <a:solidFill>
                  <a:srgbClr val="FF00FF"/>
                </a:solidFill>
                <a:latin typeface="Symbol" pitchFamily="18" charset="2"/>
              </a:rPr>
              <a:t>W</a:t>
            </a:r>
          </a:p>
        </p:txBody>
      </p:sp>
      <p:sp>
        <p:nvSpPr>
          <p:cNvPr id="69" name="TextBox 68"/>
          <p:cNvSpPr txBox="1"/>
          <p:nvPr/>
        </p:nvSpPr>
        <p:spPr>
          <a:xfrm>
            <a:off x="7059550" y="3740600"/>
            <a:ext cx="666741" cy="288541"/>
          </a:xfrm>
          <a:prstGeom prst="rect">
            <a:avLst/>
          </a:prstGeom>
          <a:noFill/>
        </p:spPr>
        <p:txBody>
          <a:bodyPr wrap="square" lIns="84216" tIns="42108" rIns="84216" bIns="42108" rtlCol="0">
            <a:spAutoFit/>
          </a:bodyPr>
          <a:lstStyle/>
          <a:p>
            <a:pPr algn="l"/>
            <a:r>
              <a:rPr lang="en-US" sz="1300" dirty="0">
                <a:solidFill>
                  <a:srgbClr val="FF00FF"/>
                </a:solidFill>
                <a:latin typeface="Arial Narrow" pitchFamily="34" charset="0"/>
              </a:rPr>
              <a:t>25 </a:t>
            </a:r>
            <a:r>
              <a:rPr lang="en-US" sz="1300" dirty="0">
                <a:solidFill>
                  <a:srgbClr val="FF00FF"/>
                </a:solidFill>
                <a:latin typeface="Symbol" pitchFamily="18" charset="2"/>
              </a:rPr>
              <a:t>W</a:t>
            </a:r>
          </a:p>
        </p:txBody>
      </p:sp>
      <p:sp>
        <p:nvSpPr>
          <p:cNvPr id="70" name="TextBox 69"/>
          <p:cNvSpPr txBox="1"/>
          <p:nvPr/>
        </p:nvSpPr>
        <p:spPr>
          <a:xfrm>
            <a:off x="6318935" y="3776625"/>
            <a:ext cx="666741" cy="288541"/>
          </a:xfrm>
          <a:prstGeom prst="rect">
            <a:avLst/>
          </a:prstGeom>
          <a:noFill/>
        </p:spPr>
        <p:txBody>
          <a:bodyPr wrap="square" lIns="84216" tIns="42108" rIns="84216" bIns="42108" rtlCol="0">
            <a:spAutoFit/>
          </a:bodyPr>
          <a:lstStyle/>
          <a:p>
            <a:pPr algn="l"/>
            <a:r>
              <a:rPr lang="en-US" sz="1300" dirty="0">
                <a:solidFill>
                  <a:srgbClr val="FF00FF"/>
                </a:solidFill>
                <a:latin typeface="Arial Narrow" pitchFamily="34" charset="0"/>
              </a:rPr>
              <a:t>12.5 </a:t>
            </a:r>
            <a:r>
              <a:rPr lang="en-US" sz="1300" dirty="0">
                <a:solidFill>
                  <a:srgbClr val="FF00FF"/>
                </a:solidFill>
                <a:latin typeface="Symbol" pitchFamily="18" charset="2"/>
              </a:rPr>
              <a:t>W</a:t>
            </a:r>
          </a:p>
        </p:txBody>
      </p:sp>
      <p:sp>
        <p:nvSpPr>
          <p:cNvPr id="71" name="TextBox 70"/>
          <p:cNvSpPr txBox="1"/>
          <p:nvPr/>
        </p:nvSpPr>
        <p:spPr>
          <a:xfrm>
            <a:off x="5738190" y="4445599"/>
            <a:ext cx="666741" cy="288541"/>
          </a:xfrm>
          <a:prstGeom prst="rect">
            <a:avLst/>
          </a:prstGeom>
          <a:noFill/>
        </p:spPr>
        <p:txBody>
          <a:bodyPr wrap="square" lIns="84216" tIns="42108" rIns="84216" bIns="42108" rtlCol="0">
            <a:spAutoFit/>
          </a:bodyPr>
          <a:lstStyle/>
          <a:p>
            <a:pPr algn="l"/>
            <a:r>
              <a:rPr lang="en-US" sz="1300" dirty="0">
                <a:solidFill>
                  <a:srgbClr val="FF00FF"/>
                </a:solidFill>
                <a:latin typeface="Arial Narrow" pitchFamily="34" charset="0"/>
              </a:rPr>
              <a:t>50 </a:t>
            </a:r>
            <a:r>
              <a:rPr lang="en-US" sz="1300" dirty="0">
                <a:solidFill>
                  <a:srgbClr val="FF00FF"/>
                </a:solidFill>
                <a:latin typeface="Symbol" pitchFamily="18" charset="2"/>
              </a:rPr>
              <a:t>W</a:t>
            </a:r>
          </a:p>
        </p:txBody>
      </p:sp>
      <p:sp>
        <p:nvSpPr>
          <p:cNvPr id="72" name="TextBox 71"/>
          <p:cNvSpPr txBox="1"/>
          <p:nvPr/>
        </p:nvSpPr>
        <p:spPr>
          <a:xfrm>
            <a:off x="5619389" y="6061793"/>
            <a:ext cx="3459149" cy="317394"/>
          </a:xfrm>
          <a:prstGeom prst="rect">
            <a:avLst/>
          </a:prstGeom>
          <a:noFill/>
        </p:spPr>
        <p:txBody>
          <a:bodyPr wrap="square" lIns="84216" tIns="42108" rIns="84216" bIns="42108" rtlCol="0">
            <a:spAutoFit/>
          </a:bodyPr>
          <a:lstStyle/>
          <a:p>
            <a:pPr algn="l"/>
            <a:r>
              <a:rPr lang="en-US" sz="1500" dirty="0">
                <a:solidFill>
                  <a:srgbClr val="FF00FF"/>
                </a:solidFill>
                <a:latin typeface="Arial Narrow" pitchFamily="34" charset="0"/>
              </a:rPr>
              <a:t>Division loss: 18 dB + parasitic loss (~ 3 dB)</a:t>
            </a:r>
            <a:endParaRPr lang="en-US" sz="1500" dirty="0">
              <a:solidFill>
                <a:srgbClr val="FF00FF"/>
              </a:solidFill>
              <a:latin typeface="Symbol" pitchFamily="18" charset="2"/>
            </a:endParaRPr>
          </a:p>
        </p:txBody>
      </p:sp>
      <p:sp>
        <p:nvSpPr>
          <p:cNvPr id="125" name="TextBox 124"/>
          <p:cNvSpPr txBox="1"/>
          <p:nvPr/>
        </p:nvSpPr>
        <p:spPr>
          <a:xfrm>
            <a:off x="4320483" y="2203411"/>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ch-10</a:t>
            </a:r>
          </a:p>
        </p:txBody>
      </p:sp>
      <p:sp>
        <p:nvSpPr>
          <p:cNvPr id="126" name="TextBox 125"/>
          <p:cNvSpPr txBox="1"/>
          <p:nvPr/>
        </p:nvSpPr>
        <p:spPr>
          <a:xfrm>
            <a:off x="4320483" y="1673805"/>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ch-9</a:t>
            </a:r>
          </a:p>
        </p:txBody>
      </p:sp>
      <p:grpSp>
        <p:nvGrpSpPr>
          <p:cNvPr id="3" name="Group 132"/>
          <p:cNvGrpSpPr/>
          <p:nvPr/>
        </p:nvGrpSpPr>
        <p:grpSpPr>
          <a:xfrm>
            <a:off x="3936714" y="796207"/>
            <a:ext cx="1571084" cy="1957718"/>
            <a:chOff x="-1646278" y="1281336"/>
            <a:chExt cx="1728192" cy="2088232"/>
          </a:xfrm>
        </p:grpSpPr>
        <p:grpSp>
          <p:nvGrpSpPr>
            <p:cNvPr id="4" name="Group 131"/>
            <p:cNvGrpSpPr/>
            <p:nvPr/>
          </p:nvGrpSpPr>
          <p:grpSpPr>
            <a:xfrm>
              <a:off x="-1523528" y="1281336"/>
              <a:ext cx="1440160" cy="2088232"/>
              <a:chOff x="-1523528" y="1281336"/>
              <a:chExt cx="1440160" cy="2088232"/>
            </a:xfrm>
          </p:grpSpPr>
          <p:sp>
            <p:nvSpPr>
              <p:cNvPr id="115" name="TextBox 114"/>
              <p:cNvSpPr txBox="1"/>
              <p:nvPr/>
            </p:nvSpPr>
            <p:spPr>
              <a:xfrm>
                <a:off x="-1373782" y="1581894"/>
                <a:ext cx="722895" cy="311880"/>
              </a:xfrm>
              <a:prstGeom prst="rect">
                <a:avLst/>
              </a:prstGeom>
              <a:noFill/>
            </p:spPr>
            <p:txBody>
              <a:bodyPr wrap="square" rtlCol="0">
                <a:spAutoFit/>
              </a:bodyPr>
              <a:lstStyle/>
              <a:p>
                <a:pPr algn="r"/>
                <a:r>
                  <a:rPr lang="en-US" sz="1300" dirty="0">
                    <a:solidFill>
                      <a:srgbClr val="0000FF"/>
                    </a:solidFill>
                    <a:latin typeface="Arial Narrow" pitchFamily="34" charset="0"/>
                  </a:rPr>
                  <a:t>M3</a:t>
                </a:r>
              </a:p>
            </p:txBody>
          </p:sp>
          <p:sp>
            <p:nvSpPr>
              <p:cNvPr id="117" name="TextBox 116"/>
              <p:cNvSpPr txBox="1"/>
              <p:nvPr/>
            </p:nvSpPr>
            <p:spPr>
              <a:xfrm>
                <a:off x="-1358441" y="1760340"/>
                <a:ext cx="722895" cy="311880"/>
              </a:xfrm>
              <a:prstGeom prst="rect">
                <a:avLst/>
              </a:prstGeom>
              <a:noFill/>
            </p:spPr>
            <p:txBody>
              <a:bodyPr wrap="square" rtlCol="0">
                <a:spAutoFit/>
              </a:bodyPr>
              <a:lstStyle/>
              <a:p>
                <a:pPr algn="r"/>
                <a:r>
                  <a:rPr lang="en-US" sz="1300" dirty="0">
                    <a:solidFill>
                      <a:srgbClr val="0000FF"/>
                    </a:solidFill>
                    <a:latin typeface="Arial Narrow" pitchFamily="34" charset="0"/>
                  </a:rPr>
                  <a:t>M1</a:t>
                </a:r>
              </a:p>
            </p:txBody>
          </p:sp>
          <p:sp>
            <p:nvSpPr>
              <p:cNvPr id="107" name="TextBox 106"/>
              <p:cNvSpPr txBox="1"/>
              <p:nvPr/>
            </p:nvSpPr>
            <p:spPr>
              <a:xfrm>
                <a:off x="-1373778" y="2926369"/>
                <a:ext cx="708720" cy="344709"/>
              </a:xfrm>
              <a:prstGeom prst="rect">
                <a:avLst/>
              </a:prstGeom>
              <a:noFill/>
              <a:ln>
                <a:noFill/>
              </a:ln>
            </p:spPr>
            <p:txBody>
              <a:bodyPr wrap="square" rtlCol="0">
                <a:spAutoFit/>
              </a:bodyPr>
              <a:lstStyle/>
              <a:p>
                <a:r>
                  <a:rPr lang="en-US" sz="1500" cap="small" dirty="0">
                    <a:solidFill>
                      <a:srgbClr val="0000FF"/>
                    </a:solidFill>
                    <a:latin typeface="Arial Narrow" pitchFamily="34" charset="0"/>
                  </a:rPr>
                  <a:t>ch-10</a:t>
                </a:r>
              </a:p>
            </p:txBody>
          </p:sp>
          <p:sp>
            <p:nvSpPr>
              <p:cNvPr id="120" name="Rounded Rectangle 119"/>
              <p:cNvSpPr/>
              <p:nvPr/>
            </p:nvSpPr>
            <p:spPr>
              <a:xfrm>
                <a:off x="-1523528" y="1281336"/>
                <a:ext cx="1440160" cy="2088232"/>
              </a:xfrm>
              <a:prstGeom prst="roundRect">
                <a:avLst/>
              </a:prstGeom>
              <a:solidFill>
                <a:srgbClr val="99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FF"/>
                  </a:solidFill>
                </a:endParaRPr>
              </a:p>
            </p:txBody>
          </p:sp>
          <p:graphicFrame>
            <p:nvGraphicFramePr>
              <p:cNvPr id="878596" name="Object 4"/>
              <p:cNvGraphicFramePr>
                <a:graphicFrameLocks noChangeAspect="1"/>
              </p:cNvGraphicFramePr>
              <p:nvPr/>
            </p:nvGraphicFramePr>
            <p:xfrm>
              <a:off x="-1166302" y="1568748"/>
              <a:ext cx="855550" cy="1584796"/>
            </p:xfrm>
            <a:graphic>
              <a:graphicData uri="http://schemas.openxmlformats.org/presentationml/2006/ole">
                <mc:AlternateContent xmlns:mc="http://schemas.openxmlformats.org/markup-compatibility/2006">
                  <mc:Choice xmlns:v="urn:schemas-microsoft-com:vml" Requires="v">
                    <p:oleObj spid="_x0000_s40017" name="Visio" r:id="rId7" imgW="315694" imgH="980980" progId="Visio.Drawing.11">
                      <p:embed/>
                    </p:oleObj>
                  </mc:Choice>
                  <mc:Fallback>
                    <p:oleObj name="Visio" r:id="rId7" imgW="315694" imgH="980980"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66302" y="1568748"/>
                            <a:ext cx="855550" cy="1584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2" name="TextBox 111"/>
              <p:cNvSpPr txBox="1"/>
              <p:nvPr/>
            </p:nvSpPr>
            <p:spPr>
              <a:xfrm>
                <a:off x="-889631" y="1713384"/>
                <a:ext cx="722895" cy="311880"/>
              </a:xfrm>
              <a:prstGeom prst="rect">
                <a:avLst/>
              </a:prstGeom>
              <a:noFill/>
            </p:spPr>
            <p:txBody>
              <a:bodyPr wrap="square" rtlCol="0">
                <a:spAutoFit/>
              </a:bodyPr>
              <a:lstStyle/>
              <a:p>
                <a:pPr algn="r"/>
                <a:r>
                  <a:rPr lang="en-US" sz="1300" dirty="0">
                    <a:solidFill>
                      <a:srgbClr val="0000FF"/>
                    </a:solidFill>
                    <a:latin typeface="Arial Narrow" pitchFamily="34" charset="0"/>
                  </a:rPr>
                  <a:t>M6</a:t>
                </a:r>
              </a:p>
            </p:txBody>
          </p:sp>
          <p:sp>
            <p:nvSpPr>
              <p:cNvPr id="113" name="TextBox 112"/>
              <p:cNvSpPr txBox="1"/>
              <p:nvPr/>
            </p:nvSpPr>
            <p:spPr>
              <a:xfrm>
                <a:off x="-889631" y="2053679"/>
                <a:ext cx="722895" cy="311880"/>
              </a:xfrm>
              <a:prstGeom prst="rect">
                <a:avLst/>
              </a:prstGeom>
              <a:noFill/>
            </p:spPr>
            <p:txBody>
              <a:bodyPr wrap="square" rtlCol="0">
                <a:spAutoFit/>
              </a:bodyPr>
              <a:lstStyle/>
              <a:p>
                <a:pPr algn="r"/>
                <a:r>
                  <a:rPr lang="en-US" sz="1300" dirty="0">
                    <a:solidFill>
                      <a:srgbClr val="0000FF"/>
                    </a:solidFill>
                    <a:latin typeface="Arial Narrow" pitchFamily="34" charset="0"/>
                  </a:rPr>
                  <a:t>M5</a:t>
                </a:r>
              </a:p>
            </p:txBody>
          </p:sp>
          <p:sp>
            <p:nvSpPr>
              <p:cNvPr id="119" name="TextBox 118"/>
              <p:cNvSpPr txBox="1"/>
              <p:nvPr/>
            </p:nvSpPr>
            <p:spPr>
              <a:xfrm>
                <a:off x="-1189257" y="1465088"/>
                <a:ext cx="722895" cy="311880"/>
              </a:xfrm>
              <a:prstGeom prst="rect">
                <a:avLst/>
              </a:prstGeom>
              <a:noFill/>
            </p:spPr>
            <p:txBody>
              <a:bodyPr wrap="square" rtlCol="0">
                <a:spAutoFit/>
              </a:bodyPr>
              <a:lstStyle/>
              <a:p>
                <a:pPr algn="r"/>
                <a:r>
                  <a:rPr lang="en-US" sz="1300" dirty="0">
                    <a:solidFill>
                      <a:srgbClr val="0000FF"/>
                    </a:solidFill>
                    <a:latin typeface="Arial Narrow" pitchFamily="34" charset="0"/>
                  </a:rPr>
                  <a:t>oxide</a:t>
                </a:r>
              </a:p>
            </p:txBody>
          </p:sp>
          <p:sp>
            <p:nvSpPr>
              <p:cNvPr id="122" name="TextBox 121"/>
              <p:cNvSpPr txBox="1"/>
              <p:nvPr/>
            </p:nvSpPr>
            <p:spPr>
              <a:xfrm>
                <a:off x="-1342171" y="3035745"/>
                <a:ext cx="1082935" cy="311880"/>
              </a:xfrm>
              <a:prstGeom prst="rect">
                <a:avLst/>
              </a:prstGeom>
              <a:noFill/>
            </p:spPr>
            <p:txBody>
              <a:bodyPr wrap="square" rtlCol="0">
                <a:spAutoFit/>
              </a:bodyPr>
              <a:lstStyle/>
              <a:p>
                <a:pPr algn="r"/>
                <a:r>
                  <a:rPr lang="en-US" sz="1300" dirty="0">
                    <a:solidFill>
                      <a:srgbClr val="0000FF"/>
                    </a:solidFill>
                    <a:latin typeface="Arial Narrow" pitchFamily="34" charset="0"/>
                  </a:rPr>
                  <a:t>8-10 </a:t>
                </a:r>
                <a:r>
                  <a:rPr lang="en-US" sz="1300" dirty="0">
                    <a:solidFill>
                      <a:srgbClr val="0000FF"/>
                    </a:solidFill>
                    <a:latin typeface="Symbol" pitchFamily="18" charset="2"/>
                  </a:rPr>
                  <a:t>W</a:t>
                </a:r>
                <a:r>
                  <a:rPr lang="en-US" sz="1300" dirty="0">
                    <a:solidFill>
                      <a:srgbClr val="0000FF"/>
                    </a:solidFill>
                    <a:latin typeface="Arial Narrow" pitchFamily="34" charset="0"/>
                  </a:rPr>
                  <a:t>-cm</a:t>
                </a:r>
              </a:p>
            </p:txBody>
          </p:sp>
          <p:sp>
            <p:nvSpPr>
              <p:cNvPr id="114" name="TextBox 113"/>
              <p:cNvSpPr txBox="1"/>
              <p:nvPr/>
            </p:nvSpPr>
            <p:spPr>
              <a:xfrm>
                <a:off x="-889631" y="2341711"/>
                <a:ext cx="722895" cy="311880"/>
              </a:xfrm>
              <a:prstGeom prst="rect">
                <a:avLst/>
              </a:prstGeom>
              <a:noFill/>
            </p:spPr>
            <p:txBody>
              <a:bodyPr wrap="square" rtlCol="0">
                <a:spAutoFit/>
              </a:bodyPr>
              <a:lstStyle/>
              <a:p>
                <a:pPr algn="r"/>
                <a:r>
                  <a:rPr lang="en-US" sz="1300" dirty="0">
                    <a:solidFill>
                      <a:srgbClr val="0000FF"/>
                    </a:solidFill>
                    <a:latin typeface="Arial Narrow" pitchFamily="34" charset="0"/>
                  </a:rPr>
                  <a:t>M4</a:t>
                </a:r>
              </a:p>
            </p:txBody>
          </p:sp>
          <p:sp>
            <p:nvSpPr>
              <p:cNvPr id="116" name="TextBox 115"/>
              <p:cNvSpPr txBox="1"/>
              <p:nvPr/>
            </p:nvSpPr>
            <p:spPr>
              <a:xfrm>
                <a:off x="-889631" y="2545209"/>
                <a:ext cx="722895" cy="311880"/>
              </a:xfrm>
              <a:prstGeom prst="rect">
                <a:avLst/>
              </a:prstGeom>
              <a:noFill/>
            </p:spPr>
            <p:txBody>
              <a:bodyPr wrap="square" rtlCol="0">
                <a:spAutoFit/>
              </a:bodyPr>
              <a:lstStyle/>
              <a:p>
                <a:pPr algn="r"/>
                <a:r>
                  <a:rPr lang="en-US" sz="1300" dirty="0">
                    <a:solidFill>
                      <a:srgbClr val="0000FF"/>
                    </a:solidFill>
                    <a:latin typeface="Arial Narrow" pitchFamily="34" charset="0"/>
                  </a:rPr>
                  <a:t>M2</a:t>
                </a:r>
              </a:p>
            </p:txBody>
          </p:sp>
          <p:sp>
            <p:nvSpPr>
              <p:cNvPr id="118" name="TextBox 117"/>
              <p:cNvSpPr txBox="1"/>
              <p:nvPr/>
            </p:nvSpPr>
            <p:spPr>
              <a:xfrm>
                <a:off x="-1148051" y="2845767"/>
                <a:ext cx="722895" cy="311880"/>
              </a:xfrm>
              <a:prstGeom prst="rect">
                <a:avLst/>
              </a:prstGeom>
              <a:noFill/>
            </p:spPr>
            <p:txBody>
              <a:bodyPr wrap="square" rtlCol="0">
                <a:spAutoFit/>
              </a:bodyPr>
              <a:lstStyle/>
              <a:p>
                <a:pPr algn="r"/>
                <a:r>
                  <a:rPr lang="en-US" sz="1300" dirty="0">
                    <a:solidFill>
                      <a:srgbClr val="0000FF"/>
                    </a:solidFill>
                    <a:latin typeface="Arial Narrow" pitchFamily="34" charset="0"/>
                  </a:rPr>
                  <a:t>Si-sub</a:t>
                </a:r>
              </a:p>
            </p:txBody>
          </p:sp>
          <p:sp>
            <p:nvSpPr>
              <p:cNvPr id="130" name="TextBox 129"/>
              <p:cNvSpPr txBox="1"/>
              <p:nvPr/>
            </p:nvSpPr>
            <p:spPr>
              <a:xfrm>
                <a:off x="-1307504" y="2636609"/>
                <a:ext cx="722895" cy="311880"/>
              </a:xfrm>
              <a:prstGeom prst="rect">
                <a:avLst/>
              </a:prstGeom>
              <a:noFill/>
            </p:spPr>
            <p:txBody>
              <a:bodyPr wrap="square" rtlCol="0">
                <a:spAutoFit/>
              </a:bodyPr>
              <a:lstStyle/>
              <a:p>
                <a:pPr algn="l"/>
                <a:r>
                  <a:rPr lang="en-US" sz="1300" dirty="0">
                    <a:solidFill>
                      <a:srgbClr val="0000FF"/>
                    </a:solidFill>
                    <a:latin typeface="Arial Narrow" pitchFamily="34" charset="0"/>
                  </a:rPr>
                  <a:t>M1</a:t>
                </a:r>
              </a:p>
            </p:txBody>
          </p:sp>
          <p:sp>
            <p:nvSpPr>
              <p:cNvPr id="131" name="TextBox 130"/>
              <p:cNvSpPr txBox="1"/>
              <p:nvPr/>
            </p:nvSpPr>
            <p:spPr>
              <a:xfrm>
                <a:off x="-1307504" y="2458516"/>
                <a:ext cx="722895" cy="311880"/>
              </a:xfrm>
              <a:prstGeom prst="rect">
                <a:avLst/>
              </a:prstGeom>
              <a:noFill/>
            </p:spPr>
            <p:txBody>
              <a:bodyPr wrap="square" rtlCol="0">
                <a:spAutoFit/>
              </a:bodyPr>
              <a:lstStyle/>
              <a:p>
                <a:pPr algn="l"/>
                <a:r>
                  <a:rPr lang="en-US" sz="1300" dirty="0">
                    <a:solidFill>
                      <a:srgbClr val="0000FF"/>
                    </a:solidFill>
                    <a:latin typeface="Arial Narrow" pitchFamily="34" charset="0"/>
                  </a:rPr>
                  <a:t>M3</a:t>
                </a:r>
              </a:p>
            </p:txBody>
          </p:sp>
        </p:grpSp>
        <p:sp>
          <p:nvSpPr>
            <p:cNvPr id="124" name="TextBox 123"/>
            <p:cNvSpPr txBox="1"/>
            <p:nvPr/>
          </p:nvSpPr>
          <p:spPr>
            <a:xfrm>
              <a:off x="-1646278" y="1281336"/>
              <a:ext cx="1728192" cy="311880"/>
            </a:xfrm>
            <a:prstGeom prst="rect">
              <a:avLst/>
            </a:prstGeom>
            <a:noFill/>
            <a:ln>
              <a:noFill/>
            </a:ln>
          </p:spPr>
          <p:txBody>
            <a:bodyPr wrap="square" rtlCol="0">
              <a:spAutoFit/>
            </a:bodyPr>
            <a:lstStyle/>
            <a:p>
              <a:r>
                <a:rPr lang="en-US" sz="1300" cap="small" dirty="0" err="1">
                  <a:solidFill>
                    <a:srgbClr val="0000FF"/>
                  </a:solidFill>
                  <a:latin typeface="Arial Narrow" pitchFamily="34" charset="0"/>
                </a:rPr>
                <a:t>SiGe</a:t>
              </a:r>
              <a:r>
                <a:rPr lang="en-US" sz="1300" cap="small" dirty="0">
                  <a:solidFill>
                    <a:srgbClr val="0000FF"/>
                  </a:solidFill>
                  <a:latin typeface="Arial Narrow" pitchFamily="34" charset="0"/>
                </a:rPr>
                <a:t> metal stacks</a:t>
              </a:r>
            </a:p>
          </p:txBody>
        </p:sp>
      </p:grpSp>
      <p:cxnSp>
        <p:nvCxnSpPr>
          <p:cNvPr id="135" name="Straight Connector 134"/>
          <p:cNvCxnSpPr/>
          <p:nvPr/>
        </p:nvCxnSpPr>
        <p:spPr>
          <a:xfrm rot="10800000">
            <a:off x="4179229" y="2227260"/>
            <a:ext cx="392771"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rot="10800000">
            <a:off x="4179229" y="1219115"/>
            <a:ext cx="392771"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38" name="Straight Arrow Connector 137"/>
          <p:cNvCxnSpPr/>
          <p:nvPr/>
        </p:nvCxnSpPr>
        <p:spPr>
          <a:xfrm rot="5400000">
            <a:off x="3738384" y="1707581"/>
            <a:ext cx="1012613" cy="1444"/>
          </a:xfrm>
          <a:prstGeom prst="straightConnector1">
            <a:avLst/>
          </a:prstGeom>
          <a:ln w="19050">
            <a:solidFill>
              <a:schemeClr val="tx1"/>
            </a:solidFill>
            <a:headEnd type="stealth" w="med" len="med"/>
            <a:tailEnd type="stealth" w="med" len="med"/>
          </a:ln>
        </p:spPr>
        <p:style>
          <a:lnRef idx="1">
            <a:schemeClr val="accent1"/>
          </a:lnRef>
          <a:fillRef idx="0">
            <a:schemeClr val="accent1"/>
          </a:fillRef>
          <a:effectRef idx="0">
            <a:schemeClr val="accent1"/>
          </a:effectRef>
          <a:fontRef idx="minor">
            <a:schemeClr val="tx1"/>
          </a:fontRef>
        </p:style>
      </p:cxnSp>
      <p:sp>
        <p:nvSpPr>
          <p:cNvPr id="139" name="TextBox 138"/>
          <p:cNvSpPr txBox="1"/>
          <p:nvPr/>
        </p:nvSpPr>
        <p:spPr>
          <a:xfrm rot="16200000">
            <a:off x="3722609" y="1580400"/>
            <a:ext cx="877598" cy="254316"/>
          </a:xfrm>
          <a:prstGeom prst="rect">
            <a:avLst/>
          </a:prstGeom>
          <a:noFill/>
        </p:spPr>
        <p:txBody>
          <a:bodyPr wrap="square" lIns="84216" tIns="42108" rIns="84216" bIns="42108" rtlCol="0">
            <a:spAutoFit/>
          </a:bodyPr>
          <a:lstStyle/>
          <a:p>
            <a:r>
              <a:rPr lang="en-US" sz="1100" dirty="0">
                <a:solidFill>
                  <a:srgbClr val="0000FF"/>
                </a:solidFill>
                <a:latin typeface="Arial Narrow" pitchFamily="34" charset="0"/>
              </a:rPr>
              <a:t>12.5 um</a:t>
            </a:r>
          </a:p>
        </p:txBody>
      </p:sp>
      <p:sp>
        <p:nvSpPr>
          <p:cNvPr id="140" name="TextBox 139"/>
          <p:cNvSpPr txBox="1"/>
          <p:nvPr/>
        </p:nvSpPr>
        <p:spPr>
          <a:xfrm>
            <a:off x="6012160" y="1652410"/>
            <a:ext cx="363676" cy="317394"/>
          </a:xfrm>
          <a:prstGeom prst="rect">
            <a:avLst/>
          </a:prstGeom>
          <a:noFill/>
        </p:spPr>
        <p:txBody>
          <a:bodyPr wrap="square" lIns="84216" tIns="42108" rIns="84216" bIns="42108" rtlCol="0">
            <a:spAutoFit/>
          </a:bodyPr>
          <a:lstStyle/>
          <a:p>
            <a:r>
              <a:rPr lang="en-US" sz="1500" dirty="0">
                <a:solidFill>
                  <a:srgbClr val="FF00FF"/>
                </a:solidFill>
                <a:latin typeface="Arial Narrow" pitchFamily="34" charset="0"/>
              </a:rPr>
              <a:t>+</a:t>
            </a:r>
          </a:p>
        </p:txBody>
      </p:sp>
      <p:sp>
        <p:nvSpPr>
          <p:cNvPr id="141" name="TextBox 140"/>
          <p:cNvSpPr txBox="1"/>
          <p:nvPr/>
        </p:nvSpPr>
        <p:spPr>
          <a:xfrm>
            <a:off x="6021827" y="1972726"/>
            <a:ext cx="363676" cy="346249"/>
          </a:xfrm>
          <a:prstGeom prst="rect">
            <a:avLst/>
          </a:prstGeom>
          <a:noFill/>
        </p:spPr>
        <p:txBody>
          <a:bodyPr wrap="square" lIns="84216" tIns="42108" rIns="84216" bIns="42108" rtlCol="0">
            <a:spAutoFit/>
          </a:bodyPr>
          <a:lstStyle/>
          <a:p>
            <a:r>
              <a:rPr lang="en-US" sz="1700" dirty="0">
                <a:solidFill>
                  <a:srgbClr val="FF00FF"/>
                </a:solidFill>
                <a:latin typeface="Arial Black" pitchFamily="34" charset="0"/>
              </a:rPr>
              <a:t>-</a:t>
            </a:r>
          </a:p>
        </p:txBody>
      </p:sp>
      <p:sp>
        <p:nvSpPr>
          <p:cNvPr id="142" name="TextBox 141"/>
          <p:cNvSpPr txBox="1"/>
          <p:nvPr/>
        </p:nvSpPr>
        <p:spPr>
          <a:xfrm>
            <a:off x="6705539" y="1653868"/>
            <a:ext cx="363676" cy="317394"/>
          </a:xfrm>
          <a:prstGeom prst="rect">
            <a:avLst/>
          </a:prstGeom>
          <a:noFill/>
        </p:spPr>
        <p:txBody>
          <a:bodyPr wrap="square" lIns="84216" tIns="42108" rIns="84216" bIns="42108" rtlCol="0">
            <a:spAutoFit/>
          </a:bodyPr>
          <a:lstStyle/>
          <a:p>
            <a:r>
              <a:rPr lang="en-US" sz="1500" dirty="0">
                <a:solidFill>
                  <a:srgbClr val="FF00FF"/>
                </a:solidFill>
                <a:latin typeface="Arial Narrow" pitchFamily="34" charset="0"/>
              </a:rPr>
              <a:t>+</a:t>
            </a:r>
          </a:p>
        </p:txBody>
      </p:sp>
      <p:sp>
        <p:nvSpPr>
          <p:cNvPr id="143" name="TextBox 142"/>
          <p:cNvSpPr txBox="1"/>
          <p:nvPr/>
        </p:nvSpPr>
        <p:spPr>
          <a:xfrm>
            <a:off x="6715206" y="1974185"/>
            <a:ext cx="363676" cy="346249"/>
          </a:xfrm>
          <a:prstGeom prst="rect">
            <a:avLst/>
          </a:prstGeom>
          <a:noFill/>
        </p:spPr>
        <p:txBody>
          <a:bodyPr wrap="square" lIns="84216" tIns="42108" rIns="84216" bIns="42108" rtlCol="0">
            <a:spAutoFit/>
          </a:bodyPr>
          <a:lstStyle/>
          <a:p>
            <a:r>
              <a:rPr lang="en-US" sz="1700" dirty="0">
                <a:solidFill>
                  <a:srgbClr val="FF00FF"/>
                </a:solidFill>
                <a:latin typeface="Arial Black" pitchFamily="34" charset="0"/>
              </a:rPr>
              <a:t>-</a:t>
            </a:r>
          </a:p>
        </p:txBody>
      </p:sp>
      <p:sp>
        <p:nvSpPr>
          <p:cNvPr id="144" name="TextBox 143"/>
          <p:cNvSpPr txBox="1"/>
          <p:nvPr/>
        </p:nvSpPr>
        <p:spPr>
          <a:xfrm>
            <a:off x="7389157" y="1653868"/>
            <a:ext cx="363676" cy="317394"/>
          </a:xfrm>
          <a:prstGeom prst="rect">
            <a:avLst/>
          </a:prstGeom>
          <a:noFill/>
        </p:spPr>
        <p:txBody>
          <a:bodyPr wrap="square" lIns="84216" tIns="42108" rIns="84216" bIns="42108" rtlCol="0">
            <a:spAutoFit/>
          </a:bodyPr>
          <a:lstStyle/>
          <a:p>
            <a:r>
              <a:rPr lang="en-US" sz="1500" dirty="0">
                <a:solidFill>
                  <a:srgbClr val="FF00FF"/>
                </a:solidFill>
                <a:latin typeface="Arial Narrow" pitchFamily="34" charset="0"/>
              </a:rPr>
              <a:t>+</a:t>
            </a:r>
          </a:p>
        </p:txBody>
      </p:sp>
      <p:sp>
        <p:nvSpPr>
          <p:cNvPr id="145" name="TextBox 144"/>
          <p:cNvSpPr txBox="1"/>
          <p:nvPr/>
        </p:nvSpPr>
        <p:spPr>
          <a:xfrm>
            <a:off x="7398823" y="1974185"/>
            <a:ext cx="363676" cy="346249"/>
          </a:xfrm>
          <a:prstGeom prst="rect">
            <a:avLst/>
          </a:prstGeom>
          <a:noFill/>
        </p:spPr>
        <p:txBody>
          <a:bodyPr wrap="square" lIns="84216" tIns="42108" rIns="84216" bIns="42108" rtlCol="0">
            <a:spAutoFit/>
          </a:bodyPr>
          <a:lstStyle/>
          <a:p>
            <a:r>
              <a:rPr lang="en-US" sz="1700" dirty="0">
                <a:solidFill>
                  <a:srgbClr val="FF00FF"/>
                </a:solidFill>
                <a:latin typeface="Arial Black" pitchFamily="34" charset="0"/>
              </a:rPr>
              <a:t>-</a:t>
            </a:r>
          </a:p>
        </p:txBody>
      </p:sp>
      <p:cxnSp>
        <p:nvCxnSpPr>
          <p:cNvPr id="146" name="Straight Arrow Connector 145"/>
          <p:cNvCxnSpPr/>
          <p:nvPr/>
        </p:nvCxnSpPr>
        <p:spPr>
          <a:xfrm rot="5400000">
            <a:off x="6105803" y="1996804"/>
            <a:ext cx="202523" cy="1444"/>
          </a:xfrm>
          <a:prstGeom prst="straightConnector1">
            <a:avLst/>
          </a:prstGeom>
          <a:ln w="19050">
            <a:solidFill>
              <a:srgbClr val="FF00FF"/>
            </a:solidFill>
            <a:headEnd type="stealth" w="med" len="med"/>
            <a:tailEnd type="stealth" w="med" len="med"/>
          </a:ln>
        </p:spPr>
        <p:style>
          <a:lnRef idx="1">
            <a:schemeClr val="accent1"/>
          </a:lnRef>
          <a:fillRef idx="0">
            <a:schemeClr val="accent1"/>
          </a:fillRef>
          <a:effectRef idx="0">
            <a:schemeClr val="accent1"/>
          </a:effectRef>
          <a:fontRef idx="minor">
            <a:schemeClr val="tx1"/>
          </a:fontRef>
        </p:style>
      </p:cxnSp>
      <p:sp>
        <p:nvSpPr>
          <p:cNvPr id="149" name="TextBox 148"/>
          <p:cNvSpPr txBox="1"/>
          <p:nvPr/>
        </p:nvSpPr>
        <p:spPr>
          <a:xfrm>
            <a:off x="6177090" y="1847849"/>
            <a:ext cx="666741" cy="288541"/>
          </a:xfrm>
          <a:prstGeom prst="rect">
            <a:avLst/>
          </a:prstGeom>
          <a:noFill/>
        </p:spPr>
        <p:txBody>
          <a:bodyPr wrap="square" lIns="84216" tIns="42108" rIns="84216" bIns="42108" rtlCol="0">
            <a:spAutoFit/>
          </a:bodyPr>
          <a:lstStyle/>
          <a:p>
            <a:pPr algn="l"/>
            <a:r>
              <a:rPr lang="en-US" sz="1300" dirty="0">
                <a:solidFill>
                  <a:srgbClr val="FF00FF"/>
                </a:solidFill>
                <a:latin typeface="Arial Narrow" pitchFamily="34" charset="0"/>
              </a:rPr>
              <a:t>2 um</a:t>
            </a:r>
          </a:p>
        </p:txBody>
      </p:sp>
      <p:sp>
        <p:nvSpPr>
          <p:cNvPr id="110" name="TextBox 109"/>
          <p:cNvSpPr txBox="1"/>
          <p:nvPr/>
        </p:nvSpPr>
        <p:spPr>
          <a:xfrm>
            <a:off x="2608149" y="2582433"/>
            <a:ext cx="1767469" cy="1008368"/>
          </a:xfrm>
          <a:prstGeom prst="rect">
            <a:avLst/>
          </a:prstGeom>
          <a:noFill/>
          <a:ln>
            <a:noFill/>
          </a:ln>
        </p:spPr>
        <p:txBody>
          <a:bodyPr wrap="square" lIns="84216" tIns="42108" rIns="84216" bIns="42108" rtlCol="0">
            <a:spAutoFit/>
          </a:bodyPr>
          <a:lstStyle/>
          <a:p>
            <a:pPr algn="l"/>
            <a:r>
              <a:rPr lang="en-US" sz="1500" cap="small" dirty="0">
                <a:solidFill>
                  <a:srgbClr val="0000FF"/>
                </a:solidFill>
                <a:latin typeface="Arial Narrow" pitchFamily="34" charset="0"/>
              </a:rPr>
              <a:t>1:8 passive T-junction</a:t>
            </a:r>
          </a:p>
          <a:p>
            <a:pPr algn="l"/>
            <a:r>
              <a:rPr lang="en-US" sz="1500" cap="small" dirty="0">
                <a:solidFill>
                  <a:srgbClr val="0000FF"/>
                </a:solidFill>
                <a:latin typeface="Arial Narrow" pitchFamily="34" charset="0"/>
              </a:rPr>
              <a:t>(0.15x1.15 </a:t>
            </a:r>
            <a:r>
              <a:rPr lang="en-US" sz="1500" dirty="0">
                <a:solidFill>
                  <a:srgbClr val="0000FF"/>
                </a:solidFill>
                <a:latin typeface="Arial Narrow" pitchFamily="34" charset="0"/>
              </a:rPr>
              <a:t>mm</a:t>
            </a:r>
            <a:r>
              <a:rPr lang="en-US" sz="1500" baseline="30000" dirty="0">
                <a:solidFill>
                  <a:srgbClr val="0000FF"/>
                </a:solidFill>
                <a:latin typeface="Arial Narrow" pitchFamily="34" charset="0"/>
              </a:rPr>
              <a:t>2</a:t>
            </a:r>
            <a:r>
              <a:rPr lang="en-US" sz="1500" cap="small" dirty="0">
                <a:solidFill>
                  <a:srgbClr val="0000FF"/>
                </a:solidFill>
                <a:latin typeface="Arial Narrow" pitchFamily="34" charset="0"/>
              </a:rPr>
              <a:t>)</a:t>
            </a:r>
          </a:p>
          <a:p>
            <a:pPr algn="l"/>
            <a:r>
              <a:rPr lang="en-US" sz="1500" cap="small" dirty="0">
                <a:solidFill>
                  <a:srgbClr val="0000FF"/>
                </a:solidFill>
                <a:latin typeface="Arial Narrow" pitchFamily="34" charset="0"/>
              </a:rPr>
              <a:t>= 2%</a:t>
            </a:r>
          </a:p>
        </p:txBody>
      </p:sp>
      <p:sp>
        <p:nvSpPr>
          <p:cNvPr id="5" name="Slide Number Placeholder 4"/>
          <p:cNvSpPr>
            <a:spLocks noGrp="1"/>
          </p:cNvSpPr>
          <p:nvPr>
            <p:ph type="sldNum" sz="quarter" idx="4"/>
          </p:nvPr>
        </p:nvSpPr>
        <p:spPr/>
        <p:txBody>
          <a:bodyPr/>
          <a:lstStyle/>
          <a:p>
            <a:fld id="{90BE237A-3C10-CB42-9E82-6FFF293908C0}" type="slidenum">
              <a:rPr lang="en-US" smtClean="0"/>
              <a:pPr/>
              <a:t>61</a:t>
            </a:fld>
            <a:endParaRPr lang="en-US"/>
          </a:p>
        </p:txBody>
      </p:sp>
    </p:spTree>
    <p:extLst>
      <p:ext uri="{BB962C8B-B14F-4D97-AF65-F5344CB8AC3E}">
        <p14:creationId xmlns:p14="http://schemas.microsoft.com/office/powerpoint/2010/main" val="358763880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ounded Rectangle 61"/>
          <p:cNvSpPr/>
          <p:nvPr/>
        </p:nvSpPr>
        <p:spPr>
          <a:xfrm>
            <a:off x="5095695" y="2618910"/>
            <a:ext cx="3862247" cy="607568"/>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61" name="Rounded Rectangle 60"/>
          <p:cNvSpPr/>
          <p:nvPr/>
        </p:nvSpPr>
        <p:spPr>
          <a:xfrm>
            <a:off x="5084307" y="5474760"/>
            <a:ext cx="3862247" cy="795396"/>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6" name="Rectangle 5"/>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defTabSz="913529"/>
            <a:r>
              <a:rPr lang="en-US" sz="2600" cap="small" dirty="0">
                <a:latin typeface="Arial Narrow" pitchFamily="34" charset="0"/>
              </a:rPr>
              <a:t>16-Element </a:t>
            </a:r>
            <a:r>
              <a:rPr lang="en-US" sz="2600" dirty="0">
                <a:latin typeface="Arial Narrow" pitchFamily="34" charset="0"/>
              </a:rPr>
              <a:t>mm</a:t>
            </a:r>
            <a:r>
              <a:rPr lang="en-US" sz="2600" cap="small" dirty="0">
                <a:latin typeface="Arial Narrow" pitchFamily="34" charset="0"/>
              </a:rPr>
              <a:t>-wave phased-array </a:t>
            </a:r>
            <a:r>
              <a:rPr lang="en-US" sz="2600" cap="small" dirty="0" err="1">
                <a:latin typeface="Arial Narrow" pitchFamily="34" charset="0"/>
              </a:rPr>
              <a:t>Tx</a:t>
            </a:r>
            <a:r>
              <a:rPr lang="en-US" sz="2600" cap="small" dirty="0">
                <a:latin typeface="Arial Narrow" pitchFamily="34" charset="0"/>
              </a:rPr>
              <a:t> (44 </a:t>
            </a:r>
            <a:r>
              <a:rPr lang="en-US" sz="2600" cap="small" dirty="0" err="1">
                <a:latin typeface="Arial Narrow" pitchFamily="34" charset="0"/>
              </a:rPr>
              <a:t>gh</a:t>
            </a:r>
            <a:r>
              <a:rPr lang="en-US" sz="1700" cap="small" dirty="0" err="1">
                <a:latin typeface="Arial Narrow" pitchFamily="34" charset="0"/>
              </a:rPr>
              <a:t>z</a:t>
            </a:r>
            <a:r>
              <a:rPr lang="en-US" sz="2600" cap="small" dirty="0">
                <a:latin typeface="Arial Narrow" pitchFamily="34" charset="0"/>
              </a:rPr>
              <a:t>, </a:t>
            </a:r>
            <a:r>
              <a:rPr lang="en-US" sz="2600" cap="small" dirty="0">
                <a:solidFill>
                  <a:srgbClr val="0000FF"/>
                </a:solidFill>
                <a:latin typeface="Arial Narrow" pitchFamily="34" charset="0"/>
              </a:rPr>
              <a:t>coaxial T-line</a:t>
            </a:r>
            <a:r>
              <a:rPr lang="en-US" sz="2600" cap="small" dirty="0">
                <a:latin typeface="Arial Narrow" pitchFamily="34" charset="0"/>
              </a:rPr>
              <a:t>)</a:t>
            </a:r>
          </a:p>
        </p:txBody>
      </p:sp>
      <p:pic>
        <p:nvPicPr>
          <p:cNvPr id="852996" name="Picture 4"/>
          <p:cNvPicPr>
            <a:picLocks noChangeAspect="1" noChangeArrowheads="1"/>
          </p:cNvPicPr>
          <p:nvPr/>
        </p:nvPicPr>
        <p:blipFill>
          <a:blip r:embed="rId2" cstate="print"/>
          <a:srcRect/>
          <a:stretch>
            <a:fillRect/>
          </a:stretch>
        </p:blipFill>
        <p:spPr bwMode="auto">
          <a:xfrm>
            <a:off x="4954637" y="3521114"/>
            <a:ext cx="4113767" cy="1943998"/>
          </a:xfrm>
          <a:prstGeom prst="rect">
            <a:avLst/>
          </a:prstGeom>
          <a:noFill/>
          <a:ln w="9525">
            <a:noFill/>
            <a:miter lim="800000"/>
            <a:headEnd/>
            <a:tailEnd/>
          </a:ln>
        </p:spPr>
      </p:pic>
      <p:sp>
        <p:nvSpPr>
          <p:cNvPr id="8" name="TextBox 7"/>
          <p:cNvSpPr txBox="1"/>
          <p:nvPr/>
        </p:nvSpPr>
        <p:spPr>
          <a:xfrm>
            <a:off x="4823710" y="3257508"/>
            <a:ext cx="2291164" cy="346224"/>
          </a:xfrm>
          <a:prstGeom prst="rect">
            <a:avLst/>
          </a:prstGeom>
          <a:noFill/>
        </p:spPr>
        <p:txBody>
          <a:bodyPr wrap="square" lIns="84190" tIns="42096" rIns="84190" bIns="42096" rtlCol="0">
            <a:spAutoFit/>
          </a:bodyPr>
          <a:lstStyle/>
          <a:p>
            <a:r>
              <a:rPr lang="en-US" sz="1700" cap="small" dirty="0">
                <a:solidFill>
                  <a:srgbClr val="0000FF"/>
                </a:solidFill>
                <a:latin typeface="Arial Narrow" pitchFamily="34" charset="0"/>
              </a:rPr>
              <a:t>Odd-mode E-fields </a:t>
            </a:r>
          </a:p>
        </p:txBody>
      </p:sp>
      <p:sp>
        <p:nvSpPr>
          <p:cNvPr id="9" name="TextBox 8"/>
          <p:cNvSpPr txBox="1"/>
          <p:nvPr/>
        </p:nvSpPr>
        <p:spPr>
          <a:xfrm>
            <a:off x="6853026" y="3257508"/>
            <a:ext cx="2291164" cy="346224"/>
          </a:xfrm>
          <a:prstGeom prst="rect">
            <a:avLst/>
          </a:prstGeom>
          <a:noFill/>
        </p:spPr>
        <p:txBody>
          <a:bodyPr wrap="square" lIns="84190" tIns="42096" rIns="84190" bIns="42096" rtlCol="0">
            <a:spAutoFit/>
          </a:bodyPr>
          <a:lstStyle/>
          <a:p>
            <a:r>
              <a:rPr lang="en-US" sz="1700" cap="small" dirty="0">
                <a:solidFill>
                  <a:srgbClr val="0000FF"/>
                </a:solidFill>
                <a:latin typeface="Arial Narrow" pitchFamily="34" charset="0"/>
              </a:rPr>
              <a:t>Even-mode E-fields</a:t>
            </a:r>
          </a:p>
        </p:txBody>
      </p:sp>
      <p:sp>
        <p:nvSpPr>
          <p:cNvPr id="10" name="TextBox 9"/>
          <p:cNvSpPr txBox="1"/>
          <p:nvPr/>
        </p:nvSpPr>
        <p:spPr>
          <a:xfrm>
            <a:off x="5085557" y="5454227"/>
            <a:ext cx="3862247" cy="779034"/>
          </a:xfrm>
          <a:prstGeom prst="rect">
            <a:avLst/>
          </a:prstGeom>
          <a:noFill/>
        </p:spPr>
        <p:txBody>
          <a:bodyPr wrap="square" lIns="84190" tIns="42096" rIns="84190" bIns="42096" rtlCol="0">
            <a:spAutoFit/>
          </a:bodyPr>
          <a:lstStyle/>
          <a:p>
            <a:pPr algn="l">
              <a:buFont typeface="Arial" pitchFamily="34" charset="0"/>
              <a:buChar char="•"/>
            </a:pPr>
            <a:r>
              <a:rPr lang="en-US" sz="1500" dirty="0">
                <a:latin typeface="Arial Narrow" pitchFamily="34" charset="0"/>
              </a:rPr>
              <a:t> W=3 </a:t>
            </a:r>
            <a:r>
              <a:rPr lang="en-US" sz="1500" dirty="0">
                <a:latin typeface="Symbol" pitchFamily="18" charset="2"/>
              </a:rPr>
              <a:t>m</a:t>
            </a:r>
            <a:r>
              <a:rPr lang="en-US" sz="1500" dirty="0">
                <a:latin typeface="Arial Narrow" pitchFamily="34" charset="0"/>
              </a:rPr>
              <a:t>m: odd-mode impedance=50 </a:t>
            </a:r>
            <a:r>
              <a:rPr lang="en-US" sz="1500" dirty="0">
                <a:latin typeface="Symbol" pitchFamily="18" charset="2"/>
              </a:rPr>
              <a:t>W </a:t>
            </a:r>
            <a:r>
              <a:rPr lang="en-US" sz="1500" dirty="0">
                <a:latin typeface="Arial Narrow" pitchFamily="34" charset="0"/>
              </a:rPr>
              <a:t>(HFSS </a:t>
            </a:r>
            <a:r>
              <a:rPr lang="en-US" sz="1500" dirty="0" err="1">
                <a:latin typeface="Arial Narrow" pitchFamily="34" charset="0"/>
              </a:rPr>
              <a:t>sim</a:t>
            </a:r>
            <a:r>
              <a:rPr lang="en-US" sz="1500" dirty="0">
                <a:latin typeface="Arial Narrow" pitchFamily="34" charset="0"/>
              </a:rPr>
              <a:t>)</a:t>
            </a:r>
          </a:p>
          <a:p>
            <a:pPr algn="l">
              <a:buFont typeface="Arial" pitchFamily="34" charset="0"/>
              <a:buChar char="•"/>
            </a:pPr>
            <a:r>
              <a:rPr lang="en-US" sz="1500" dirty="0">
                <a:latin typeface="Arial Narrow" pitchFamily="34" charset="0"/>
              </a:rPr>
              <a:t> Most fields (&gt; 95%) are confined btw diff-T lines</a:t>
            </a:r>
          </a:p>
          <a:p>
            <a:pPr algn="l">
              <a:buFont typeface="Arial" pitchFamily="34" charset="0"/>
              <a:buChar char="•"/>
            </a:pPr>
            <a:r>
              <a:rPr lang="en-US" sz="1500" dirty="0">
                <a:latin typeface="Arial Narrow" pitchFamily="34" charset="0"/>
              </a:rPr>
              <a:t> Measured loss: 3 dB / 0.5 mm @45 GHz</a:t>
            </a:r>
          </a:p>
        </p:txBody>
      </p:sp>
      <p:grpSp>
        <p:nvGrpSpPr>
          <p:cNvPr id="2" name="Group 35"/>
          <p:cNvGrpSpPr/>
          <p:nvPr/>
        </p:nvGrpSpPr>
        <p:grpSpPr>
          <a:xfrm>
            <a:off x="5488465" y="1066241"/>
            <a:ext cx="3273091" cy="1636592"/>
            <a:chOff x="5965304" y="1352528"/>
            <a:chExt cx="3888432" cy="2037373"/>
          </a:xfrm>
        </p:grpSpPr>
        <p:pic>
          <p:nvPicPr>
            <p:cNvPr id="853000" name="Picture 8"/>
            <p:cNvPicPr>
              <a:picLocks noChangeAspect="1" noChangeArrowheads="1"/>
            </p:cNvPicPr>
            <p:nvPr/>
          </p:nvPicPr>
          <p:blipFill>
            <a:blip r:embed="rId3" cstate="print"/>
            <a:srcRect/>
            <a:stretch>
              <a:fillRect/>
            </a:stretch>
          </p:blipFill>
          <p:spPr bwMode="auto">
            <a:xfrm>
              <a:off x="6425766" y="1519662"/>
              <a:ext cx="2675384" cy="1726346"/>
            </a:xfrm>
            <a:prstGeom prst="rect">
              <a:avLst/>
            </a:prstGeom>
            <a:noFill/>
            <a:ln w="9525">
              <a:noFill/>
              <a:miter lim="800000"/>
              <a:headEnd/>
              <a:tailEnd/>
            </a:ln>
          </p:spPr>
        </p:pic>
        <p:sp>
          <p:nvSpPr>
            <p:cNvPr id="12" name="TextBox 11"/>
            <p:cNvSpPr txBox="1"/>
            <p:nvPr/>
          </p:nvSpPr>
          <p:spPr>
            <a:xfrm>
              <a:off x="6347646" y="1352528"/>
              <a:ext cx="2520280" cy="363990"/>
            </a:xfrm>
            <a:prstGeom prst="rect">
              <a:avLst/>
            </a:prstGeom>
            <a:noFill/>
          </p:spPr>
          <p:txBody>
            <a:bodyPr wrap="square" rtlCol="0">
              <a:spAutoFit/>
            </a:bodyPr>
            <a:lstStyle/>
            <a:p>
              <a:r>
                <a:rPr lang="en-US" sz="1300" dirty="0">
                  <a:solidFill>
                    <a:srgbClr val="FF00FF"/>
                  </a:solidFill>
                  <a:latin typeface="Arial Narrow" pitchFamily="34" charset="0"/>
                </a:rPr>
                <a:t>Al (M6) Top metal</a:t>
              </a:r>
            </a:p>
          </p:txBody>
        </p:sp>
        <p:sp>
          <p:nvSpPr>
            <p:cNvPr id="14" name="TextBox 13"/>
            <p:cNvSpPr txBox="1"/>
            <p:nvPr/>
          </p:nvSpPr>
          <p:spPr>
            <a:xfrm>
              <a:off x="7390157" y="3025911"/>
              <a:ext cx="1440161" cy="363990"/>
            </a:xfrm>
            <a:prstGeom prst="rect">
              <a:avLst/>
            </a:prstGeom>
            <a:noFill/>
          </p:spPr>
          <p:txBody>
            <a:bodyPr wrap="square" rtlCol="0">
              <a:spAutoFit/>
            </a:bodyPr>
            <a:lstStyle/>
            <a:p>
              <a:r>
                <a:rPr lang="en-US" sz="1100" dirty="0">
                  <a:solidFill>
                    <a:srgbClr val="FF00FF"/>
                  </a:solidFill>
                  <a:latin typeface="Arial Narrow" pitchFamily="34" charset="0"/>
                </a:rPr>
                <a:t>GND</a:t>
              </a:r>
              <a:r>
                <a:rPr lang="en-US" sz="1300" dirty="0">
                  <a:solidFill>
                    <a:srgbClr val="FF00FF"/>
                  </a:solidFill>
                  <a:latin typeface="Arial Narrow" pitchFamily="34" charset="0"/>
                </a:rPr>
                <a:t> (M1) </a:t>
              </a:r>
            </a:p>
          </p:txBody>
        </p:sp>
        <p:sp>
          <p:nvSpPr>
            <p:cNvPr id="15" name="TextBox 14"/>
            <p:cNvSpPr txBox="1"/>
            <p:nvPr/>
          </p:nvSpPr>
          <p:spPr>
            <a:xfrm>
              <a:off x="5965304" y="2238928"/>
              <a:ext cx="780727" cy="363990"/>
            </a:xfrm>
            <a:prstGeom prst="rect">
              <a:avLst/>
            </a:prstGeom>
            <a:noFill/>
          </p:spPr>
          <p:txBody>
            <a:bodyPr wrap="square" rtlCol="0">
              <a:spAutoFit/>
            </a:bodyPr>
            <a:lstStyle/>
            <a:p>
              <a:pPr algn="r"/>
              <a:r>
                <a:rPr lang="en-US" sz="1300" dirty="0" err="1">
                  <a:solidFill>
                    <a:srgbClr val="FF00FF"/>
                  </a:solidFill>
                  <a:latin typeface="Arial Narrow" pitchFamily="34" charset="0"/>
                </a:rPr>
                <a:t>Vias</a:t>
              </a:r>
              <a:endParaRPr lang="en-US" sz="1300" dirty="0">
                <a:solidFill>
                  <a:srgbClr val="FF00FF"/>
                </a:solidFill>
                <a:latin typeface="Arial Narrow" pitchFamily="34" charset="0"/>
              </a:endParaRPr>
            </a:p>
          </p:txBody>
        </p:sp>
        <p:sp>
          <p:nvSpPr>
            <p:cNvPr id="16" name="TextBox 15"/>
            <p:cNvSpPr txBox="1"/>
            <p:nvPr/>
          </p:nvSpPr>
          <p:spPr>
            <a:xfrm>
              <a:off x="7610337" y="1929408"/>
              <a:ext cx="432048" cy="613036"/>
            </a:xfrm>
            <a:prstGeom prst="rect">
              <a:avLst/>
            </a:prstGeom>
            <a:noFill/>
          </p:spPr>
          <p:txBody>
            <a:bodyPr wrap="square" rtlCol="0">
              <a:spAutoFit/>
            </a:bodyPr>
            <a:lstStyle/>
            <a:p>
              <a:r>
                <a:rPr lang="en-US" sz="1300" dirty="0">
                  <a:solidFill>
                    <a:srgbClr val="FF00FF"/>
                  </a:solidFill>
                  <a:latin typeface="Arial Narrow" pitchFamily="34" charset="0"/>
                </a:rPr>
                <a:t>M5</a:t>
              </a:r>
            </a:p>
          </p:txBody>
        </p:sp>
        <p:sp>
          <p:nvSpPr>
            <p:cNvPr id="17" name="TextBox 16"/>
            <p:cNvSpPr txBox="1"/>
            <p:nvPr/>
          </p:nvSpPr>
          <p:spPr>
            <a:xfrm>
              <a:off x="7610337" y="2361456"/>
              <a:ext cx="432048" cy="613036"/>
            </a:xfrm>
            <a:prstGeom prst="rect">
              <a:avLst/>
            </a:prstGeom>
            <a:noFill/>
          </p:spPr>
          <p:txBody>
            <a:bodyPr wrap="square" rtlCol="0">
              <a:spAutoFit/>
            </a:bodyPr>
            <a:lstStyle/>
            <a:p>
              <a:r>
                <a:rPr lang="en-US" sz="1300" dirty="0">
                  <a:solidFill>
                    <a:srgbClr val="FF00FF"/>
                  </a:solidFill>
                  <a:latin typeface="Arial Narrow" pitchFamily="34" charset="0"/>
                </a:rPr>
                <a:t>M4</a:t>
              </a:r>
            </a:p>
          </p:txBody>
        </p:sp>
        <p:sp>
          <p:nvSpPr>
            <p:cNvPr id="18" name="TextBox 17"/>
            <p:cNvSpPr txBox="1"/>
            <p:nvPr/>
          </p:nvSpPr>
          <p:spPr>
            <a:xfrm>
              <a:off x="7610337" y="2643570"/>
              <a:ext cx="432048" cy="613036"/>
            </a:xfrm>
            <a:prstGeom prst="rect">
              <a:avLst/>
            </a:prstGeom>
            <a:noFill/>
          </p:spPr>
          <p:txBody>
            <a:bodyPr wrap="square" rtlCol="0">
              <a:spAutoFit/>
            </a:bodyPr>
            <a:lstStyle/>
            <a:p>
              <a:r>
                <a:rPr lang="en-US" sz="1300" dirty="0">
                  <a:solidFill>
                    <a:srgbClr val="FF00FF"/>
                  </a:solidFill>
                  <a:latin typeface="Arial Narrow" pitchFamily="34" charset="0"/>
                </a:rPr>
                <a:t>M3</a:t>
              </a:r>
            </a:p>
          </p:txBody>
        </p:sp>
        <p:cxnSp>
          <p:nvCxnSpPr>
            <p:cNvPr id="20" name="Straight Connector 19"/>
            <p:cNvCxnSpPr/>
            <p:nvPr/>
          </p:nvCxnSpPr>
          <p:spPr>
            <a:xfrm>
              <a:off x="8546441" y="2190036"/>
              <a:ext cx="567578" cy="0"/>
            </a:xfrm>
            <a:prstGeom prst="line">
              <a:avLst/>
            </a:prstGeom>
            <a:ln w="19050">
              <a:solidFill>
                <a:srgbClr val="FF00FF"/>
              </a:solidFill>
              <a:prstDash val="sys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8566078" y="2364738"/>
              <a:ext cx="567578" cy="0"/>
            </a:xfrm>
            <a:prstGeom prst="line">
              <a:avLst/>
            </a:prstGeom>
            <a:ln w="19050">
              <a:solidFill>
                <a:srgbClr val="FF00FF"/>
              </a:solidFill>
              <a:prstDash val="sys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8546441" y="2613700"/>
              <a:ext cx="567578" cy="0"/>
            </a:xfrm>
            <a:prstGeom prst="line">
              <a:avLst/>
            </a:prstGeom>
            <a:ln w="19050">
              <a:solidFill>
                <a:srgbClr val="FF00FF"/>
              </a:solidFill>
              <a:prstDash val="sys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8566078" y="2821855"/>
              <a:ext cx="567578" cy="0"/>
            </a:xfrm>
            <a:prstGeom prst="line">
              <a:avLst/>
            </a:prstGeom>
            <a:ln w="19050">
              <a:solidFill>
                <a:srgbClr val="FF00FF"/>
              </a:solidFill>
              <a:prstDash val="sysDash"/>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9061648" y="2094910"/>
              <a:ext cx="792088" cy="363990"/>
            </a:xfrm>
            <a:prstGeom prst="rect">
              <a:avLst/>
            </a:prstGeom>
            <a:noFill/>
          </p:spPr>
          <p:txBody>
            <a:bodyPr wrap="square" rtlCol="0">
              <a:spAutoFit/>
            </a:bodyPr>
            <a:lstStyle/>
            <a:p>
              <a:pPr algn="l"/>
              <a:r>
                <a:rPr lang="en-US" sz="1300" dirty="0">
                  <a:solidFill>
                    <a:srgbClr val="FF00FF"/>
                  </a:solidFill>
                  <a:latin typeface="Arial Narrow" pitchFamily="34" charset="0"/>
                </a:rPr>
                <a:t>1.6 </a:t>
              </a:r>
              <a:r>
                <a:rPr lang="en-US" sz="1300" dirty="0">
                  <a:solidFill>
                    <a:srgbClr val="FF00FF"/>
                  </a:solidFill>
                  <a:latin typeface="Symbol" pitchFamily="18" charset="2"/>
                </a:rPr>
                <a:t>m</a:t>
              </a:r>
              <a:r>
                <a:rPr lang="en-US" sz="1300" dirty="0">
                  <a:solidFill>
                    <a:srgbClr val="FF00FF"/>
                  </a:solidFill>
                  <a:latin typeface="Arial Narrow" pitchFamily="34" charset="0"/>
                </a:rPr>
                <a:t>m</a:t>
              </a:r>
            </a:p>
          </p:txBody>
        </p:sp>
        <p:sp>
          <p:nvSpPr>
            <p:cNvPr id="32" name="TextBox 31"/>
            <p:cNvSpPr txBox="1"/>
            <p:nvPr/>
          </p:nvSpPr>
          <p:spPr>
            <a:xfrm>
              <a:off x="9061648" y="2550077"/>
              <a:ext cx="792088" cy="363990"/>
            </a:xfrm>
            <a:prstGeom prst="rect">
              <a:avLst/>
            </a:prstGeom>
            <a:noFill/>
          </p:spPr>
          <p:txBody>
            <a:bodyPr wrap="square" rtlCol="0">
              <a:spAutoFit/>
            </a:bodyPr>
            <a:lstStyle/>
            <a:p>
              <a:pPr algn="l"/>
              <a:r>
                <a:rPr lang="en-US" sz="1300" dirty="0">
                  <a:solidFill>
                    <a:srgbClr val="FF00FF"/>
                  </a:solidFill>
                  <a:latin typeface="Arial Narrow" pitchFamily="34" charset="0"/>
                </a:rPr>
                <a:t>1.9 </a:t>
              </a:r>
              <a:r>
                <a:rPr lang="en-US" sz="1300" dirty="0">
                  <a:solidFill>
                    <a:srgbClr val="FF00FF"/>
                  </a:solidFill>
                  <a:latin typeface="Symbol" pitchFamily="18" charset="2"/>
                </a:rPr>
                <a:t>m</a:t>
              </a:r>
              <a:r>
                <a:rPr lang="en-US" sz="1300" dirty="0">
                  <a:solidFill>
                    <a:srgbClr val="FF00FF"/>
                  </a:solidFill>
                  <a:latin typeface="Arial Narrow" pitchFamily="34" charset="0"/>
                </a:rPr>
                <a:t>m</a:t>
              </a:r>
            </a:p>
          </p:txBody>
        </p:sp>
      </p:grpSp>
      <p:sp>
        <p:nvSpPr>
          <p:cNvPr id="33" name="TextBox 32"/>
          <p:cNvSpPr txBox="1"/>
          <p:nvPr/>
        </p:nvSpPr>
        <p:spPr>
          <a:xfrm>
            <a:off x="4964774" y="796208"/>
            <a:ext cx="4179229" cy="346224"/>
          </a:xfrm>
          <a:prstGeom prst="rect">
            <a:avLst/>
          </a:prstGeom>
          <a:noFill/>
        </p:spPr>
        <p:txBody>
          <a:bodyPr wrap="square" lIns="84190" tIns="42096" rIns="84190" bIns="42096" rtlCol="0">
            <a:spAutoFit/>
          </a:bodyPr>
          <a:lstStyle/>
          <a:p>
            <a:r>
              <a:rPr lang="en-US" sz="1700" cap="small" dirty="0">
                <a:solidFill>
                  <a:srgbClr val="0000FF"/>
                </a:solidFill>
                <a:latin typeface="Arial Narrow" pitchFamily="34" charset="0"/>
              </a:rPr>
              <a:t>Shielded Broadside-coupled Diff-T-line </a:t>
            </a:r>
          </a:p>
        </p:txBody>
      </p:sp>
      <p:sp>
        <p:nvSpPr>
          <p:cNvPr id="37" name="TextBox 36"/>
          <p:cNvSpPr txBox="1"/>
          <p:nvPr/>
        </p:nvSpPr>
        <p:spPr>
          <a:xfrm>
            <a:off x="5085557" y="2649946"/>
            <a:ext cx="3862247" cy="548202"/>
          </a:xfrm>
          <a:prstGeom prst="rect">
            <a:avLst/>
          </a:prstGeom>
          <a:noFill/>
        </p:spPr>
        <p:txBody>
          <a:bodyPr wrap="square" lIns="84190" tIns="42096" rIns="84190" bIns="42096" rtlCol="0">
            <a:spAutoFit/>
          </a:bodyPr>
          <a:lstStyle/>
          <a:p>
            <a:pPr algn="l">
              <a:buFont typeface="Arial" pitchFamily="34" charset="0"/>
              <a:buChar char="•"/>
            </a:pPr>
            <a:r>
              <a:rPr lang="en-US" sz="1500" dirty="0">
                <a:latin typeface="Arial Narrow" pitchFamily="34" charset="0"/>
              </a:rPr>
              <a:t> Perfectly shielded (no coupling btw T-lines)</a:t>
            </a:r>
          </a:p>
          <a:p>
            <a:pPr algn="l">
              <a:buFont typeface="Arial" pitchFamily="34" charset="0"/>
              <a:buChar char="•"/>
            </a:pPr>
            <a:r>
              <a:rPr lang="en-US" sz="1500" dirty="0">
                <a:latin typeface="Arial Narrow" pitchFamily="34" charset="0"/>
              </a:rPr>
              <a:t> Allow compact integration of many diff T-lines</a:t>
            </a:r>
          </a:p>
        </p:txBody>
      </p:sp>
      <p:pic>
        <p:nvPicPr>
          <p:cNvPr id="75" name="Picture 3"/>
          <p:cNvPicPr>
            <a:picLocks noChangeAspect="1" noChangeArrowheads="1"/>
          </p:cNvPicPr>
          <p:nvPr/>
        </p:nvPicPr>
        <p:blipFill>
          <a:blip r:embed="rId4" cstate="print"/>
          <a:srcRect/>
          <a:stretch>
            <a:fillRect/>
          </a:stretch>
        </p:blipFill>
        <p:spPr bwMode="auto">
          <a:xfrm>
            <a:off x="110462" y="728701"/>
            <a:ext cx="4827353" cy="5670630"/>
          </a:xfrm>
          <a:prstGeom prst="rect">
            <a:avLst/>
          </a:prstGeom>
          <a:noFill/>
          <a:ln w="9525">
            <a:noFill/>
            <a:miter lim="800000"/>
            <a:headEnd/>
            <a:tailEnd/>
          </a:ln>
          <a:effectLst/>
        </p:spPr>
      </p:pic>
      <p:sp>
        <p:nvSpPr>
          <p:cNvPr id="76" name="Flowchart: Process 75"/>
          <p:cNvSpPr/>
          <p:nvPr/>
        </p:nvSpPr>
        <p:spPr>
          <a:xfrm>
            <a:off x="1560759" y="3667668"/>
            <a:ext cx="327309" cy="47255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chemeClr val="bg1"/>
              </a:solidFill>
            </a:endParaRPr>
          </a:p>
        </p:txBody>
      </p:sp>
      <p:sp>
        <p:nvSpPr>
          <p:cNvPr id="77" name="Flowchart: Process 76"/>
          <p:cNvSpPr/>
          <p:nvPr/>
        </p:nvSpPr>
        <p:spPr>
          <a:xfrm>
            <a:off x="2290976" y="3667668"/>
            <a:ext cx="448095" cy="47255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78" name="Flowchart: Process 77"/>
          <p:cNvSpPr/>
          <p:nvPr/>
        </p:nvSpPr>
        <p:spPr>
          <a:xfrm>
            <a:off x="3197305" y="3667668"/>
            <a:ext cx="327309" cy="47255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79" name="Flowchart: Process 78"/>
          <p:cNvSpPr/>
          <p:nvPr/>
        </p:nvSpPr>
        <p:spPr>
          <a:xfrm>
            <a:off x="2401626" y="1595844"/>
            <a:ext cx="216660" cy="1776103"/>
          </a:xfrm>
          <a:prstGeom prst="flowChartProcess">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80" name="Flowchart: Process 79"/>
          <p:cNvSpPr/>
          <p:nvPr/>
        </p:nvSpPr>
        <p:spPr>
          <a:xfrm>
            <a:off x="2411763" y="4420704"/>
            <a:ext cx="216660" cy="1776103"/>
          </a:xfrm>
          <a:prstGeom prst="flowChartProcess">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81" name="Flowchart: Process 80"/>
          <p:cNvSpPr/>
          <p:nvPr/>
        </p:nvSpPr>
        <p:spPr>
          <a:xfrm>
            <a:off x="1646495" y="2110212"/>
            <a:ext cx="720080" cy="47255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82" name="Flowchart: Process 81"/>
          <p:cNvSpPr/>
          <p:nvPr/>
        </p:nvSpPr>
        <p:spPr>
          <a:xfrm>
            <a:off x="881228" y="2110212"/>
            <a:ext cx="720080" cy="47255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chemeClr val="bg1"/>
              </a:solidFill>
            </a:endParaRPr>
          </a:p>
        </p:txBody>
      </p:sp>
      <p:sp>
        <p:nvSpPr>
          <p:cNvPr id="83" name="Flowchart: Process 82"/>
          <p:cNvSpPr/>
          <p:nvPr/>
        </p:nvSpPr>
        <p:spPr>
          <a:xfrm>
            <a:off x="578832" y="2110212"/>
            <a:ext cx="261847" cy="47255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chemeClr val="bg1"/>
              </a:solidFill>
            </a:endParaRPr>
          </a:p>
        </p:txBody>
      </p:sp>
      <p:sp>
        <p:nvSpPr>
          <p:cNvPr id="84" name="Flowchart: Process 83"/>
          <p:cNvSpPr/>
          <p:nvPr/>
        </p:nvSpPr>
        <p:spPr>
          <a:xfrm>
            <a:off x="558557" y="1045329"/>
            <a:ext cx="3862247" cy="405045"/>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85" name="TextBox 84"/>
          <p:cNvSpPr txBox="1"/>
          <p:nvPr/>
        </p:nvSpPr>
        <p:spPr>
          <a:xfrm>
            <a:off x="513370" y="3381636"/>
            <a:ext cx="2291164"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Active </a:t>
            </a:r>
            <a:r>
              <a:rPr lang="en-US" sz="1500" cap="small" dirty="0" err="1">
                <a:solidFill>
                  <a:schemeClr val="bg1"/>
                </a:solidFill>
                <a:latin typeface="Arial Narrow" pitchFamily="34" charset="0"/>
              </a:rPr>
              <a:t>balun</a:t>
            </a:r>
            <a:endParaRPr lang="en-US" sz="1500" cap="small" dirty="0">
              <a:solidFill>
                <a:schemeClr val="bg1"/>
              </a:solidFill>
              <a:latin typeface="Arial Narrow" pitchFamily="34" charset="0"/>
            </a:endParaRPr>
          </a:p>
        </p:txBody>
      </p:sp>
      <p:sp>
        <p:nvSpPr>
          <p:cNvPr id="86" name="TextBox 85"/>
          <p:cNvSpPr txBox="1"/>
          <p:nvPr/>
        </p:nvSpPr>
        <p:spPr>
          <a:xfrm>
            <a:off x="2018992" y="3381636"/>
            <a:ext cx="111285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1:2 active</a:t>
            </a:r>
          </a:p>
        </p:txBody>
      </p:sp>
      <p:sp>
        <p:nvSpPr>
          <p:cNvPr id="87" name="TextBox 86"/>
          <p:cNvSpPr txBox="1"/>
          <p:nvPr/>
        </p:nvSpPr>
        <p:spPr>
          <a:xfrm>
            <a:off x="2804534" y="3381636"/>
            <a:ext cx="111285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PTAT</a:t>
            </a:r>
          </a:p>
        </p:txBody>
      </p:sp>
      <p:sp>
        <p:nvSpPr>
          <p:cNvPr id="88" name="TextBox 87"/>
          <p:cNvSpPr txBox="1"/>
          <p:nvPr/>
        </p:nvSpPr>
        <p:spPr>
          <a:xfrm>
            <a:off x="1167987" y="1066238"/>
            <a:ext cx="2814858"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Array decoder</a:t>
            </a:r>
          </a:p>
        </p:txBody>
      </p:sp>
      <p:sp>
        <p:nvSpPr>
          <p:cNvPr id="89" name="TextBox 88"/>
          <p:cNvSpPr txBox="1"/>
          <p:nvPr/>
        </p:nvSpPr>
        <p:spPr>
          <a:xfrm>
            <a:off x="1429835" y="1808820"/>
            <a:ext cx="111285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LCA</a:t>
            </a:r>
          </a:p>
        </p:txBody>
      </p:sp>
      <p:sp>
        <p:nvSpPr>
          <p:cNvPr id="90" name="TextBox 89"/>
          <p:cNvSpPr txBox="1"/>
          <p:nvPr/>
        </p:nvSpPr>
        <p:spPr>
          <a:xfrm>
            <a:off x="644294" y="1808820"/>
            <a:ext cx="1178313" cy="546703"/>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Phase shifter</a:t>
            </a:r>
          </a:p>
        </p:txBody>
      </p:sp>
      <p:sp>
        <p:nvSpPr>
          <p:cNvPr id="91" name="TextBox 90"/>
          <p:cNvSpPr txBox="1"/>
          <p:nvPr/>
        </p:nvSpPr>
        <p:spPr>
          <a:xfrm>
            <a:off x="316985" y="2551403"/>
            <a:ext cx="111285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50</a:t>
            </a:r>
            <a:r>
              <a:rPr lang="en-US" sz="1500" cap="small" dirty="0">
                <a:solidFill>
                  <a:schemeClr val="bg1"/>
                </a:solidFill>
                <a:latin typeface="Symbol" pitchFamily="18" charset="2"/>
              </a:rPr>
              <a:t>W</a:t>
            </a:r>
            <a:r>
              <a:rPr lang="en-US" sz="1500" cap="small" dirty="0">
                <a:solidFill>
                  <a:schemeClr val="bg1"/>
                </a:solidFill>
                <a:latin typeface="Arial Narrow" pitchFamily="34" charset="0"/>
              </a:rPr>
              <a:t> driver</a:t>
            </a:r>
          </a:p>
        </p:txBody>
      </p:sp>
      <p:sp>
        <p:nvSpPr>
          <p:cNvPr id="93" name="TextBox 92"/>
          <p:cNvSpPr txBox="1"/>
          <p:nvPr/>
        </p:nvSpPr>
        <p:spPr>
          <a:xfrm>
            <a:off x="3" y="5848816"/>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a:t>
            </a:r>
          </a:p>
        </p:txBody>
      </p:sp>
      <p:sp>
        <p:nvSpPr>
          <p:cNvPr id="94" name="TextBox 93"/>
          <p:cNvSpPr txBox="1"/>
          <p:nvPr/>
        </p:nvSpPr>
        <p:spPr>
          <a:xfrm>
            <a:off x="3" y="5319210"/>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ch-2</a:t>
            </a:r>
          </a:p>
        </p:txBody>
      </p:sp>
      <p:sp>
        <p:nvSpPr>
          <p:cNvPr id="95" name="TextBox 94"/>
          <p:cNvSpPr txBox="1"/>
          <p:nvPr/>
        </p:nvSpPr>
        <p:spPr>
          <a:xfrm>
            <a:off x="3" y="4799293"/>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ch-3</a:t>
            </a:r>
          </a:p>
        </p:txBody>
      </p:sp>
      <p:sp>
        <p:nvSpPr>
          <p:cNvPr id="96" name="TextBox 95"/>
          <p:cNvSpPr txBox="1"/>
          <p:nvPr/>
        </p:nvSpPr>
        <p:spPr>
          <a:xfrm>
            <a:off x="3" y="4269687"/>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ch-4</a:t>
            </a:r>
          </a:p>
        </p:txBody>
      </p:sp>
      <p:sp>
        <p:nvSpPr>
          <p:cNvPr id="97" name="TextBox 96"/>
          <p:cNvSpPr txBox="1"/>
          <p:nvPr/>
        </p:nvSpPr>
        <p:spPr>
          <a:xfrm>
            <a:off x="3" y="3246621"/>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ch-5</a:t>
            </a:r>
          </a:p>
        </p:txBody>
      </p:sp>
      <p:sp>
        <p:nvSpPr>
          <p:cNvPr id="98" name="TextBox 97"/>
          <p:cNvSpPr txBox="1"/>
          <p:nvPr/>
        </p:nvSpPr>
        <p:spPr>
          <a:xfrm>
            <a:off x="3" y="2717015"/>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ch-6</a:t>
            </a:r>
          </a:p>
        </p:txBody>
      </p:sp>
      <p:sp>
        <p:nvSpPr>
          <p:cNvPr id="99" name="TextBox 98"/>
          <p:cNvSpPr txBox="1"/>
          <p:nvPr/>
        </p:nvSpPr>
        <p:spPr>
          <a:xfrm>
            <a:off x="3" y="2197098"/>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ch-7</a:t>
            </a:r>
          </a:p>
        </p:txBody>
      </p:sp>
      <p:sp>
        <p:nvSpPr>
          <p:cNvPr id="100" name="TextBox 99"/>
          <p:cNvSpPr txBox="1"/>
          <p:nvPr/>
        </p:nvSpPr>
        <p:spPr>
          <a:xfrm>
            <a:off x="3" y="1667492"/>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ch-8</a:t>
            </a:r>
          </a:p>
        </p:txBody>
      </p:sp>
      <p:sp>
        <p:nvSpPr>
          <p:cNvPr id="101" name="TextBox 100"/>
          <p:cNvSpPr txBox="1"/>
          <p:nvPr/>
        </p:nvSpPr>
        <p:spPr>
          <a:xfrm>
            <a:off x="4320483" y="5855129"/>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ch-16</a:t>
            </a:r>
          </a:p>
        </p:txBody>
      </p:sp>
      <p:sp>
        <p:nvSpPr>
          <p:cNvPr id="102" name="TextBox 101"/>
          <p:cNvSpPr txBox="1"/>
          <p:nvPr/>
        </p:nvSpPr>
        <p:spPr>
          <a:xfrm>
            <a:off x="4320483" y="5325523"/>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ch-15</a:t>
            </a:r>
          </a:p>
        </p:txBody>
      </p:sp>
      <p:sp>
        <p:nvSpPr>
          <p:cNvPr id="103" name="TextBox 102"/>
          <p:cNvSpPr txBox="1"/>
          <p:nvPr/>
        </p:nvSpPr>
        <p:spPr>
          <a:xfrm>
            <a:off x="4320483" y="4805606"/>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ch-14</a:t>
            </a:r>
          </a:p>
        </p:txBody>
      </p:sp>
      <p:sp>
        <p:nvSpPr>
          <p:cNvPr id="104" name="TextBox 103"/>
          <p:cNvSpPr txBox="1"/>
          <p:nvPr/>
        </p:nvSpPr>
        <p:spPr>
          <a:xfrm>
            <a:off x="4320483" y="4276001"/>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ch-13</a:t>
            </a:r>
          </a:p>
        </p:txBody>
      </p:sp>
      <p:sp>
        <p:nvSpPr>
          <p:cNvPr id="105" name="TextBox 104"/>
          <p:cNvSpPr txBox="1"/>
          <p:nvPr/>
        </p:nvSpPr>
        <p:spPr>
          <a:xfrm>
            <a:off x="4320483" y="3252934"/>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ch-12</a:t>
            </a:r>
          </a:p>
        </p:txBody>
      </p:sp>
      <p:sp>
        <p:nvSpPr>
          <p:cNvPr id="106" name="TextBox 105"/>
          <p:cNvSpPr txBox="1"/>
          <p:nvPr/>
        </p:nvSpPr>
        <p:spPr>
          <a:xfrm>
            <a:off x="4320483" y="2723328"/>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ch-11</a:t>
            </a:r>
          </a:p>
        </p:txBody>
      </p:sp>
      <p:sp>
        <p:nvSpPr>
          <p:cNvPr id="107" name="TextBox 106"/>
          <p:cNvSpPr txBox="1"/>
          <p:nvPr/>
        </p:nvSpPr>
        <p:spPr>
          <a:xfrm>
            <a:off x="4320483" y="2203411"/>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ch-10</a:t>
            </a:r>
          </a:p>
        </p:txBody>
      </p:sp>
      <p:sp>
        <p:nvSpPr>
          <p:cNvPr id="108" name="TextBox 107"/>
          <p:cNvSpPr txBox="1"/>
          <p:nvPr/>
        </p:nvSpPr>
        <p:spPr>
          <a:xfrm>
            <a:off x="4320483" y="1673805"/>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ch-9</a:t>
            </a:r>
          </a:p>
        </p:txBody>
      </p:sp>
      <p:sp>
        <p:nvSpPr>
          <p:cNvPr id="109" name="TextBox 108"/>
          <p:cNvSpPr txBox="1"/>
          <p:nvPr/>
        </p:nvSpPr>
        <p:spPr>
          <a:xfrm>
            <a:off x="55137" y="3719173"/>
            <a:ext cx="785542" cy="317394"/>
          </a:xfrm>
          <a:prstGeom prst="rect">
            <a:avLst/>
          </a:prstGeom>
          <a:noFill/>
          <a:ln>
            <a:noFill/>
          </a:ln>
        </p:spPr>
        <p:txBody>
          <a:bodyPr wrap="square" lIns="84216" tIns="42108" rIns="84216" bIns="42108" rtlCol="0">
            <a:spAutoFit/>
          </a:bodyPr>
          <a:lstStyle/>
          <a:p>
            <a:r>
              <a:rPr lang="en-US" sz="1500" cap="small" dirty="0" err="1">
                <a:solidFill>
                  <a:schemeClr val="bg1"/>
                </a:solidFill>
                <a:latin typeface="Arial Narrow" pitchFamily="34" charset="0"/>
              </a:rPr>
              <a:t>rf</a:t>
            </a:r>
            <a:r>
              <a:rPr lang="en-US" sz="1500" cap="small" dirty="0">
                <a:solidFill>
                  <a:schemeClr val="bg1"/>
                </a:solidFill>
                <a:latin typeface="Arial Narrow" pitchFamily="34" charset="0"/>
              </a:rPr>
              <a:t> input</a:t>
            </a:r>
          </a:p>
        </p:txBody>
      </p:sp>
      <p:sp>
        <p:nvSpPr>
          <p:cNvPr id="63" name="TextBox 62"/>
          <p:cNvSpPr txBox="1"/>
          <p:nvPr/>
        </p:nvSpPr>
        <p:spPr>
          <a:xfrm>
            <a:off x="2477225" y="5116688"/>
            <a:ext cx="2029316"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1:8 passive T-junction</a:t>
            </a:r>
          </a:p>
        </p:txBody>
      </p:sp>
      <p:sp>
        <p:nvSpPr>
          <p:cNvPr id="64" name="TextBox 63"/>
          <p:cNvSpPr txBox="1"/>
          <p:nvPr/>
        </p:nvSpPr>
        <p:spPr>
          <a:xfrm>
            <a:off x="2608149" y="2582433"/>
            <a:ext cx="1767469" cy="1008368"/>
          </a:xfrm>
          <a:prstGeom prst="rect">
            <a:avLst/>
          </a:prstGeom>
          <a:noFill/>
          <a:ln>
            <a:noFill/>
          </a:ln>
        </p:spPr>
        <p:txBody>
          <a:bodyPr wrap="square" lIns="84216" tIns="42108" rIns="84216" bIns="42108" rtlCol="0">
            <a:spAutoFit/>
          </a:bodyPr>
          <a:lstStyle/>
          <a:p>
            <a:pPr algn="l"/>
            <a:r>
              <a:rPr lang="en-US" sz="1500" cap="small" dirty="0">
                <a:solidFill>
                  <a:srgbClr val="0000FF"/>
                </a:solidFill>
                <a:latin typeface="Arial Narrow" pitchFamily="34" charset="0"/>
              </a:rPr>
              <a:t>1:8 passive T-junction</a:t>
            </a:r>
          </a:p>
          <a:p>
            <a:pPr algn="l"/>
            <a:r>
              <a:rPr lang="en-US" sz="1500" cap="small" dirty="0">
                <a:solidFill>
                  <a:srgbClr val="0000FF"/>
                </a:solidFill>
                <a:latin typeface="Arial Narrow" pitchFamily="34" charset="0"/>
              </a:rPr>
              <a:t>(0.15x1.15 </a:t>
            </a:r>
            <a:r>
              <a:rPr lang="en-US" sz="1500" dirty="0">
                <a:solidFill>
                  <a:srgbClr val="0000FF"/>
                </a:solidFill>
                <a:latin typeface="Arial Narrow" pitchFamily="34" charset="0"/>
              </a:rPr>
              <a:t>mm</a:t>
            </a:r>
            <a:r>
              <a:rPr lang="en-US" sz="1500" baseline="30000" dirty="0">
                <a:solidFill>
                  <a:srgbClr val="0000FF"/>
                </a:solidFill>
                <a:latin typeface="Arial Narrow" pitchFamily="34" charset="0"/>
              </a:rPr>
              <a:t>2</a:t>
            </a:r>
            <a:r>
              <a:rPr lang="en-US" sz="1500" cap="small" dirty="0">
                <a:solidFill>
                  <a:srgbClr val="0000FF"/>
                </a:solidFill>
                <a:latin typeface="Arial Narrow" pitchFamily="34" charset="0"/>
              </a:rPr>
              <a:t>)</a:t>
            </a:r>
          </a:p>
          <a:p>
            <a:pPr algn="l"/>
            <a:r>
              <a:rPr lang="en-US" sz="1500" cap="small" dirty="0">
                <a:solidFill>
                  <a:srgbClr val="0000FF"/>
                </a:solidFill>
                <a:latin typeface="Arial Narrow" pitchFamily="34" charset="0"/>
              </a:rPr>
              <a:t>= 2%</a:t>
            </a:r>
          </a:p>
        </p:txBody>
      </p:sp>
      <p:sp>
        <p:nvSpPr>
          <p:cNvPr id="65" name="TextBox 64"/>
          <p:cNvSpPr txBox="1"/>
          <p:nvPr/>
        </p:nvSpPr>
        <p:spPr>
          <a:xfrm>
            <a:off x="6012160" y="1652410"/>
            <a:ext cx="363676" cy="317394"/>
          </a:xfrm>
          <a:prstGeom prst="rect">
            <a:avLst/>
          </a:prstGeom>
          <a:noFill/>
        </p:spPr>
        <p:txBody>
          <a:bodyPr wrap="square" lIns="84216" tIns="42108" rIns="84216" bIns="42108" rtlCol="0">
            <a:spAutoFit/>
          </a:bodyPr>
          <a:lstStyle/>
          <a:p>
            <a:r>
              <a:rPr lang="en-US" sz="1500" dirty="0">
                <a:solidFill>
                  <a:srgbClr val="FF00FF"/>
                </a:solidFill>
                <a:latin typeface="Arial Narrow" pitchFamily="34" charset="0"/>
              </a:rPr>
              <a:t>+</a:t>
            </a:r>
          </a:p>
        </p:txBody>
      </p:sp>
      <p:sp>
        <p:nvSpPr>
          <p:cNvPr id="66" name="TextBox 65"/>
          <p:cNvSpPr txBox="1"/>
          <p:nvPr/>
        </p:nvSpPr>
        <p:spPr>
          <a:xfrm>
            <a:off x="6021827" y="1972726"/>
            <a:ext cx="363676" cy="346249"/>
          </a:xfrm>
          <a:prstGeom prst="rect">
            <a:avLst/>
          </a:prstGeom>
          <a:noFill/>
        </p:spPr>
        <p:txBody>
          <a:bodyPr wrap="square" lIns="84216" tIns="42108" rIns="84216" bIns="42108" rtlCol="0">
            <a:spAutoFit/>
          </a:bodyPr>
          <a:lstStyle/>
          <a:p>
            <a:r>
              <a:rPr lang="en-US" sz="1700" dirty="0">
                <a:solidFill>
                  <a:srgbClr val="FF00FF"/>
                </a:solidFill>
                <a:latin typeface="Arial Black" pitchFamily="34" charset="0"/>
              </a:rPr>
              <a:t>-</a:t>
            </a:r>
          </a:p>
        </p:txBody>
      </p:sp>
      <p:sp>
        <p:nvSpPr>
          <p:cNvPr id="67" name="TextBox 66"/>
          <p:cNvSpPr txBox="1"/>
          <p:nvPr/>
        </p:nvSpPr>
        <p:spPr>
          <a:xfrm>
            <a:off x="6705539" y="1653868"/>
            <a:ext cx="363676" cy="317394"/>
          </a:xfrm>
          <a:prstGeom prst="rect">
            <a:avLst/>
          </a:prstGeom>
          <a:noFill/>
        </p:spPr>
        <p:txBody>
          <a:bodyPr wrap="square" lIns="84216" tIns="42108" rIns="84216" bIns="42108" rtlCol="0">
            <a:spAutoFit/>
          </a:bodyPr>
          <a:lstStyle/>
          <a:p>
            <a:r>
              <a:rPr lang="en-US" sz="1500" dirty="0">
                <a:solidFill>
                  <a:srgbClr val="FF00FF"/>
                </a:solidFill>
                <a:latin typeface="Arial Narrow" pitchFamily="34" charset="0"/>
              </a:rPr>
              <a:t>+</a:t>
            </a:r>
          </a:p>
        </p:txBody>
      </p:sp>
      <p:sp>
        <p:nvSpPr>
          <p:cNvPr id="68" name="TextBox 67"/>
          <p:cNvSpPr txBox="1"/>
          <p:nvPr/>
        </p:nvSpPr>
        <p:spPr>
          <a:xfrm>
            <a:off x="6715206" y="1974185"/>
            <a:ext cx="363676" cy="346249"/>
          </a:xfrm>
          <a:prstGeom prst="rect">
            <a:avLst/>
          </a:prstGeom>
          <a:noFill/>
        </p:spPr>
        <p:txBody>
          <a:bodyPr wrap="square" lIns="84216" tIns="42108" rIns="84216" bIns="42108" rtlCol="0">
            <a:spAutoFit/>
          </a:bodyPr>
          <a:lstStyle/>
          <a:p>
            <a:r>
              <a:rPr lang="en-US" sz="1700" dirty="0">
                <a:solidFill>
                  <a:srgbClr val="FF00FF"/>
                </a:solidFill>
                <a:latin typeface="Arial Black" pitchFamily="34" charset="0"/>
              </a:rPr>
              <a:t>-</a:t>
            </a:r>
          </a:p>
        </p:txBody>
      </p:sp>
      <p:sp>
        <p:nvSpPr>
          <p:cNvPr id="69" name="TextBox 68"/>
          <p:cNvSpPr txBox="1"/>
          <p:nvPr/>
        </p:nvSpPr>
        <p:spPr>
          <a:xfrm>
            <a:off x="7389157" y="1653868"/>
            <a:ext cx="363676" cy="317394"/>
          </a:xfrm>
          <a:prstGeom prst="rect">
            <a:avLst/>
          </a:prstGeom>
          <a:noFill/>
        </p:spPr>
        <p:txBody>
          <a:bodyPr wrap="square" lIns="84216" tIns="42108" rIns="84216" bIns="42108" rtlCol="0">
            <a:spAutoFit/>
          </a:bodyPr>
          <a:lstStyle/>
          <a:p>
            <a:r>
              <a:rPr lang="en-US" sz="1500" dirty="0">
                <a:solidFill>
                  <a:srgbClr val="FF00FF"/>
                </a:solidFill>
                <a:latin typeface="Arial Narrow" pitchFamily="34" charset="0"/>
              </a:rPr>
              <a:t>+</a:t>
            </a:r>
          </a:p>
        </p:txBody>
      </p:sp>
      <p:sp>
        <p:nvSpPr>
          <p:cNvPr id="70" name="TextBox 69"/>
          <p:cNvSpPr txBox="1"/>
          <p:nvPr/>
        </p:nvSpPr>
        <p:spPr>
          <a:xfrm>
            <a:off x="7398823" y="1974185"/>
            <a:ext cx="363676" cy="346249"/>
          </a:xfrm>
          <a:prstGeom prst="rect">
            <a:avLst/>
          </a:prstGeom>
          <a:noFill/>
        </p:spPr>
        <p:txBody>
          <a:bodyPr wrap="square" lIns="84216" tIns="42108" rIns="84216" bIns="42108" rtlCol="0">
            <a:spAutoFit/>
          </a:bodyPr>
          <a:lstStyle/>
          <a:p>
            <a:r>
              <a:rPr lang="en-US" sz="1700" dirty="0">
                <a:solidFill>
                  <a:srgbClr val="FF00FF"/>
                </a:solidFill>
                <a:latin typeface="Arial Black" pitchFamily="34" charset="0"/>
              </a:rPr>
              <a:t>-</a:t>
            </a:r>
          </a:p>
        </p:txBody>
      </p:sp>
      <p:cxnSp>
        <p:nvCxnSpPr>
          <p:cNvPr id="71" name="Straight Arrow Connector 70"/>
          <p:cNvCxnSpPr/>
          <p:nvPr/>
        </p:nvCxnSpPr>
        <p:spPr>
          <a:xfrm rot="5400000">
            <a:off x="6105803" y="1996804"/>
            <a:ext cx="202523" cy="1444"/>
          </a:xfrm>
          <a:prstGeom prst="straightConnector1">
            <a:avLst/>
          </a:prstGeom>
          <a:ln w="19050">
            <a:solidFill>
              <a:srgbClr val="FF00FF"/>
            </a:solidFill>
            <a:headEnd type="stealth" w="med" len="med"/>
            <a:tailEnd type="stealth" w="med" len="med"/>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6177090" y="1847849"/>
            <a:ext cx="666741" cy="288541"/>
          </a:xfrm>
          <a:prstGeom prst="rect">
            <a:avLst/>
          </a:prstGeom>
          <a:noFill/>
        </p:spPr>
        <p:txBody>
          <a:bodyPr wrap="square" lIns="84216" tIns="42108" rIns="84216" bIns="42108" rtlCol="0">
            <a:spAutoFit/>
          </a:bodyPr>
          <a:lstStyle/>
          <a:p>
            <a:pPr algn="l"/>
            <a:r>
              <a:rPr lang="en-US" sz="1300" dirty="0">
                <a:solidFill>
                  <a:srgbClr val="FF00FF"/>
                </a:solidFill>
                <a:latin typeface="Arial Narrow" pitchFamily="34" charset="0"/>
              </a:rPr>
              <a:t>2 um</a:t>
            </a:r>
          </a:p>
        </p:txBody>
      </p:sp>
      <p:sp>
        <p:nvSpPr>
          <p:cNvPr id="3" name="Slide Number Placeholder 2"/>
          <p:cNvSpPr>
            <a:spLocks noGrp="1"/>
          </p:cNvSpPr>
          <p:nvPr>
            <p:ph type="sldNum" sz="quarter" idx="4"/>
          </p:nvPr>
        </p:nvSpPr>
        <p:spPr/>
        <p:txBody>
          <a:bodyPr/>
          <a:lstStyle/>
          <a:p>
            <a:fld id="{90BE237A-3C10-CB42-9E82-6FFF293908C0}" type="slidenum">
              <a:rPr lang="en-US" smtClean="0"/>
              <a:pPr/>
              <a:t>62</a:t>
            </a:fld>
            <a:endParaRPr lang="en-US"/>
          </a:p>
        </p:txBody>
      </p:sp>
    </p:spTree>
    <p:extLst>
      <p:ext uri="{BB962C8B-B14F-4D97-AF65-F5344CB8AC3E}">
        <p14:creationId xmlns:p14="http://schemas.microsoft.com/office/powerpoint/2010/main" val="111940846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Rounded Rectangle 115"/>
          <p:cNvSpPr/>
          <p:nvPr/>
        </p:nvSpPr>
        <p:spPr>
          <a:xfrm>
            <a:off x="5030233" y="3766537"/>
            <a:ext cx="3927709" cy="249777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115" name="Rounded Rectangle 114"/>
          <p:cNvSpPr/>
          <p:nvPr/>
        </p:nvSpPr>
        <p:spPr>
          <a:xfrm>
            <a:off x="5030233" y="863715"/>
            <a:ext cx="3927709" cy="276780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pic>
        <p:nvPicPr>
          <p:cNvPr id="40" name="Picture 3"/>
          <p:cNvPicPr>
            <a:picLocks noChangeAspect="1" noChangeArrowheads="1"/>
          </p:cNvPicPr>
          <p:nvPr/>
        </p:nvPicPr>
        <p:blipFill>
          <a:blip r:embed="rId3" cstate="print"/>
          <a:srcRect/>
          <a:stretch>
            <a:fillRect/>
          </a:stretch>
        </p:blipFill>
        <p:spPr bwMode="auto">
          <a:xfrm>
            <a:off x="110462" y="728701"/>
            <a:ext cx="4827353" cy="5670630"/>
          </a:xfrm>
          <a:prstGeom prst="rect">
            <a:avLst/>
          </a:prstGeom>
          <a:noFill/>
          <a:ln w="9525">
            <a:noFill/>
            <a:miter lim="800000"/>
            <a:headEnd/>
            <a:tailEnd/>
          </a:ln>
          <a:effectLst/>
        </p:spPr>
      </p:pic>
      <p:sp>
        <p:nvSpPr>
          <p:cNvPr id="56" name="Flowchart: Process 55"/>
          <p:cNvSpPr/>
          <p:nvPr/>
        </p:nvSpPr>
        <p:spPr>
          <a:xfrm>
            <a:off x="1560759" y="3667668"/>
            <a:ext cx="327309" cy="47255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rgbClr val="0000FF"/>
              </a:solidFill>
            </a:endParaRPr>
          </a:p>
        </p:txBody>
      </p:sp>
      <p:sp>
        <p:nvSpPr>
          <p:cNvPr id="57" name="Flowchart: Process 56"/>
          <p:cNvSpPr/>
          <p:nvPr/>
        </p:nvSpPr>
        <p:spPr>
          <a:xfrm>
            <a:off x="2290976" y="3667668"/>
            <a:ext cx="448095" cy="47255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75" name="Flowchart: Process 74"/>
          <p:cNvSpPr/>
          <p:nvPr/>
        </p:nvSpPr>
        <p:spPr>
          <a:xfrm>
            <a:off x="3197305" y="3667668"/>
            <a:ext cx="327309" cy="47255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76" name="Flowchart: Process 75"/>
          <p:cNvSpPr/>
          <p:nvPr/>
        </p:nvSpPr>
        <p:spPr>
          <a:xfrm>
            <a:off x="2401626" y="1595844"/>
            <a:ext cx="216660" cy="177610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chemeClr val="bg1"/>
              </a:solidFill>
            </a:endParaRPr>
          </a:p>
        </p:txBody>
      </p:sp>
      <p:sp>
        <p:nvSpPr>
          <p:cNvPr id="79" name="Flowchart: Process 78"/>
          <p:cNvSpPr/>
          <p:nvPr/>
        </p:nvSpPr>
        <p:spPr>
          <a:xfrm>
            <a:off x="2411763" y="4420704"/>
            <a:ext cx="216660" cy="177610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80" name="Flowchart: Process 79"/>
          <p:cNvSpPr/>
          <p:nvPr/>
        </p:nvSpPr>
        <p:spPr>
          <a:xfrm>
            <a:off x="1646495" y="2110212"/>
            <a:ext cx="720080" cy="472553"/>
          </a:xfrm>
          <a:prstGeom prst="flowChartProcess">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81" name="Flowchart: Process 80"/>
          <p:cNvSpPr/>
          <p:nvPr/>
        </p:nvSpPr>
        <p:spPr>
          <a:xfrm>
            <a:off x="881228" y="2110212"/>
            <a:ext cx="720080" cy="472553"/>
          </a:xfrm>
          <a:prstGeom prst="flowChartProcess">
            <a:avLst/>
          </a:prstGeom>
          <a:noFill/>
          <a:ln>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chemeClr val="bg1"/>
              </a:solidFill>
            </a:endParaRPr>
          </a:p>
        </p:txBody>
      </p:sp>
      <p:sp>
        <p:nvSpPr>
          <p:cNvPr id="82" name="Flowchart: Process 81"/>
          <p:cNvSpPr/>
          <p:nvPr/>
        </p:nvSpPr>
        <p:spPr>
          <a:xfrm>
            <a:off x="578832" y="2110212"/>
            <a:ext cx="261847" cy="472553"/>
          </a:xfrm>
          <a:prstGeom prst="flowChartProcess">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solidFill>
                <a:schemeClr val="bg1"/>
              </a:solidFill>
            </a:endParaRPr>
          </a:p>
        </p:txBody>
      </p:sp>
      <p:sp>
        <p:nvSpPr>
          <p:cNvPr id="83" name="Flowchart: Process 82"/>
          <p:cNvSpPr/>
          <p:nvPr/>
        </p:nvSpPr>
        <p:spPr>
          <a:xfrm>
            <a:off x="558557" y="1045329"/>
            <a:ext cx="3862247" cy="405045"/>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84" name="TextBox 83"/>
          <p:cNvSpPr txBox="1"/>
          <p:nvPr/>
        </p:nvSpPr>
        <p:spPr>
          <a:xfrm>
            <a:off x="513370" y="3381636"/>
            <a:ext cx="2291164"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Active </a:t>
            </a:r>
            <a:r>
              <a:rPr lang="en-US" sz="1500" cap="small" dirty="0" err="1">
                <a:solidFill>
                  <a:schemeClr val="bg1"/>
                </a:solidFill>
                <a:latin typeface="Arial Narrow" pitchFamily="34" charset="0"/>
              </a:rPr>
              <a:t>balun</a:t>
            </a:r>
            <a:endParaRPr lang="en-US" sz="1500" cap="small" dirty="0">
              <a:solidFill>
                <a:schemeClr val="bg1"/>
              </a:solidFill>
              <a:latin typeface="Arial Narrow" pitchFamily="34" charset="0"/>
            </a:endParaRPr>
          </a:p>
        </p:txBody>
      </p:sp>
      <p:sp>
        <p:nvSpPr>
          <p:cNvPr id="85" name="TextBox 84"/>
          <p:cNvSpPr txBox="1"/>
          <p:nvPr/>
        </p:nvSpPr>
        <p:spPr>
          <a:xfrm>
            <a:off x="2018992" y="3381636"/>
            <a:ext cx="111285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1:2 active</a:t>
            </a:r>
          </a:p>
        </p:txBody>
      </p:sp>
      <p:sp>
        <p:nvSpPr>
          <p:cNvPr id="86" name="TextBox 85"/>
          <p:cNvSpPr txBox="1"/>
          <p:nvPr/>
        </p:nvSpPr>
        <p:spPr>
          <a:xfrm>
            <a:off x="2804534" y="3381636"/>
            <a:ext cx="111285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PTAT</a:t>
            </a:r>
          </a:p>
        </p:txBody>
      </p:sp>
      <p:sp>
        <p:nvSpPr>
          <p:cNvPr id="87" name="TextBox 86"/>
          <p:cNvSpPr txBox="1"/>
          <p:nvPr/>
        </p:nvSpPr>
        <p:spPr>
          <a:xfrm>
            <a:off x="1167987" y="1066238"/>
            <a:ext cx="2814858"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Array decoder</a:t>
            </a:r>
          </a:p>
        </p:txBody>
      </p:sp>
      <p:sp>
        <p:nvSpPr>
          <p:cNvPr id="88" name="TextBox 87"/>
          <p:cNvSpPr txBox="1"/>
          <p:nvPr/>
        </p:nvSpPr>
        <p:spPr>
          <a:xfrm>
            <a:off x="1429835" y="1808820"/>
            <a:ext cx="1112851"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LCA</a:t>
            </a:r>
          </a:p>
        </p:txBody>
      </p:sp>
      <p:sp>
        <p:nvSpPr>
          <p:cNvPr id="89" name="TextBox 88"/>
          <p:cNvSpPr txBox="1"/>
          <p:nvPr/>
        </p:nvSpPr>
        <p:spPr>
          <a:xfrm>
            <a:off x="644294" y="1808820"/>
            <a:ext cx="1178313" cy="546703"/>
          </a:xfrm>
          <a:prstGeom prst="rect">
            <a:avLst/>
          </a:prstGeom>
          <a:noFill/>
          <a:ln>
            <a:noFill/>
          </a:ln>
        </p:spPr>
        <p:txBody>
          <a:bodyPr wrap="square" lIns="84216" tIns="42108" rIns="84216" bIns="42108" rtlCol="0">
            <a:spAutoFit/>
          </a:bodyPr>
          <a:lstStyle/>
          <a:p>
            <a:r>
              <a:rPr lang="en-US" sz="1500" cap="small" dirty="0">
                <a:solidFill>
                  <a:srgbClr val="FF0000"/>
                </a:solidFill>
                <a:latin typeface="Arial Narrow" pitchFamily="34" charset="0"/>
              </a:rPr>
              <a:t>Phase shifter</a:t>
            </a:r>
          </a:p>
        </p:txBody>
      </p:sp>
      <p:sp>
        <p:nvSpPr>
          <p:cNvPr id="90" name="TextBox 89"/>
          <p:cNvSpPr txBox="1"/>
          <p:nvPr/>
        </p:nvSpPr>
        <p:spPr>
          <a:xfrm>
            <a:off x="316985" y="2551403"/>
            <a:ext cx="1112851" cy="317394"/>
          </a:xfrm>
          <a:prstGeom prst="rect">
            <a:avLst/>
          </a:prstGeom>
          <a:noFill/>
          <a:ln>
            <a:noFill/>
          </a:ln>
        </p:spPr>
        <p:txBody>
          <a:bodyPr wrap="square" lIns="84216" tIns="42108" rIns="84216" bIns="42108" rtlCol="0">
            <a:spAutoFit/>
          </a:bodyPr>
          <a:lstStyle/>
          <a:p>
            <a:r>
              <a:rPr lang="en-US" sz="1500" cap="small" dirty="0">
                <a:solidFill>
                  <a:srgbClr val="0000FF"/>
                </a:solidFill>
                <a:latin typeface="Arial Narrow" pitchFamily="34" charset="0"/>
              </a:rPr>
              <a:t>50</a:t>
            </a:r>
            <a:r>
              <a:rPr lang="en-US" sz="1500" cap="small" dirty="0">
                <a:solidFill>
                  <a:srgbClr val="0000FF"/>
                </a:solidFill>
                <a:latin typeface="Symbol" pitchFamily="18" charset="2"/>
              </a:rPr>
              <a:t>W</a:t>
            </a:r>
            <a:r>
              <a:rPr lang="en-US" sz="1500" cap="small" dirty="0">
                <a:solidFill>
                  <a:srgbClr val="0000FF"/>
                </a:solidFill>
                <a:latin typeface="Arial Narrow" pitchFamily="34" charset="0"/>
              </a:rPr>
              <a:t> driver</a:t>
            </a:r>
          </a:p>
        </p:txBody>
      </p:sp>
      <p:sp>
        <p:nvSpPr>
          <p:cNvPr id="91" name="TextBox 90"/>
          <p:cNvSpPr txBox="1"/>
          <p:nvPr/>
        </p:nvSpPr>
        <p:spPr>
          <a:xfrm>
            <a:off x="2477225" y="5204338"/>
            <a:ext cx="2029316"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1:8 passive T-junction</a:t>
            </a:r>
          </a:p>
        </p:txBody>
      </p:sp>
      <p:sp>
        <p:nvSpPr>
          <p:cNvPr id="92" name="TextBox 91"/>
          <p:cNvSpPr txBox="1"/>
          <p:nvPr/>
        </p:nvSpPr>
        <p:spPr>
          <a:xfrm>
            <a:off x="3" y="5848816"/>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a:t>
            </a:r>
          </a:p>
        </p:txBody>
      </p:sp>
      <p:sp>
        <p:nvSpPr>
          <p:cNvPr id="93" name="TextBox 92"/>
          <p:cNvSpPr txBox="1"/>
          <p:nvPr/>
        </p:nvSpPr>
        <p:spPr>
          <a:xfrm>
            <a:off x="3" y="5319210"/>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ch-2</a:t>
            </a:r>
          </a:p>
        </p:txBody>
      </p:sp>
      <p:sp>
        <p:nvSpPr>
          <p:cNvPr id="94" name="TextBox 93"/>
          <p:cNvSpPr txBox="1"/>
          <p:nvPr/>
        </p:nvSpPr>
        <p:spPr>
          <a:xfrm>
            <a:off x="3" y="4799293"/>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ch-3</a:t>
            </a:r>
          </a:p>
        </p:txBody>
      </p:sp>
      <p:sp>
        <p:nvSpPr>
          <p:cNvPr id="95" name="TextBox 94"/>
          <p:cNvSpPr txBox="1"/>
          <p:nvPr/>
        </p:nvSpPr>
        <p:spPr>
          <a:xfrm>
            <a:off x="3" y="4269687"/>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ch-4</a:t>
            </a:r>
          </a:p>
        </p:txBody>
      </p:sp>
      <p:sp>
        <p:nvSpPr>
          <p:cNvPr id="96" name="TextBox 95"/>
          <p:cNvSpPr txBox="1"/>
          <p:nvPr/>
        </p:nvSpPr>
        <p:spPr>
          <a:xfrm>
            <a:off x="3" y="3246621"/>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ch-5</a:t>
            </a:r>
          </a:p>
        </p:txBody>
      </p:sp>
      <p:sp>
        <p:nvSpPr>
          <p:cNvPr id="97" name="TextBox 96"/>
          <p:cNvSpPr txBox="1"/>
          <p:nvPr/>
        </p:nvSpPr>
        <p:spPr>
          <a:xfrm>
            <a:off x="3" y="2717015"/>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ch-6</a:t>
            </a:r>
          </a:p>
        </p:txBody>
      </p:sp>
      <p:sp>
        <p:nvSpPr>
          <p:cNvPr id="98" name="TextBox 97"/>
          <p:cNvSpPr txBox="1"/>
          <p:nvPr/>
        </p:nvSpPr>
        <p:spPr>
          <a:xfrm>
            <a:off x="3" y="2197098"/>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ch-7</a:t>
            </a:r>
          </a:p>
        </p:txBody>
      </p:sp>
      <p:sp>
        <p:nvSpPr>
          <p:cNvPr id="99" name="TextBox 98"/>
          <p:cNvSpPr txBox="1"/>
          <p:nvPr/>
        </p:nvSpPr>
        <p:spPr>
          <a:xfrm>
            <a:off x="3" y="1667492"/>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ch-8</a:t>
            </a:r>
          </a:p>
        </p:txBody>
      </p:sp>
      <p:sp>
        <p:nvSpPr>
          <p:cNvPr id="100" name="TextBox 99"/>
          <p:cNvSpPr txBox="1"/>
          <p:nvPr/>
        </p:nvSpPr>
        <p:spPr>
          <a:xfrm>
            <a:off x="4320483" y="5855129"/>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ch-16</a:t>
            </a:r>
          </a:p>
        </p:txBody>
      </p:sp>
      <p:sp>
        <p:nvSpPr>
          <p:cNvPr id="101" name="TextBox 100"/>
          <p:cNvSpPr txBox="1"/>
          <p:nvPr/>
        </p:nvSpPr>
        <p:spPr>
          <a:xfrm>
            <a:off x="4320483" y="5325523"/>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ch-15</a:t>
            </a:r>
          </a:p>
        </p:txBody>
      </p:sp>
      <p:sp>
        <p:nvSpPr>
          <p:cNvPr id="102" name="TextBox 101"/>
          <p:cNvSpPr txBox="1"/>
          <p:nvPr/>
        </p:nvSpPr>
        <p:spPr>
          <a:xfrm>
            <a:off x="4320483" y="4805606"/>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ch-14</a:t>
            </a:r>
          </a:p>
        </p:txBody>
      </p:sp>
      <p:sp>
        <p:nvSpPr>
          <p:cNvPr id="103" name="TextBox 102"/>
          <p:cNvSpPr txBox="1"/>
          <p:nvPr/>
        </p:nvSpPr>
        <p:spPr>
          <a:xfrm>
            <a:off x="4320483" y="4276001"/>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ch-13</a:t>
            </a:r>
          </a:p>
        </p:txBody>
      </p:sp>
      <p:sp>
        <p:nvSpPr>
          <p:cNvPr id="104" name="TextBox 103"/>
          <p:cNvSpPr txBox="1"/>
          <p:nvPr/>
        </p:nvSpPr>
        <p:spPr>
          <a:xfrm>
            <a:off x="4320483" y="3252934"/>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ch-12</a:t>
            </a:r>
          </a:p>
        </p:txBody>
      </p:sp>
      <p:sp>
        <p:nvSpPr>
          <p:cNvPr id="105" name="TextBox 104"/>
          <p:cNvSpPr txBox="1"/>
          <p:nvPr/>
        </p:nvSpPr>
        <p:spPr>
          <a:xfrm>
            <a:off x="4320483" y="2723328"/>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ch-11</a:t>
            </a:r>
          </a:p>
        </p:txBody>
      </p:sp>
      <p:sp>
        <p:nvSpPr>
          <p:cNvPr id="106" name="TextBox 105"/>
          <p:cNvSpPr txBox="1"/>
          <p:nvPr/>
        </p:nvSpPr>
        <p:spPr>
          <a:xfrm>
            <a:off x="4320483" y="2203411"/>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ch-10</a:t>
            </a:r>
          </a:p>
        </p:txBody>
      </p:sp>
      <p:sp>
        <p:nvSpPr>
          <p:cNvPr id="107" name="TextBox 106"/>
          <p:cNvSpPr txBox="1"/>
          <p:nvPr/>
        </p:nvSpPr>
        <p:spPr>
          <a:xfrm>
            <a:off x="4320483" y="1673805"/>
            <a:ext cx="644291" cy="317394"/>
          </a:xfrm>
          <a:prstGeom prst="rect">
            <a:avLst/>
          </a:prstGeom>
          <a:noFill/>
          <a:ln>
            <a:noFill/>
          </a:ln>
        </p:spPr>
        <p:txBody>
          <a:bodyPr wrap="square" lIns="84216" tIns="42108" rIns="84216" bIns="42108" rtlCol="0">
            <a:spAutoFit/>
          </a:bodyPr>
          <a:lstStyle/>
          <a:p>
            <a:r>
              <a:rPr lang="en-US" sz="1500" cap="small" dirty="0">
                <a:solidFill>
                  <a:schemeClr val="bg1"/>
                </a:solidFill>
                <a:latin typeface="Arial Narrow" pitchFamily="34" charset="0"/>
              </a:rPr>
              <a:t>ch-9</a:t>
            </a:r>
          </a:p>
        </p:txBody>
      </p:sp>
      <p:sp>
        <p:nvSpPr>
          <p:cNvPr id="108" name="TextBox 107"/>
          <p:cNvSpPr txBox="1"/>
          <p:nvPr/>
        </p:nvSpPr>
        <p:spPr>
          <a:xfrm>
            <a:off x="55137" y="3719173"/>
            <a:ext cx="785542" cy="317394"/>
          </a:xfrm>
          <a:prstGeom prst="rect">
            <a:avLst/>
          </a:prstGeom>
          <a:noFill/>
          <a:ln>
            <a:noFill/>
          </a:ln>
        </p:spPr>
        <p:txBody>
          <a:bodyPr wrap="square" lIns="84216" tIns="42108" rIns="84216" bIns="42108" rtlCol="0">
            <a:spAutoFit/>
          </a:bodyPr>
          <a:lstStyle/>
          <a:p>
            <a:r>
              <a:rPr lang="en-US" sz="1500" cap="small" dirty="0" err="1">
                <a:solidFill>
                  <a:schemeClr val="bg1"/>
                </a:solidFill>
                <a:latin typeface="Arial Narrow" pitchFamily="34" charset="0"/>
              </a:rPr>
              <a:t>rf</a:t>
            </a:r>
            <a:r>
              <a:rPr lang="en-US" sz="1500" cap="small" dirty="0">
                <a:solidFill>
                  <a:schemeClr val="bg1"/>
                </a:solidFill>
                <a:latin typeface="Arial Narrow" pitchFamily="34" charset="0"/>
              </a:rPr>
              <a:t> input</a:t>
            </a:r>
          </a:p>
        </p:txBody>
      </p:sp>
      <p:sp>
        <p:nvSpPr>
          <p:cNvPr id="109" name="TextBox 108"/>
          <p:cNvSpPr txBox="1"/>
          <p:nvPr/>
        </p:nvSpPr>
        <p:spPr>
          <a:xfrm>
            <a:off x="2608149" y="2213865"/>
            <a:ext cx="1767469" cy="1008368"/>
          </a:xfrm>
          <a:prstGeom prst="rect">
            <a:avLst/>
          </a:prstGeom>
          <a:noFill/>
          <a:ln>
            <a:noFill/>
          </a:ln>
        </p:spPr>
        <p:txBody>
          <a:bodyPr wrap="square" lIns="84216" tIns="42108" rIns="84216" bIns="42108" rtlCol="0">
            <a:spAutoFit/>
          </a:bodyPr>
          <a:lstStyle/>
          <a:p>
            <a:pPr algn="l"/>
            <a:r>
              <a:rPr lang="en-US" sz="1500" cap="small" dirty="0">
                <a:solidFill>
                  <a:schemeClr val="bg1"/>
                </a:solidFill>
                <a:latin typeface="Arial Narrow" pitchFamily="34" charset="0"/>
              </a:rPr>
              <a:t>1:8 passive T-junction</a:t>
            </a:r>
          </a:p>
          <a:p>
            <a:pPr algn="l"/>
            <a:r>
              <a:rPr lang="en-US" sz="1500" cap="small" dirty="0">
                <a:solidFill>
                  <a:schemeClr val="bg1"/>
                </a:solidFill>
                <a:latin typeface="Arial Narrow" pitchFamily="34" charset="0"/>
              </a:rPr>
              <a:t>(0.15x1.15 </a:t>
            </a:r>
            <a:r>
              <a:rPr lang="en-US" sz="1500" dirty="0">
                <a:solidFill>
                  <a:schemeClr val="bg1"/>
                </a:solidFill>
                <a:latin typeface="Arial Narrow" pitchFamily="34" charset="0"/>
              </a:rPr>
              <a:t>mm</a:t>
            </a:r>
            <a:r>
              <a:rPr lang="en-US" sz="1500" baseline="30000" dirty="0">
                <a:solidFill>
                  <a:schemeClr val="bg1"/>
                </a:solidFill>
                <a:latin typeface="Arial Narrow" pitchFamily="34" charset="0"/>
              </a:rPr>
              <a:t>2</a:t>
            </a:r>
            <a:r>
              <a:rPr lang="en-US" sz="1500" cap="small" dirty="0">
                <a:solidFill>
                  <a:schemeClr val="bg1"/>
                </a:solidFill>
                <a:latin typeface="Arial Narrow" pitchFamily="34" charset="0"/>
              </a:rPr>
              <a:t>)</a:t>
            </a:r>
          </a:p>
          <a:p>
            <a:pPr algn="l"/>
            <a:r>
              <a:rPr lang="en-US" sz="1500" cap="small" dirty="0">
                <a:solidFill>
                  <a:schemeClr val="bg1"/>
                </a:solidFill>
                <a:latin typeface="Arial Narrow" pitchFamily="34" charset="0"/>
              </a:rPr>
              <a:t>= 2%</a:t>
            </a:r>
          </a:p>
        </p:txBody>
      </p:sp>
      <p:sp>
        <p:nvSpPr>
          <p:cNvPr id="110" name="Rectangle 109"/>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defTabSz="913529"/>
            <a:r>
              <a:rPr lang="en-US" sz="2600" cap="small" dirty="0">
                <a:latin typeface="Arial Narrow" pitchFamily="34" charset="0"/>
              </a:rPr>
              <a:t>16-Element </a:t>
            </a:r>
            <a:r>
              <a:rPr lang="en-US" sz="2600" dirty="0">
                <a:latin typeface="Arial Narrow" pitchFamily="34" charset="0"/>
              </a:rPr>
              <a:t>mm</a:t>
            </a:r>
            <a:r>
              <a:rPr lang="en-US" sz="2600" cap="small" dirty="0">
                <a:latin typeface="Arial Narrow" pitchFamily="34" charset="0"/>
              </a:rPr>
              <a:t>-wave phased-array </a:t>
            </a:r>
            <a:r>
              <a:rPr lang="en-US" sz="2600" cap="small" dirty="0" err="1">
                <a:latin typeface="Arial Narrow" pitchFamily="34" charset="0"/>
              </a:rPr>
              <a:t>Tx</a:t>
            </a:r>
            <a:r>
              <a:rPr lang="en-US" sz="2600" cap="small" dirty="0">
                <a:latin typeface="Arial Narrow" pitchFamily="34" charset="0"/>
              </a:rPr>
              <a:t> (44 </a:t>
            </a:r>
            <a:r>
              <a:rPr lang="en-US" sz="2600" cap="small" dirty="0" err="1">
                <a:latin typeface="Arial Narrow" pitchFamily="34" charset="0"/>
              </a:rPr>
              <a:t>ghz</a:t>
            </a:r>
            <a:r>
              <a:rPr lang="en-US" sz="2600" cap="small" dirty="0">
                <a:latin typeface="Arial Narrow" pitchFamily="34" charset="0"/>
              </a:rPr>
              <a:t>, schematic)</a:t>
            </a:r>
          </a:p>
        </p:txBody>
      </p:sp>
      <p:graphicFrame>
        <p:nvGraphicFramePr>
          <p:cNvPr id="866306" name="Object 2"/>
          <p:cNvGraphicFramePr>
            <a:graphicFrameLocks noChangeAspect="1"/>
          </p:cNvGraphicFramePr>
          <p:nvPr/>
        </p:nvGraphicFramePr>
        <p:xfrm>
          <a:off x="5095695" y="1268760"/>
          <a:ext cx="3796785" cy="2054895"/>
        </p:xfrm>
        <a:graphic>
          <a:graphicData uri="http://schemas.openxmlformats.org/presentationml/2006/ole">
            <mc:AlternateContent xmlns:mc="http://schemas.openxmlformats.org/markup-compatibility/2006">
              <mc:Choice xmlns:v="urn:schemas-microsoft-com:vml" Requires="v">
                <p:oleObj spid="_x0000_s41040" name="Visio" r:id="rId4" imgW="3293337" imgH="1728502" progId="Visio.Drawing.11">
                  <p:embed/>
                </p:oleObj>
              </mc:Choice>
              <mc:Fallback>
                <p:oleObj name="Visio" r:id="rId4" imgW="3293337" imgH="1728502"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95695" y="1268760"/>
                        <a:ext cx="3796785" cy="2054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2" name="TextBox 111"/>
          <p:cNvSpPr txBox="1"/>
          <p:nvPr/>
        </p:nvSpPr>
        <p:spPr>
          <a:xfrm>
            <a:off x="5553927" y="863715"/>
            <a:ext cx="2814858" cy="346249"/>
          </a:xfrm>
          <a:prstGeom prst="rect">
            <a:avLst/>
          </a:prstGeom>
          <a:noFill/>
          <a:ln>
            <a:noFill/>
          </a:ln>
        </p:spPr>
        <p:txBody>
          <a:bodyPr wrap="square" lIns="84216" tIns="42108" rIns="84216" bIns="42108" rtlCol="0">
            <a:spAutoFit/>
          </a:bodyPr>
          <a:lstStyle/>
          <a:p>
            <a:r>
              <a:rPr lang="en-US" sz="1700" cap="small" dirty="0">
                <a:solidFill>
                  <a:srgbClr val="0000FF"/>
                </a:solidFill>
                <a:latin typeface="Arial Narrow" pitchFamily="34" charset="0"/>
              </a:rPr>
              <a:t>Loss Compensation Amp (LCA)</a:t>
            </a:r>
          </a:p>
        </p:txBody>
      </p:sp>
      <p:sp>
        <p:nvSpPr>
          <p:cNvPr id="114" name="TextBox 113"/>
          <p:cNvSpPr txBox="1"/>
          <p:nvPr/>
        </p:nvSpPr>
        <p:spPr>
          <a:xfrm>
            <a:off x="6077622" y="3834045"/>
            <a:ext cx="2291164" cy="346249"/>
          </a:xfrm>
          <a:prstGeom prst="rect">
            <a:avLst/>
          </a:prstGeom>
          <a:noFill/>
          <a:ln>
            <a:noFill/>
          </a:ln>
        </p:spPr>
        <p:txBody>
          <a:bodyPr wrap="square" lIns="84216" tIns="42108" rIns="84216" bIns="42108" rtlCol="0">
            <a:spAutoFit/>
          </a:bodyPr>
          <a:lstStyle/>
          <a:p>
            <a:r>
              <a:rPr lang="en-US" sz="1700" cap="small" dirty="0">
                <a:solidFill>
                  <a:srgbClr val="0000FF"/>
                </a:solidFill>
                <a:latin typeface="Arial Narrow" pitchFamily="34" charset="0"/>
              </a:rPr>
              <a:t>50</a:t>
            </a:r>
            <a:r>
              <a:rPr lang="en-US" sz="1700" cap="small" dirty="0">
                <a:solidFill>
                  <a:srgbClr val="0000FF"/>
                </a:solidFill>
                <a:latin typeface="Symbol" pitchFamily="18" charset="2"/>
              </a:rPr>
              <a:t>W</a:t>
            </a:r>
            <a:r>
              <a:rPr lang="en-US" sz="1700" cap="small" dirty="0">
                <a:solidFill>
                  <a:srgbClr val="0000FF"/>
                </a:solidFill>
                <a:latin typeface="Arial Narrow" pitchFamily="34" charset="0"/>
              </a:rPr>
              <a:t> Driver</a:t>
            </a:r>
          </a:p>
        </p:txBody>
      </p:sp>
      <p:graphicFrame>
        <p:nvGraphicFramePr>
          <p:cNvPr id="866308" name="Object 4"/>
          <p:cNvGraphicFramePr>
            <a:graphicFrameLocks noChangeAspect="1"/>
          </p:cNvGraphicFramePr>
          <p:nvPr/>
        </p:nvGraphicFramePr>
        <p:xfrm>
          <a:off x="5596861" y="3854488"/>
          <a:ext cx="2875752" cy="1869768"/>
        </p:xfrm>
        <a:graphic>
          <a:graphicData uri="http://schemas.openxmlformats.org/presentationml/2006/ole">
            <mc:AlternateContent xmlns:mc="http://schemas.openxmlformats.org/markup-compatibility/2006">
              <mc:Choice xmlns:v="urn:schemas-microsoft-com:vml" Requires="v">
                <p:oleObj spid="_x0000_s41041" name="Visio" r:id="rId6" imgW="2350259" imgH="1414177" progId="Visio.Drawing.11">
                  <p:embed/>
                </p:oleObj>
              </mc:Choice>
              <mc:Fallback>
                <p:oleObj name="Visio" r:id="rId6" imgW="2350259" imgH="1414177"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96861" y="3854488"/>
                        <a:ext cx="2875752" cy="1869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7" name="TextBox 116"/>
          <p:cNvSpPr txBox="1"/>
          <p:nvPr/>
        </p:nvSpPr>
        <p:spPr>
          <a:xfrm>
            <a:off x="5095694" y="4095909"/>
            <a:ext cx="1178313" cy="548227"/>
          </a:xfrm>
          <a:prstGeom prst="rect">
            <a:avLst/>
          </a:prstGeom>
          <a:noFill/>
        </p:spPr>
        <p:txBody>
          <a:bodyPr wrap="square" lIns="84216" tIns="42108" rIns="84216" bIns="42108" rtlCol="0">
            <a:spAutoFit/>
          </a:bodyPr>
          <a:lstStyle/>
          <a:p>
            <a:pPr algn="r"/>
            <a:r>
              <a:rPr lang="en-US" sz="1500" cap="small" dirty="0">
                <a:solidFill>
                  <a:srgbClr val="FF0000"/>
                </a:solidFill>
                <a:latin typeface="Arial Narrow" pitchFamily="34" charset="0"/>
              </a:rPr>
              <a:t>Active </a:t>
            </a:r>
          </a:p>
          <a:p>
            <a:pPr algn="r"/>
            <a:r>
              <a:rPr lang="en-US" sz="1500" cap="small" dirty="0">
                <a:solidFill>
                  <a:srgbClr val="FF0000"/>
                </a:solidFill>
                <a:latin typeface="Arial Narrow" pitchFamily="34" charset="0"/>
              </a:rPr>
              <a:t>phase shifter</a:t>
            </a:r>
          </a:p>
        </p:txBody>
      </p:sp>
      <p:sp>
        <p:nvSpPr>
          <p:cNvPr id="118" name="TextBox 117"/>
          <p:cNvSpPr txBox="1"/>
          <p:nvPr/>
        </p:nvSpPr>
        <p:spPr>
          <a:xfrm>
            <a:off x="4899309" y="2416388"/>
            <a:ext cx="523695" cy="317370"/>
          </a:xfrm>
          <a:prstGeom prst="rect">
            <a:avLst/>
          </a:prstGeom>
          <a:noFill/>
        </p:spPr>
        <p:txBody>
          <a:bodyPr wrap="square" lIns="84190" tIns="42096" rIns="84190" bIns="42096" rtlCol="0">
            <a:spAutoFit/>
          </a:bodyPr>
          <a:lstStyle/>
          <a:p>
            <a:pPr algn="l"/>
            <a:r>
              <a:rPr lang="en-US" sz="1500" dirty="0">
                <a:latin typeface="Arial Narrow" pitchFamily="34" charset="0"/>
              </a:rPr>
              <a:t>1:8 </a:t>
            </a:r>
          </a:p>
        </p:txBody>
      </p:sp>
      <p:sp>
        <p:nvSpPr>
          <p:cNvPr id="119" name="TextBox 118"/>
          <p:cNvSpPr txBox="1"/>
          <p:nvPr/>
        </p:nvSpPr>
        <p:spPr>
          <a:xfrm rot="16200000">
            <a:off x="7869067" y="2022189"/>
            <a:ext cx="2092733" cy="315847"/>
          </a:xfrm>
          <a:prstGeom prst="rect">
            <a:avLst/>
          </a:prstGeom>
          <a:noFill/>
        </p:spPr>
        <p:txBody>
          <a:bodyPr wrap="square" lIns="84190" tIns="42096" rIns="84190" bIns="42096" rtlCol="0">
            <a:spAutoFit/>
          </a:bodyPr>
          <a:lstStyle/>
          <a:p>
            <a:r>
              <a:rPr lang="en-US" sz="1500" dirty="0">
                <a:latin typeface="Arial Narrow" pitchFamily="34" charset="0"/>
              </a:rPr>
              <a:t>Phase shifter</a:t>
            </a:r>
          </a:p>
        </p:txBody>
      </p:sp>
      <p:sp>
        <p:nvSpPr>
          <p:cNvPr id="120" name="TextBox 119"/>
          <p:cNvSpPr txBox="1"/>
          <p:nvPr/>
        </p:nvSpPr>
        <p:spPr>
          <a:xfrm>
            <a:off x="6012160" y="2784981"/>
            <a:ext cx="1898393" cy="779034"/>
          </a:xfrm>
          <a:prstGeom prst="rect">
            <a:avLst/>
          </a:prstGeom>
          <a:noFill/>
        </p:spPr>
        <p:txBody>
          <a:bodyPr wrap="square" lIns="84190" tIns="42096" rIns="84190" bIns="42096" rtlCol="0">
            <a:spAutoFit/>
          </a:bodyPr>
          <a:lstStyle/>
          <a:p>
            <a:pPr algn="l">
              <a:buFont typeface="Arial" pitchFamily="34" charset="0"/>
              <a:buChar char="•"/>
            </a:pPr>
            <a:r>
              <a:rPr lang="en-US" sz="1500" dirty="0">
                <a:latin typeface="Arial Narrow" pitchFamily="34" charset="0"/>
              </a:rPr>
              <a:t> CE + CB + Push-pull</a:t>
            </a:r>
          </a:p>
          <a:p>
            <a:pPr algn="l">
              <a:buFont typeface="Arial" pitchFamily="34" charset="0"/>
              <a:buChar char="•"/>
            </a:pPr>
            <a:r>
              <a:rPr lang="en-US" sz="1500" dirty="0">
                <a:latin typeface="Arial Narrow" pitchFamily="34" charset="0"/>
              </a:rPr>
              <a:t> 10 + 4 + 8 = 22 </a:t>
            </a:r>
            <a:r>
              <a:rPr lang="en-US" sz="1500" dirty="0" err="1">
                <a:latin typeface="Arial Narrow" pitchFamily="34" charset="0"/>
              </a:rPr>
              <a:t>mA</a:t>
            </a:r>
            <a:endParaRPr lang="en-US" sz="1500" dirty="0">
              <a:latin typeface="Arial Narrow" pitchFamily="34" charset="0"/>
            </a:endParaRPr>
          </a:p>
          <a:p>
            <a:pPr algn="l">
              <a:buFont typeface="Arial" pitchFamily="34" charset="0"/>
              <a:buChar char="•"/>
            </a:pPr>
            <a:r>
              <a:rPr lang="en-US" sz="1500" dirty="0">
                <a:latin typeface="Arial Narrow" pitchFamily="34" charset="0"/>
              </a:rPr>
              <a:t> 12 dB gain</a:t>
            </a:r>
          </a:p>
        </p:txBody>
      </p:sp>
      <p:sp>
        <p:nvSpPr>
          <p:cNvPr id="121" name="TextBox 120"/>
          <p:cNvSpPr txBox="1"/>
          <p:nvPr/>
        </p:nvSpPr>
        <p:spPr>
          <a:xfrm>
            <a:off x="5226618" y="4596795"/>
            <a:ext cx="654618" cy="317370"/>
          </a:xfrm>
          <a:prstGeom prst="rect">
            <a:avLst/>
          </a:prstGeom>
          <a:noFill/>
        </p:spPr>
        <p:txBody>
          <a:bodyPr wrap="square" lIns="84190" tIns="42096" rIns="84190" bIns="42096" rtlCol="0">
            <a:spAutoFit/>
          </a:bodyPr>
          <a:lstStyle/>
          <a:p>
            <a:pPr algn="l"/>
            <a:r>
              <a:rPr lang="en-US" sz="1500" dirty="0">
                <a:latin typeface="Arial Narrow" pitchFamily="34" charset="0"/>
              </a:rPr>
              <a:t>LCA </a:t>
            </a:r>
          </a:p>
        </p:txBody>
      </p:sp>
      <p:sp>
        <p:nvSpPr>
          <p:cNvPr id="122" name="TextBox 121"/>
          <p:cNvSpPr txBox="1"/>
          <p:nvPr/>
        </p:nvSpPr>
        <p:spPr>
          <a:xfrm>
            <a:off x="8303324" y="4561847"/>
            <a:ext cx="654618" cy="317370"/>
          </a:xfrm>
          <a:prstGeom prst="rect">
            <a:avLst/>
          </a:prstGeom>
          <a:noFill/>
        </p:spPr>
        <p:txBody>
          <a:bodyPr wrap="square" lIns="84190" tIns="42096" rIns="84190" bIns="42096" rtlCol="0">
            <a:spAutoFit/>
          </a:bodyPr>
          <a:lstStyle/>
          <a:p>
            <a:pPr algn="l"/>
            <a:r>
              <a:rPr lang="en-US" sz="1500" dirty="0">
                <a:latin typeface="Arial Narrow" pitchFamily="34" charset="0"/>
              </a:rPr>
              <a:t>PA </a:t>
            </a:r>
          </a:p>
        </p:txBody>
      </p:sp>
      <p:sp>
        <p:nvSpPr>
          <p:cNvPr id="123" name="TextBox 122"/>
          <p:cNvSpPr txBox="1"/>
          <p:nvPr/>
        </p:nvSpPr>
        <p:spPr>
          <a:xfrm>
            <a:off x="5095695" y="5350266"/>
            <a:ext cx="3927709" cy="779034"/>
          </a:xfrm>
          <a:prstGeom prst="rect">
            <a:avLst/>
          </a:prstGeom>
          <a:noFill/>
        </p:spPr>
        <p:txBody>
          <a:bodyPr wrap="square" lIns="84190" tIns="42096" rIns="84190" bIns="42096" rtlCol="0">
            <a:spAutoFit/>
          </a:bodyPr>
          <a:lstStyle/>
          <a:p>
            <a:pPr algn="l">
              <a:buFont typeface="Arial" pitchFamily="34" charset="0"/>
              <a:buChar char="•"/>
            </a:pPr>
            <a:r>
              <a:rPr lang="en-US" sz="1500" dirty="0">
                <a:latin typeface="Arial Narrow" pitchFamily="34" charset="0"/>
              </a:rPr>
              <a:t> Diff-amp: 11 </a:t>
            </a:r>
            <a:r>
              <a:rPr lang="en-US" sz="1500" dirty="0" err="1">
                <a:latin typeface="Arial Narrow" pitchFamily="34" charset="0"/>
              </a:rPr>
              <a:t>mA</a:t>
            </a:r>
            <a:endParaRPr lang="en-US" sz="1500" dirty="0">
              <a:latin typeface="Arial Narrow" pitchFamily="34" charset="0"/>
            </a:endParaRPr>
          </a:p>
          <a:p>
            <a:pPr algn="l">
              <a:buFont typeface="Arial" pitchFamily="34" charset="0"/>
              <a:buChar char="•"/>
            </a:pPr>
            <a:r>
              <a:rPr lang="en-US" sz="1500" dirty="0">
                <a:latin typeface="Arial Narrow" pitchFamily="34" charset="0"/>
              </a:rPr>
              <a:t> NMOS push-pull: 3 </a:t>
            </a:r>
            <a:r>
              <a:rPr lang="en-US" sz="1500" dirty="0" err="1">
                <a:latin typeface="Arial Narrow" pitchFamily="34" charset="0"/>
              </a:rPr>
              <a:t>mA</a:t>
            </a:r>
            <a:endParaRPr lang="en-US" sz="1500" dirty="0">
              <a:latin typeface="Arial Narrow" pitchFamily="34" charset="0"/>
            </a:endParaRPr>
          </a:p>
          <a:p>
            <a:pPr algn="l">
              <a:buFont typeface="Arial" pitchFamily="34" charset="0"/>
              <a:buChar char="•"/>
            </a:pPr>
            <a:r>
              <a:rPr lang="en-US" sz="1500" dirty="0">
                <a:latin typeface="Arial Narrow" pitchFamily="34" charset="0"/>
              </a:rPr>
              <a:t> Wideband 1/gm matching (S11&lt; -10dB, 36-54 GHz)</a:t>
            </a:r>
          </a:p>
        </p:txBody>
      </p:sp>
      <p:sp>
        <p:nvSpPr>
          <p:cNvPr id="2" name="Slide Number Placeholder 1"/>
          <p:cNvSpPr>
            <a:spLocks noGrp="1"/>
          </p:cNvSpPr>
          <p:nvPr>
            <p:ph type="sldNum" sz="quarter" idx="4"/>
          </p:nvPr>
        </p:nvSpPr>
        <p:spPr/>
        <p:txBody>
          <a:bodyPr/>
          <a:lstStyle/>
          <a:p>
            <a:fld id="{90BE237A-3C10-CB42-9E82-6FFF293908C0}" type="slidenum">
              <a:rPr lang="en-US" smtClean="0"/>
              <a:pPr/>
              <a:t>63</a:t>
            </a:fld>
            <a:endParaRPr lang="en-US"/>
          </a:p>
        </p:txBody>
      </p:sp>
    </p:spTree>
    <p:extLst>
      <p:ext uri="{BB962C8B-B14F-4D97-AF65-F5344CB8AC3E}">
        <p14:creationId xmlns:p14="http://schemas.microsoft.com/office/powerpoint/2010/main" val="162516587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5095694" y="3699030"/>
            <a:ext cx="3338553" cy="2362763"/>
          </a:xfrm>
          <a:prstGeom prst="roundRect">
            <a:avLst/>
          </a:prstGeom>
          <a:solidFill>
            <a:srgbClr val="6699FF"/>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graphicFrame>
        <p:nvGraphicFramePr>
          <p:cNvPr id="890882" name="Object 2"/>
          <p:cNvGraphicFramePr>
            <a:graphicFrameLocks noChangeAspect="1"/>
          </p:cNvGraphicFramePr>
          <p:nvPr/>
        </p:nvGraphicFramePr>
        <p:xfrm>
          <a:off x="857089" y="783739"/>
          <a:ext cx="7395535" cy="5548084"/>
        </p:xfrm>
        <a:graphic>
          <a:graphicData uri="http://schemas.openxmlformats.org/presentationml/2006/ole">
            <mc:AlternateContent xmlns:mc="http://schemas.openxmlformats.org/markup-compatibility/2006">
              <mc:Choice xmlns:v="urn:schemas-microsoft-com:vml" Requires="v">
                <p:oleObj spid="_x0000_s42025" name="Visio" r:id="rId3" imgW="10105057" imgH="7350633" progId="Visio.Drawing.11">
                  <p:embed/>
                </p:oleObj>
              </mc:Choice>
              <mc:Fallback>
                <p:oleObj name="Visio" r:id="rId3" imgW="10105057" imgH="7350633"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7089" y="783739"/>
                        <a:ext cx="7395535" cy="5548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Rectangle 4"/>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defTabSz="913529"/>
            <a:r>
              <a:rPr lang="en-US" sz="2600" cap="small" dirty="0">
                <a:latin typeface="Arial Narrow" pitchFamily="34" charset="0"/>
              </a:rPr>
              <a:t>16-Element </a:t>
            </a:r>
            <a:r>
              <a:rPr lang="en-US" sz="2600" dirty="0">
                <a:latin typeface="Arial Narrow" pitchFamily="34" charset="0"/>
              </a:rPr>
              <a:t>mm</a:t>
            </a:r>
            <a:r>
              <a:rPr lang="en-US" sz="2600" cap="small" dirty="0">
                <a:latin typeface="Arial Narrow" pitchFamily="34" charset="0"/>
              </a:rPr>
              <a:t>-wave phased-array </a:t>
            </a:r>
            <a:r>
              <a:rPr lang="en-US" sz="2600" cap="small" dirty="0" err="1">
                <a:latin typeface="Arial Narrow" pitchFamily="34" charset="0"/>
              </a:rPr>
              <a:t>Tx</a:t>
            </a:r>
            <a:r>
              <a:rPr lang="en-US" sz="2600" cap="small" dirty="0">
                <a:latin typeface="Arial Narrow" pitchFamily="34" charset="0"/>
              </a:rPr>
              <a:t> (44 </a:t>
            </a:r>
            <a:r>
              <a:rPr lang="en-US" sz="2600" cap="small" dirty="0" err="1">
                <a:latin typeface="Arial Narrow" pitchFamily="34" charset="0"/>
              </a:rPr>
              <a:t>gh</a:t>
            </a:r>
            <a:r>
              <a:rPr lang="en-US" sz="1700" cap="small" dirty="0" err="1">
                <a:latin typeface="Arial Narrow" pitchFamily="34" charset="0"/>
              </a:rPr>
              <a:t>z</a:t>
            </a:r>
            <a:r>
              <a:rPr lang="en-US" sz="2600" cap="small" dirty="0">
                <a:latin typeface="Arial Narrow" pitchFamily="34" charset="0"/>
              </a:rPr>
              <a:t>, </a:t>
            </a:r>
            <a:r>
              <a:rPr lang="en-US" sz="2600" cap="small" dirty="0">
                <a:solidFill>
                  <a:srgbClr val="0000FF"/>
                </a:solidFill>
                <a:latin typeface="Arial Narrow" pitchFamily="34" charset="0"/>
              </a:rPr>
              <a:t>measurement</a:t>
            </a:r>
            <a:r>
              <a:rPr lang="en-US" sz="2600" cap="small" dirty="0">
                <a:latin typeface="Arial Narrow" pitchFamily="34" charset="0"/>
              </a:rPr>
              <a:t>)</a:t>
            </a:r>
          </a:p>
        </p:txBody>
      </p:sp>
      <p:sp>
        <p:nvSpPr>
          <p:cNvPr id="9" name="TextBox 8"/>
          <p:cNvSpPr txBox="1"/>
          <p:nvPr/>
        </p:nvSpPr>
        <p:spPr>
          <a:xfrm>
            <a:off x="5226618" y="3823196"/>
            <a:ext cx="3207629" cy="2164054"/>
          </a:xfrm>
          <a:prstGeom prst="rect">
            <a:avLst/>
          </a:prstGeom>
          <a:noFill/>
          <a:ln>
            <a:noFill/>
          </a:ln>
        </p:spPr>
        <p:txBody>
          <a:bodyPr wrap="square" lIns="84216" tIns="42108" rIns="84216" bIns="42108" rtlCol="0">
            <a:spAutoFit/>
          </a:bodyPr>
          <a:lstStyle/>
          <a:p>
            <a:pPr algn="l">
              <a:buFont typeface="Arial" pitchFamily="34" charset="0"/>
              <a:buChar char="•"/>
            </a:pPr>
            <a:r>
              <a:rPr lang="en-US" sz="1500" dirty="0">
                <a:latin typeface="Arial Narrow" pitchFamily="34" charset="0"/>
              </a:rPr>
              <a:t> Power gain: 12.5 dB @42.5 GHz</a:t>
            </a:r>
          </a:p>
          <a:p>
            <a:pPr algn="l">
              <a:buFont typeface="Arial" pitchFamily="34" charset="0"/>
              <a:buChar char="•"/>
            </a:pPr>
            <a:r>
              <a:rPr lang="en-US" sz="1500" dirty="0">
                <a:latin typeface="Arial Narrow" pitchFamily="34" charset="0"/>
              </a:rPr>
              <a:t> RMS gain variation &lt; 1.3 dB @30-50 GHz</a:t>
            </a:r>
          </a:p>
          <a:p>
            <a:pPr algn="l">
              <a:buFont typeface="Arial" pitchFamily="34" charset="0"/>
              <a:buChar char="•"/>
            </a:pPr>
            <a:r>
              <a:rPr lang="en-US" sz="1500" dirty="0">
                <a:latin typeface="Arial Narrow" pitchFamily="34" charset="0"/>
              </a:rPr>
              <a:t> 3-dB BW: 40-45.6 GHz</a:t>
            </a:r>
          </a:p>
          <a:p>
            <a:pPr algn="l">
              <a:buFont typeface="Arial" pitchFamily="34" charset="0"/>
              <a:buChar char="•"/>
            </a:pPr>
            <a:r>
              <a:rPr lang="en-US" sz="1500" dirty="0">
                <a:latin typeface="Arial Narrow" pitchFamily="34" charset="0"/>
              </a:rPr>
              <a:t> S11 &lt; -10 dB @36.6-50 GHz</a:t>
            </a:r>
          </a:p>
          <a:p>
            <a:pPr algn="l">
              <a:buFont typeface="Arial" pitchFamily="34" charset="0"/>
              <a:buChar char="•"/>
            </a:pPr>
            <a:r>
              <a:rPr lang="en-US" sz="1500" dirty="0">
                <a:latin typeface="Arial Narrow" pitchFamily="34" charset="0"/>
              </a:rPr>
              <a:t> S22 &lt; -10 dB @37.6-50 GHz</a:t>
            </a:r>
          </a:p>
          <a:p>
            <a:pPr algn="l">
              <a:buFont typeface="Arial" pitchFamily="34" charset="0"/>
              <a:buChar char="•"/>
            </a:pPr>
            <a:r>
              <a:rPr lang="en-US" sz="1500" dirty="0">
                <a:latin typeface="Arial Narrow" pitchFamily="34" charset="0"/>
              </a:rPr>
              <a:t> RMS phase error &lt; 8.8</a:t>
            </a:r>
            <a:r>
              <a:rPr lang="en-US" sz="1500" baseline="30000" dirty="0">
                <a:latin typeface="Arial Narrow" pitchFamily="34" charset="0"/>
              </a:rPr>
              <a:t>o</a:t>
            </a:r>
            <a:r>
              <a:rPr lang="en-US" sz="1500" dirty="0">
                <a:latin typeface="Arial Narrow" pitchFamily="34" charset="0"/>
              </a:rPr>
              <a:t> @40-50 GHz</a:t>
            </a:r>
          </a:p>
          <a:p>
            <a:pPr algn="l">
              <a:buFont typeface="Arial" pitchFamily="34" charset="0"/>
              <a:buChar char="•"/>
            </a:pPr>
            <a:r>
              <a:rPr lang="en-US" sz="1500" dirty="0">
                <a:latin typeface="Arial Narrow" pitchFamily="34" charset="0"/>
              </a:rPr>
              <a:t> </a:t>
            </a:r>
            <a:r>
              <a:rPr lang="en-US" sz="1500" dirty="0" err="1">
                <a:latin typeface="Arial Narrow" pitchFamily="34" charset="0"/>
              </a:rPr>
              <a:t>P</a:t>
            </a:r>
            <a:r>
              <a:rPr lang="en-US" sz="1500" baseline="-25000" dirty="0" err="1">
                <a:latin typeface="Arial Narrow" pitchFamily="34" charset="0"/>
              </a:rPr>
              <a:t>sat</a:t>
            </a:r>
            <a:r>
              <a:rPr lang="en-US" sz="1500" dirty="0">
                <a:latin typeface="Arial Narrow" pitchFamily="34" charset="0"/>
              </a:rPr>
              <a:t>: -2.5</a:t>
            </a:r>
            <a:r>
              <a:rPr kumimoji="0" lang="en-US" sz="1500" dirty="0">
                <a:latin typeface="Arial Narrow" pitchFamily="34" charset="0"/>
                <a:sym typeface="Symbol" pitchFamily="18" charset="2"/>
              </a:rPr>
              <a:t>  1.5 </a:t>
            </a:r>
            <a:r>
              <a:rPr kumimoji="0" lang="en-US" sz="1500" dirty="0" err="1">
                <a:latin typeface="Arial Narrow" pitchFamily="34" charset="0"/>
                <a:sym typeface="Symbol" pitchFamily="18" charset="2"/>
              </a:rPr>
              <a:t>dBm</a:t>
            </a:r>
            <a:r>
              <a:rPr kumimoji="0" lang="en-US" sz="1500" dirty="0">
                <a:latin typeface="Arial Narrow" pitchFamily="34" charset="0"/>
                <a:sym typeface="Symbol" pitchFamily="18" charset="2"/>
              </a:rPr>
              <a:t>  (for all phase states)</a:t>
            </a:r>
          </a:p>
          <a:p>
            <a:pPr algn="l"/>
            <a:r>
              <a:rPr kumimoji="0" lang="en-US" sz="1500" dirty="0">
                <a:latin typeface="Arial Narrow" pitchFamily="34" charset="0"/>
                <a:sym typeface="Symbol" pitchFamily="18" charset="2"/>
              </a:rPr>
              <a:t>            @42.5 GHz</a:t>
            </a:r>
          </a:p>
          <a:p>
            <a:pPr algn="l">
              <a:buFont typeface="Arial" pitchFamily="34" charset="0"/>
              <a:buChar char="•"/>
            </a:pPr>
            <a:r>
              <a:rPr lang="en-US" sz="1500" dirty="0">
                <a:latin typeface="Arial Narrow" pitchFamily="34" charset="0"/>
              </a:rPr>
              <a:t> OP</a:t>
            </a:r>
            <a:r>
              <a:rPr lang="en-US" sz="1500" baseline="-25000" dirty="0">
                <a:latin typeface="Arial Narrow" pitchFamily="34" charset="0"/>
              </a:rPr>
              <a:t>1dB</a:t>
            </a:r>
            <a:r>
              <a:rPr lang="en-US" sz="1500" dirty="0">
                <a:latin typeface="Arial Narrow" pitchFamily="34" charset="0"/>
              </a:rPr>
              <a:t>: -5 </a:t>
            </a:r>
            <a:r>
              <a:rPr kumimoji="0" lang="en-US" sz="1500" dirty="0">
                <a:latin typeface="Arial Narrow" pitchFamily="34" charset="0"/>
                <a:sym typeface="Symbol" pitchFamily="18" charset="2"/>
              </a:rPr>
              <a:t> 1.5 </a:t>
            </a:r>
            <a:r>
              <a:rPr kumimoji="0" lang="en-US" sz="1500" dirty="0" err="1">
                <a:latin typeface="Arial Narrow" pitchFamily="34" charset="0"/>
                <a:sym typeface="Symbol" pitchFamily="18" charset="2"/>
              </a:rPr>
              <a:t>dBm</a:t>
            </a:r>
            <a:r>
              <a:rPr kumimoji="0" lang="en-US" sz="1500" dirty="0">
                <a:latin typeface="Arial Narrow" pitchFamily="34" charset="0"/>
                <a:sym typeface="Symbol" pitchFamily="18" charset="2"/>
              </a:rPr>
              <a:t> @42.5 GHz</a:t>
            </a:r>
            <a:endParaRPr lang="en-US" sz="1500" dirty="0">
              <a:latin typeface="Arial Narrow" pitchFamily="34" charset="0"/>
            </a:endParaRPr>
          </a:p>
        </p:txBody>
      </p:sp>
      <p:sp>
        <p:nvSpPr>
          <p:cNvPr id="2" name="Slide Number Placeholder 1"/>
          <p:cNvSpPr>
            <a:spLocks noGrp="1"/>
          </p:cNvSpPr>
          <p:nvPr>
            <p:ph type="sldNum" sz="quarter" idx="12"/>
          </p:nvPr>
        </p:nvSpPr>
        <p:spPr/>
        <p:txBody>
          <a:bodyPr/>
          <a:lstStyle/>
          <a:p>
            <a:fld id="{F6B0E1E6-BBDF-4CD7-A72C-4AECEAC288E1}" type="slidenum">
              <a:rPr lang="en-US" smtClean="0"/>
              <a:t>64</a:t>
            </a:fld>
            <a:endParaRPr lang="en-US"/>
          </a:p>
        </p:txBody>
      </p:sp>
    </p:spTree>
    <p:extLst>
      <p:ext uri="{BB962C8B-B14F-4D97-AF65-F5344CB8AC3E}">
        <p14:creationId xmlns:p14="http://schemas.microsoft.com/office/powerpoint/2010/main" val="393873081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6067" name="Picture 3"/>
          <p:cNvPicPr>
            <a:picLocks noChangeAspect="1" noChangeArrowheads="1"/>
          </p:cNvPicPr>
          <p:nvPr/>
        </p:nvPicPr>
        <p:blipFill>
          <a:blip r:embed="rId2" cstate="print"/>
          <a:srcRect/>
          <a:stretch>
            <a:fillRect/>
          </a:stretch>
        </p:blipFill>
        <p:spPr bwMode="auto">
          <a:xfrm>
            <a:off x="355536" y="1652256"/>
            <a:ext cx="3496384" cy="2519330"/>
          </a:xfrm>
          <a:prstGeom prst="rect">
            <a:avLst/>
          </a:prstGeom>
          <a:noFill/>
          <a:ln w="9525">
            <a:noFill/>
            <a:miter lim="800000"/>
            <a:headEnd/>
            <a:tailEnd/>
          </a:ln>
        </p:spPr>
      </p:pic>
      <p:sp>
        <p:nvSpPr>
          <p:cNvPr id="4" name="Rectangle 3"/>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defTabSz="913529"/>
            <a:r>
              <a:rPr lang="en-US" sz="2600" cap="small" dirty="0">
                <a:latin typeface="Arial Narrow" pitchFamily="34" charset="0"/>
              </a:rPr>
              <a:t>16-Element </a:t>
            </a:r>
            <a:r>
              <a:rPr lang="en-US" sz="2600" dirty="0">
                <a:latin typeface="Arial Narrow" pitchFamily="34" charset="0"/>
              </a:rPr>
              <a:t>mm</a:t>
            </a:r>
            <a:r>
              <a:rPr lang="en-US" sz="2600" cap="small" dirty="0">
                <a:latin typeface="Arial Narrow" pitchFamily="34" charset="0"/>
              </a:rPr>
              <a:t>-wave phased-array </a:t>
            </a:r>
            <a:r>
              <a:rPr lang="en-US" sz="2600" cap="small" dirty="0" err="1">
                <a:latin typeface="Arial Narrow" pitchFamily="34" charset="0"/>
              </a:rPr>
              <a:t>Tx</a:t>
            </a:r>
            <a:r>
              <a:rPr lang="en-US" sz="2600" cap="small" dirty="0">
                <a:latin typeface="Arial Narrow" pitchFamily="34" charset="0"/>
              </a:rPr>
              <a:t> (</a:t>
            </a:r>
            <a:r>
              <a:rPr lang="en-US" sz="2600" cap="small" dirty="0">
                <a:solidFill>
                  <a:srgbClr val="0000FF"/>
                </a:solidFill>
                <a:latin typeface="Arial Narrow" pitchFamily="34" charset="0"/>
              </a:rPr>
              <a:t>chip-set trend</a:t>
            </a:r>
            <a:r>
              <a:rPr lang="en-US" sz="2600" cap="small" dirty="0">
                <a:latin typeface="Arial Narrow" pitchFamily="34" charset="0"/>
              </a:rPr>
              <a:t>)</a:t>
            </a:r>
          </a:p>
        </p:txBody>
      </p:sp>
      <p:sp>
        <p:nvSpPr>
          <p:cNvPr id="26" name="TextBox 25"/>
          <p:cNvSpPr txBox="1"/>
          <p:nvPr/>
        </p:nvSpPr>
        <p:spPr>
          <a:xfrm>
            <a:off x="382444" y="931224"/>
            <a:ext cx="3469476" cy="331235"/>
          </a:xfrm>
          <a:prstGeom prst="rect">
            <a:avLst/>
          </a:prstGeom>
          <a:noFill/>
        </p:spPr>
        <p:txBody>
          <a:bodyPr wrap="square" lIns="84190" tIns="42096" rIns="84190" bIns="42096" rtlCol="0">
            <a:spAutoFit/>
          </a:bodyPr>
          <a:lstStyle/>
          <a:p>
            <a:r>
              <a:rPr lang="en-US" cap="small" dirty="0" smtClean="0">
                <a:solidFill>
                  <a:srgbClr val="0000FF"/>
                </a:solidFill>
                <a:latin typeface="Arial Narrow" pitchFamily="34" charset="0"/>
              </a:rPr>
              <a:t>Evolution of phased array chip-set</a:t>
            </a:r>
            <a:endParaRPr lang="en-US" cap="small" dirty="0">
              <a:solidFill>
                <a:srgbClr val="0000FF"/>
              </a:solidFill>
              <a:latin typeface="Arial Narrow" pitchFamily="34" charset="0"/>
            </a:endParaRPr>
          </a:p>
        </p:txBody>
      </p:sp>
      <p:sp>
        <p:nvSpPr>
          <p:cNvPr id="27" name="TextBox 26"/>
          <p:cNvSpPr txBox="1"/>
          <p:nvPr/>
        </p:nvSpPr>
        <p:spPr>
          <a:xfrm>
            <a:off x="55135" y="2330913"/>
            <a:ext cx="2094778" cy="490494"/>
          </a:xfrm>
          <a:prstGeom prst="rect">
            <a:avLst/>
          </a:prstGeom>
          <a:noFill/>
        </p:spPr>
        <p:txBody>
          <a:bodyPr wrap="square" lIns="84190" tIns="42096" rIns="84190" bIns="42096" rtlCol="0">
            <a:spAutoFit/>
          </a:bodyPr>
          <a:lstStyle/>
          <a:p>
            <a:r>
              <a:rPr lang="en-US" sz="1300" dirty="0">
                <a:solidFill>
                  <a:srgbClr val="FF00FF"/>
                </a:solidFill>
                <a:latin typeface="Arial Narrow" pitchFamily="34" charset="0"/>
              </a:rPr>
              <a:t>L-Band T/R module, early 90’s</a:t>
            </a:r>
          </a:p>
          <a:p>
            <a:r>
              <a:rPr lang="en-US" sz="1300" dirty="0">
                <a:solidFill>
                  <a:srgbClr val="FF00FF"/>
                </a:solidFill>
                <a:latin typeface="Arial Narrow" pitchFamily="34" charset="0"/>
              </a:rPr>
              <a:t>Lincoln Lab Journal, 2000 </a:t>
            </a:r>
          </a:p>
        </p:txBody>
      </p:sp>
      <p:sp>
        <p:nvSpPr>
          <p:cNvPr id="28" name="TextBox 27"/>
          <p:cNvSpPr txBox="1"/>
          <p:nvPr/>
        </p:nvSpPr>
        <p:spPr>
          <a:xfrm>
            <a:off x="578829" y="3699031"/>
            <a:ext cx="2094778" cy="288516"/>
          </a:xfrm>
          <a:prstGeom prst="rect">
            <a:avLst/>
          </a:prstGeom>
          <a:noFill/>
        </p:spPr>
        <p:txBody>
          <a:bodyPr wrap="square" lIns="84190" tIns="42096" rIns="84190" bIns="42096" rtlCol="0">
            <a:spAutoFit/>
          </a:bodyPr>
          <a:lstStyle/>
          <a:p>
            <a:r>
              <a:rPr lang="en-US" sz="1300" dirty="0">
                <a:solidFill>
                  <a:srgbClr val="FF00FF"/>
                </a:solidFill>
                <a:latin typeface="Arial Narrow" pitchFamily="34" charset="0"/>
              </a:rPr>
              <a:t>T/R MMIC (III-V), A=15 mm</a:t>
            </a:r>
            <a:r>
              <a:rPr lang="en-US" sz="1300" baseline="30000" dirty="0">
                <a:solidFill>
                  <a:srgbClr val="FF00FF"/>
                </a:solidFill>
                <a:latin typeface="Arial Narrow" pitchFamily="34" charset="0"/>
              </a:rPr>
              <a:t>2</a:t>
            </a:r>
          </a:p>
        </p:txBody>
      </p:sp>
      <p:sp>
        <p:nvSpPr>
          <p:cNvPr id="29" name="TextBox 28"/>
          <p:cNvSpPr txBox="1"/>
          <p:nvPr/>
        </p:nvSpPr>
        <p:spPr>
          <a:xfrm>
            <a:off x="2673607" y="2551404"/>
            <a:ext cx="2094778" cy="490494"/>
          </a:xfrm>
          <a:prstGeom prst="rect">
            <a:avLst/>
          </a:prstGeom>
          <a:noFill/>
        </p:spPr>
        <p:txBody>
          <a:bodyPr wrap="square" lIns="84190" tIns="42096" rIns="84190" bIns="42096" rtlCol="0">
            <a:spAutoFit/>
          </a:bodyPr>
          <a:lstStyle/>
          <a:p>
            <a:pPr algn="l"/>
            <a:r>
              <a:rPr lang="en-US" sz="1300" dirty="0">
                <a:solidFill>
                  <a:srgbClr val="FF00FF"/>
                </a:solidFill>
                <a:latin typeface="Arial Narrow" pitchFamily="34" charset="0"/>
              </a:rPr>
              <a:t>T/R MMICs &amp; ASIC on board </a:t>
            </a:r>
          </a:p>
          <a:p>
            <a:pPr algn="l"/>
            <a:r>
              <a:rPr lang="en-US" sz="1300" dirty="0">
                <a:solidFill>
                  <a:srgbClr val="FF00FF"/>
                </a:solidFill>
                <a:latin typeface="Arial Narrow" pitchFamily="34" charset="0"/>
              </a:rPr>
              <a:t>A &lt; 1 inch</a:t>
            </a:r>
            <a:r>
              <a:rPr lang="en-US" sz="1300" baseline="30000" dirty="0">
                <a:solidFill>
                  <a:srgbClr val="FF00FF"/>
                </a:solidFill>
                <a:latin typeface="Arial Narrow" pitchFamily="34" charset="0"/>
              </a:rPr>
              <a:t>2</a:t>
            </a:r>
          </a:p>
        </p:txBody>
      </p:sp>
      <p:sp>
        <p:nvSpPr>
          <p:cNvPr id="30" name="TextBox 29"/>
          <p:cNvSpPr txBox="1"/>
          <p:nvPr/>
        </p:nvSpPr>
        <p:spPr>
          <a:xfrm>
            <a:off x="3131843" y="3073497"/>
            <a:ext cx="2553011" cy="490494"/>
          </a:xfrm>
          <a:prstGeom prst="rect">
            <a:avLst/>
          </a:prstGeom>
          <a:noFill/>
        </p:spPr>
        <p:txBody>
          <a:bodyPr wrap="square" lIns="84190" tIns="42096" rIns="84190" bIns="42096" rtlCol="0">
            <a:spAutoFit/>
          </a:bodyPr>
          <a:lstStyle/>
          <a:p>
            <a:pPr algn="l"/>
            <a:r>
              <a:rPr lang="en-US" sz="1300" dirty="0">
                <a:solidFill>
                  <a:srgbClr val="FF00FF"/>
                </a:solidFill>
                <a:latin typeface="Arial Narrow" pitchFamily="34" charset="0"/>
              </a:rPr>
              <a:t>T/R MMICs &amp; ASIC in single package</a:t>
            </a:r>
          </a:p>
          <a:p>
            <a:pPr algn="l"/>
            <a:r>
              <a:rPr lang="en-US" sz="1300" dirty="0">
                <a:solidFill>
                  <a:srgbClr val="FF00FF"/>
                </a:solidFill>
                <a:latin typeface="Arial Narrow" pitchFamily="34" charset="0"/>
              </a:rPr>
              <a:t>(2-D integration), A &lt; 1 cm</a:t>
            </a:r>
            <a:r>
              <a:rPr lang="en-US" sz="1300" baseline="30000" dirty="0">
                <a:solidFill>
                  <a:srgbClr val="FF00FF"/>
                </a:solidFill>
                <a:latin typeface="Arial Narrow" pitchFamily="34" charset="0"/>
              </a:rPr>
              <a:t>2</a:t>
            </a:r>
          </a:p>
        </p:txBody>
      </p:sp>
      <p:sp>
        <p:nvSpPr>
          <p:cNvPr id="32" name="TextBox 31"/>
          <p:cNvSpPr txBox="1"/>
          <p:nvPr/>
        </p:nvSpPr>
        <p:spPr>
          <a:xfrm>
            <a:off x="709757" y="4124219"/>
            <a:ext cx="523695" cy="317370"/>
          </a:xfrm>
          <a:prstGeom prst="rect">
            <a:avLst/>
          </a:prstGeom>
          <a:noFill/>
        </p:spPr>
        <p:txBody>
          <a:bodyPr wrap="square" lIns="84190" tIns="42096" rIns="84190" bIns="42096" rtlCol="0">
            <a:spAutoFit/>
          </a:bodyPr>
          <a:lstStyle/>
          <a:p>
            <a:r>
              <a:rPr lang="en-US" sz="1500" dirty="0">
                <a:latin typeface="Arial Narrow" pitchFamily="34" charset="0"/>
              </a:rPr>
              <a:t>1990</a:t>
            </a:r>
          </a:p>
        </p:txBody>
      </p:sp>
      <p:sp>
        <p:nvSpPr>
          <p:cNvPr id="33" name="TextBox 32"/>
          <p:cNvSpPr txBox="1"/>
          <p:nvPr/>
        </p:nvSpPr>
        <p:spPr>
          <a:xfrm>
            <a:off x="2149917" y="4124219"/>
            <a:ext cx="523695" cy="317370"/>
          </a:xfrm>
          <a:prstGeom prst="rect">
            <a:avLst/>
          </a:prstGeom>
          <a:noFill/>
        </p:spPr>
        <p:txBody>
          <a:bodyPr wrap="square" lIns="84190" tIns="42096" rIns="84190" bIns="42096" rtlCol="0">
            <a:spAutoFit/>
          </a:bodyPr>
          <a:lstStyle/>
          <a:p>
            <a:r>
              <a:rPr lang="en-US" sz="1500" dirty="0">
                <a:latin typeface="Arial Narrow" pitchFamily="34" charset="0"/>
              </a:rPr>
              <a:t>2003</a:t>
            </a:r>
          </a:p>
        </p:txBody>
      </p:sp>
      <p:sp>
        <p:nvSpPr>
          <p:cNvPr id="34" name="TextBox 33"/>
          <p:cNvSpPr txBox="1"/>
          <p:nvPr/>
        </p:nvSpPr>
        <p:spPr>
          <a:xfrm>
            <a:off x="2739073" y="4124219"/>
            <a:ext cx="523695" cy="317370"/>
          </a:xfrm>
          <a:prstGeom prst="rect">
            <a:avLst/>
          </a:prstGeom>
          <a:noFill/>
        </p:spPr>
        <p:txBody>
          <a:bodyPr wrap="square" lIns="84190" tIns="42096" rIns="84190" bIns="42096" rtlCol="0">
            <a:spAutoFit/>
          </a:bodyPr>
          <a:lstStyle/>
          <a:p>
            <a:r>
              <a:rPr lang="en-US" sz="1500" dirty="0">
                <a:latin typeface="Arial Narrow" pitchFamily="34" charset="0"/>
              </a:rPr>
              <a:t>2007</a:t>
            </a:r>
          </a:p>
        </p:txBody>
      </p:sp>
      <p:sp>
        <p:nvSpPr>
          <p:cNvPr id="36" name="TextBox 35"/>
          <p:cNvSpPr txBox="1"/>
          <p:nvPr/>
        </p:nvSpPr>
        <p:spPr>
          <a:xfrm rot="2686421">
            <a:off x="1546185" y="1855299"/>
            <a:ext cx="1505622" cy="490494"/>
          </a:xfrm>
          <a:prstGeom prst="rect">
            <a:avLst/>
          </a:prstGeom>
          <a:noFill/>
        </p:spPr>
        <p:txBody>
          <a:bodyPr wrap="square" lIns="84190" tIns="42096" rIns="84190" bIns="42096" rtlCol="0">
            <a:spAutoFit/>
          </a:bodyPr>
          <a:lstStyle/>
          <a:p>
            <a:r>
              <a:rPr lang="en-US" sz="1300" dirty="0">
                <a:solidFill>
                  <a:srgbClr val="FF00FF"/>
                </a:solidFill>
                <a:latin typeface="Arial Narrow" pitchFamily="34" charset="0"/>
              </a:rPr>
              <a:t>Transition from brick</a:t>
            </a:r>
          </a:p>
          <a:p>
            <a:r>
              <a:rPr lang="en-US" sz="1300" dirty="0">
                <a:solidFill>
                  <a:srgbClr val="FF00FF"/>
                </a:solidFill>
                <a:latin typeface="Arial Narrow" pitchFamily="34" charset="0"/>
              </a:rPr>
              <a:t> to tile/panel</a:t>
            </a:r>
            <a:endParaRPr lang="en-US" sz="1300" baseline="30000" dirty="0">
              <a:solidFill>
                <a:srgbClr val="FF00FF"/>
              </a:solidFill>
              <a:latin typeface="Arial Narrow" pitchFamily="34" charset="0"/>
            </a:endParaRPr>
          </a:p>
        </p:txBody>
      </p:sp>
      <p:sp>
        <p:nvSpPr>
          <p:cNvPr id="50" name="TextBox 49"/>
          <p:cNvSpPr txBox="1"/>
          <p:nvPr/>
        </p:nvSpPr>
        <p:spPr>
          <a:xfrm>
            <a:off x="2935456" y="1403777"/>
            <a:ext cx="1767469" cy="608234"/>
          </a:xfrm>
          <a:prstGeom prst="rect">
            <a:avLst/>
          </a:prstGeom>
          <a:noFill/>
        </p:spPr>
        <p:txBody>
          <a:bodyPr wrap="square" lIns="84190" tIns="42096" rIns="84190" bIns="42096" rtlCol="0">
            <a:spAutoFit/>
          </a:bodyPr>
          <a:lstStyle/>
          <a:p>
            <a:r>
              <a:rPr lang="en-US" sz="1700" cap="small" dirty="0">
                <a:latin typeface="Arial Narrow" pitchFamily="34" charset="0"/>
              </a:rPr>
              <a:t>Area, Cost, Weight</a:t>
            </a:r>
          </a:p>
        </p:txBody>
      </p:sp>
      <p:sp>
        <p:nvSpPr>
          <p:cNvPr id="55" name="TextBox 54"/>
          <p:cNvSpPr txBox="1"/>
          <p:nvPr/>
        </p:nvSpPr>
        <p:spPr>
          <a:xfrm>
            <a:off x="382444" y="4441615"/>
            <a:ext cx="3469476" cy="259662"/>
          </a:xfrm>
          <a:prstGeom prst="rect">
            <a:avLst/>
          </a:prstGeom>
          <a:noFill/>
        </p:spPr>
        <p:txBody>
          <a:bodyPr wrap="square" lIns="84190" tIns="42096" rIns="84190" bIns="42096" rtlCol="0">
            <a:spAutoFit/>
          </a:bodyPr>
          <a:lstStyle/>
          <a:p>
            <a:pPr algn="l"/>
            <a:r>
              <a:rPr lang="en-US" sz="1100" dirty="0">
                <a:latin typeface="Arial Narrow" pitchFamily="34" charset="0"/>
              </a:rPr>
              <a:t>Ref: 2007 Multi-function phased-array RADAR Conference</a:t>
            </a:r>
          </a:p>
        </p:txBody>
      </p:sp>
      <p:sp>
        <p:nvSpPr>
          <p:cNvPr id="60" name="Rounded Rectangle 59"/>
          <p:cNvSpPr/>
          <p:nvPr/>
        </p:nvSpPr>
        <p:spPr>
          <a:xfrm>
            <a:off x="2935454" y="4914168"/>
            <a:ext cx="3338553" cy="1215135"/>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84190" tIns="42096" rIns="84190" bIns="42096" rtlCol="0" anchor="ctr"/>
          <a:lstStyle/>
          <a:p>
            <a:pPr algn="ctr"/>
            <a:endParaRPr lang="en-US"/>
          </a:p>
        </p:txBody>
      </p:sp>
      <p:sp>
        <p:nvSpPr>
          <p:cNvPr id="61" name="Rounded Rectangle 60"/>
          <p:cNvSpPr/>
          <p:nvPr/>
        </p:nvSpPr>
        <p:spPr>
          <a:xfrm>
            <a:off x="1102527" y="4914168"/>
            <a:ext cx="1636545" cy="1215135"/>
          </a:xfrm>
          <a:prstGeom prst="round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84190" tIns="42096" rIns="84190" bIns="42096" rtlCol="0" anchor="ctr"/>
          <a:lstStyle/>
          <a:p>
            <a:pPr algn="ctr"/>
            <a:endParaRPr lang="en-US"/>
          </a:p>
        </p:txBody>
      </p:sp>
      <p:sp>
        <p:nvSpPr>
          <p:cNvPr id="62" name="TextBox 61"/>
          <p:cNvSpPr txBox="1"/>
          <p:nvPr/>
        </p:nvSpPr>
        <p:spPr>
          <a:xfrm>
            <a:off x="1167985" y="5002140"/>
            <a:ext cx="1505622" cy="1531564"/>
          </a:xfrm>
          <a:prstGeom prst="rect">
            <a:avLst/>
          </a:prstGeom>
          <a:noFill/>
        </p:spPr>
        <p:txBody>
          <a:bodyPr wrap="square" lIns="84190" tIns="42096" rIns="84190" bIns="42096" rtlCol="0">
            <a:spAutoFit/>
          </a:bodyPr>
          <a:lstStyle/>
          <a:p>
            <a:pPr algn="l">
              <a:buFont typeface="Arial" pitchFamily="34" charset="0"/>
              <a:buChar char="•"/>
            </a:pPr>
            <a:r>
              <a:rPr lang="en-US" sz="1700" cap="small" dirty="0">
                <a:latin typeface="Arial Narrow" pitchFamily="34" charset="0"/>
              </a:rPr>
              <a:t> Ceramic board</a:t>
            </a:r>
          </a:p>
          <a:p>
            <a:pPr algn="l"/>
            <a:r>
              <a:rPr lang="en-US" sz="1500" dirty="0">
                <a:latin typeface="Arial Narrow" pitchFamily="34" charset="0"/>
              </a:rPr>
              <a:t>(packaged transistors, switches, phase shifters &amp; AMP)</a:t>
            </a:r>
          </a:p>
        </p:txBody>
      </p:sp>
      <p:sp>
        <p:nvSpPr>
          <p:cNvPr id="63" name="TextBox 62"/>
          <p:cNvSpPr txBox="1"/>
          <p:nvPr/>
        </p:nvSpPr>
        <p:spPr>
          <a:xfrm>
            <a:off x="3000916" y="5002138"/>
            <a:ext cx="1505622" cy="1069899"/>
          </a:xfrm>
          <a:prstGeom prst="rect">
            <a:avLst/>
          </a:prstGeom>
          <a:noFill/>
        </p:spPr>
        <p:txBody>
          <a:bodyPr wrap="square" lIns="84190" tIns="42096" rIns="84190" bIns="42096" rtlCol="0">
            <a:spAutoFit/>
          </a:bodyPr>
          <a:lstStyle/>
          <a:p>
            <a:pPr algn="l">
              <a:buFont typeface="Arial" pitchFamily="34" charset="0"/>
              <a:buChar char="•"/>
            </a:pPr>
            <a:r>
              <a:rPr lang="en-US" sz="1700" cap="small" dirty="0">
                <a:latin typeface="Arial Narrow" pitchFamily="34" charset="0"/>
              </a:rPr>
              <a:t> Ceramic board</a:t>
            </a:r>
          </a:p>
          <a:p>
            <a:pPr algn="l"/>
            <a:r>
              <a:rPr lang="en-US" sz="1500" dirty="0">
                <a:latin typeface="Arial Narrow" pitchFamily="34" charset="0"/>
              </a:rPr>
              <a:t>   (T/R MMICs &amp; </a:t>
            </a:r>
          </a:p>
          <a:p>
            <a:pPr algn="l"/>
            <a:r>
              <a:rPr lang="en-US" sz="1500" dirty="0">
                <a:latin typeface="Arial Narrow" pitchFamily="34" charset="0"/>
              </a:rPr>
              <a:t> signal processor)</a:t>
            </a:r>
          </a:p>
        </p:txBody>
      </p:sp>
      <p:sp>
        <p:nvSpPr>
          <p:cNvPr id="64" name="TextBox 63"/>
          <p:cNvSpPr txBox="1"/>
          <p:nvPr/>
        </p:nvSpPr>
        <p:spPr>
          <a:xfrm>
            <a:off x="4768385" y="5002141"/>
            <a:ext cx="1571084" cy="577057"/>
          </a:xfrm>
          <a:prstGeom prst="rect">
            <a:avLst/>
          </a:prstGeom>
          <a:noFill/>
        </p:spPr>
        <p:txBody>
          <a:bodyPr wrap="square" lIns="84190" tIns="42096" rIns="84190" bIns="42096" rtlCol="0">
            <a:spAutoFit/>
          </a:bodyPr>
          <a:lstStyle/>
          <a:p>
            <a:pPr algn="l">
              <a:buFont typeface="Arial" pitchFamily="34" charset="0"/>
              <a:buChar char="•"/>
            </a:pPr>
            <a:r>
              <a:rPr lang="en-US" sz="1700" cap="small" dirty="0">
                <a:latin typeface="Arial Narrow" pitchFamily="34" charset="0"/>
              </a:rPr>
              <a:t> Single package</a:t>
            </a:r>
          </a:p>
          <a:p>
            <a:pPr algn="l"/>
            <a:r>
              <a:rPr lang="en-US" sz="1500" dirty="0">
                <a:latin typeface="Arial Narrow" pitchFamily="34" charset="0"/>
              </a:rPr>
              <a:t>   (2-D integration)</a:t>
            </a:r>
          </a:p>
        </p:txBody>
      </p:sp>
      <p:sp>
        <p:nvSpPr>
          <p:cNvPr id="71" name="Striped Right Arrow 70"/>
          <p:cNvSpPr/>
          <p:nvPr/>
        </p:nvSpPr>
        <p:spPr bwMode="auto">
          <a:xfrm>
            <a:off x="2673607" y="5204662"/>
            <a:ext cx="327309" cy="337538"/>
          </a:xfrm>
          <a:prstGeom prst="stripedRightArrow">
            <a:avLst/>
          </a:prstGeom>
          <a:solidFill>
            <a:srgbClr val="66FFFF"/>
          </a:solidFill>
          <a:ln w="9525" cap="flat" cmpd="sng" algn="ctr">
            <a:solidFill>
              <a:schemeClr val="tx1"/>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81" name="Striped Right Arrow 80"/>
          <p:cNvSpPr/>
          <p:nvPr/>
        </p:nvSpPr>
        <p:spPr bwMode="auto">
          <a:xfrm>
            <a:off x="4441076" y="5204662"/>
            <a:ext cx="327309" cy="337538"/>
          </a:xfrm>
          <a:prstGeom prst="stripedRightArrow">
            <a:avLst/>
          </a:prstGeom>
          <a:solidFill>
            <a:srgbClr val="66FFFF"/>
          </a:solidFill>
          <a:ln w="9525" cap="flat" cmpd="sng" algn="ctr">
            <a:solidFill>
              <a:schemeClr val="tx1"/>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dirty="0" smtClean="0"/>
          </a:p>
        </p:txBody>
      </p:sp>
      <p:sp>
        <p:nvSpPr>
          <p:cNvPr id="83" name="TextBox 82"/>
          <p:cNvSpPr txBox="1"/>
          <p:nvPr/>
        </p:nvSpPr>
        <p:spPr>
          <a:xfrm>
            <a:off x="3655536" y="5754199"/>
            <a:ext cx="1767469" cy="346224"/>
          </a:xfrm>
          <a:prstGeom prst="rect">
            <a:avLst/>
          </a:prstGeom>
          <a:noFill/>
        </p:spPr>
        <p:txBody>
          <a:bodyPr wrap="square" lIns="84190" tIns="42096" rIns="84190" bIns="42096" rtlCol="0">
            <a:spAutoFit/>
          </a:bodyPr>
          <a:lstStyle/>
          <a:p>
            <a:r>
              <a:rPr lang="en-US" sz="1700" u="sng" cap="small" dirty="0">
                <a:latin typeface="Arial Narrow" pitchFamily="34" charset="0"/>
              </a:rPr>
              <a:t>Current Tech</a:t>
            </a:r>
          </a:p>
        </p:txBody>
      </p:sp>
      <p:sp>
        <p:nvSpPr>
          <p:cNvPr id="2" name="Slide Number Placeholder 1"/>
          <p:cNvSpPr>
            <a:spLocks noGrp="1"/>
          </p:cNvSpPr>
          <p:nvPr>
            <p:ph type="sldNum" sz="quarter" idx="4"/>
          </p:nvPr>
        </p:nvSpPr>
        <p:spPr/>
        <p:txBody>
          <a:bodyPr/>
          <a:lstStyle/>
          <a:p>
            <a:fld id="{90BE237A-3C10-CB42-9E82-6FFF293908C0}" type="slidenum">
              <a:rPr lang="en-US" smtClean="0"/>
              <a:pPr/>
              <a:t>65</a:t>
            </a:fld>
            <a:endParaRPr lang="en-US"/>
          </a:p>
        </p:txBody>
      </p:sp>
    </p:spTree>
    <p:extLst>
      <p:ext uri="{BB962C8B-B14F-4D97-AF65-F5344CB8AC3E}">
        <p14:creationId xmlns:p14="http://schemas.microsoft.com/office/powerpoint/2010/main" val="64077148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Picture 3"/>
          <p:cNvPicPr>
            <a:picLocks noChangeAspect="1" noChangeArrowheads="1"/>
          </p:cNvPicPr>
          <p:nvPr/>
        </p:nvPicPr>
        <p:blipFill>
          <a:blip r:embed="rId3" cstate="print"/>
          <a:srcRect/>
          <a:stretch>
            <a:fillRect/>
          </a:stretch>
        </p:blipFill>
        <p:spPr bwMode="auto">
          <a:xfrm>
            <a:off x="355536" y="1652256"/>
            <a:ext cx="3496384" cy="2519330"/>
          </a:xfrm>
          <a:prstGeom prst="rect">
            <a:avLst/>
          </a:prstGeom>
          <a:noFill/>
          <a:ln w="9525">
            <a:noFill/>
            <a:miter lim="800000"/>
            <a:headEnd/>
            <a:tailEnd/>
          </a:ln>
        </p:spPr>
      </p:pic>
      <p:sp>
        <p:nvSpPr>
          <p:cNvPr id="71" name="TextBox 70"/>
          <p:cNvSpPr txBox="1"/>
          <p:nvPr/>
        </p:nvSpPr>
        <p:spPr>
          <a:xfrm>
            <a:off x="55135" y="2330913"/>
            <a:ext cx="2094778" cy="490494"/>
          </a:xfrm>
          <a:prstGeom prst="rect">
            <a:avLst/>
          </a:prstGeom>
          <a:noFill/>
        </p:spPr>
        <p:txBody>
          <a:bodyPr wrap="square" lIns="84190" tIns="42096" rIns="84190" bIns="42096" rtlCol="0">
            <a:spAutoFit/>
          </a:bodyPr>
          <a:lstStyle/>
          <a:p>
            <a:r>
              <a:rPr lang="en-US" sz="1300" dirty="0">
                <a:solidFill>
                  <a:schemeClr val="bg1">
                    <a:lumMod val="65000"/>
                  </a:schemeClr>
                </a:solidFill>
                <a:latin typeface="Arial Narrow" pitchFamily="34" charset="0"/>
              </a:rPr>
              <a:t>L-Band T/R module, early 90’s</a:t>
            </a:r>
          </a:p>
          <a:p>
            <a:r>
              <a:rPr lang="en-US" sz="1300" dirty="0">
                <a:solidFill>
                  <a:schemeClr val="bg1">
                    <a:lumMod val="65000"/>
                  </a:schemeClr>
                </a:solidFill>
                <a:latin typeface="Arial Narrow" pitchFamily="34" charset="0"/>
              </a:rPr>
              <a:t>Lincoln Lab Journal, 2000 </a:t>
            </a:r>
          </a:p>
        </p:txBody>
      </p:sp>
      <p:sp>
        <p:nvSpPr>
          <p:cNvPr id="81" name="TextBox 80"/>
          <p:cNvSpPr txBox="1"/>
          <p:nvPr/>
        </p:nvSpPr>
        <p:spPr>
          <a:xfrm>
            <a:off x="578829" y="3699031"/>
            <a:ext cx="2094778" cy="288516"/>
          </a:xfrm>
          <a:prstGeom prst="rect">
            <a:avLst/>
          </a:prstGeom>
          <a:noFill/>
        </p:spPr>
        <p:txBody>
          <a:bodyPr wrap="square" lIns="84190" tIns="42096" rIns="84190" bIns="42096" rtlCol="0">
            <a:spAutoFit/>
          </a:bodyPr>
          <a:lstStyle/>
          <a:p>
            <a:r>
              <a:rPr lang="en-US" sz="1300" dirty="0">
                <a:solidFill>
                  <a:schemeClr val="bg1">
                    <a:lumMod val="65000"/>
                  </a:schemeClr>
                </a:solidFill>
                <a:latin typeface="Arial Narrow" pitchFamily="34" charset="0"/>
              </a:rPr>
              <a:t>T/R MMIC (III-V), A=15 mm</a:t>
            </a:r>
            <a:r>
              <a:rPr lang="en-US" sz="1300" baseline="30000" dirty="0">
                <a:solidFill>
                  <a:schemeClr val="bg1">
                    <a:lumMod val="65000"/>
                  </a:schemeClr>
                </a:solidFill>
                <a:latin typeface="Arial Narrow" pitchFamily="34" charset="0"/>
              </a:rPr>
              <a:t>2</a:t>
            </a:r>
          </a:p>
        </p:txBody>
      </p:sp>
      <p:sp>
        <p:nvSpPr>
          <p:cNvPr id="82" name="TextBox 81"/>
          <p:cNvSpPr txBox="1"/>
          <p:nvPr/>
        </p:nvSpPr>
        <p:spPr>
          <a:xfrm>
            <a:off x="2673607" y="2551404"/>
            <a:ext cx="2094778" cy="490494"/>
          </a:xfrm>
          <a:prstGeom prst="rect">
            <a:avLst/>
          </a:prstGeom>
          <a:noFill/>
        </p:spPr>
        <p:txBody>
          <a:bodyPr wrap="square" lIns="84190" tIns="42096" rIns="84190" bIns="42096" rtlCol="0">
            <a:spAutoFit/>
          </a:bodyPr>
          <a:lstStyle/>
          <a:p>
            <a:pPr algn="l"/>
            <a:r>
              <a:rPr lang="en-US" sz="1300" dirty="0">
                <a:solidFill>
                  <a:schemeClr val="bg1">
                    <a:lumMod val="65000"/>
                  </a:schemeClr>
                </a:solidFill>
                <a:latin typeface="Arial Narrow" pitchFamily="34" charset="0"/>
              </a:rPr>
              <a:t>T/R MMICs &amp; ASIC on board </a:t>
            </a:r>
          </a:p>
          <a:p>
            <a:pPr algn="l"/>
            <a:r>
              <a:rPr lang="en-US" sz="1300" dirty="0">
                <a:solidFill>
                  <a:schemeClr val="bg1">
                    <a:lumMod val="65000"/>
                  </a:schemeClr>
                </a:solidFill>
                <a:latin typeface="Arial Narrow" pitchFamily="34" charset="0"/>
              </a:rPr>
              <a:t>A &lt; 1 inch</a:t>
            </a:r>
            <a:r>
              <a:rPr lang="en-US" sz="1300" baseline="30000" dirty="0">
                <a:solidFill>
                  <a:schemeClr val="bg1">
                    <a:lumMod val="65000"/>
                  </a:schemeClr>
                </a:solidFill>
                <a:latin typeface="Arial Narrow" pitchFamily="34" charset="0"/>
              </a:rPr>
              <a:t>2</a:t>
            </a:r>
          </a:p>
        </p:txBody>
      </p:sp>
      <p:sp>
        <p:nvSpPr>
          <p:cNvPr id="83" name="TextBox 82"/>
          <p:cNvSpPr txBox="1"/>
          <p:nvPr/>
        </p:nvSpPr>
        <p:spPr>
          <a:xfrm>
            <a:off x="3131843" y="3073497"/>
            <a:ext cx="2553011" cy="490494"/>
          </a:xfrm>
          <a:prstGeom prst="rect">
            <a:avLst/>
          </a:prstGeom>
          <a:noFill/>
        </p:spPr>
        <p:txBody>
          <a:bodyPr wrap="square" lIns="84190" tIns="42096" rIns="84190" bIns="42096" rtlCol="0">
            <a:spAutoFit/>
          </a:bodyPr>
          <a:lstStyle/>
          <a:p>
            <a:pPr algn="l"/>
            <a:r>
              <a:rPr lang="en-US" sz="1300" dirty="0">
                <a:solidFill>
                  <a:schemeClr val="bg1">
                    <a:lumMod val="65000"/>
                  </a:schemeClr>
                </a:solidFill>
                <a:latin typeface="Arial Narrow" pitchFamily="34" charset="0"/>
              </a:rPr>
              <a:t>T/R MMICs &amp; ASIC in single package</a:t>
            </a:r>
          </a:p>
          <a:p>
            <a:pPr algn="l"/>
            <a:r>
              <a:rPr lang="en-US" sz="1300" dirty="0">
                <a:solidFill>
                  <a:schemeClr val="bg1">
                    <a:lumMod val="65000"/>
                  </a:schemeClr>
                </a:solidFill>
                <a:latin typeface="Arial Narrow" pitchFamily="34" charset="0"/>
              </a:rPr>
              <a:t>(2-D integration), A &lt; 1 cm</a:t>
            </a:r>
            <a:r>
              <a:rPr lang="en-US" sz="1300" baseline="30000" dirty="0">
                <a:solidFill>
                  <a:schemeClr val="bg1">
                    <a:lumMod val="65000"/>
                  </a:schemeClr>
                </a:solidFill>
                <a:latin typeface="Arial Narrow" pitchFamily="34" charset="0"/>
              </a:rPr>
              <a:t>2</a:t>
            </a:r>
          </a:p>
        </p:txBody>
      </p:sp>
      <p:sp>
        <p:nvSpPr>
          <p:cNvPr id="84" name="TextBox 83"/>
          <p:cNvSpPr txBox="1"/>
          <p:nvPr/>
        </p:nvSpPr>
        <p:spPr>
          <a:xfrm>
            <a:off x="3459152" y="3564016"/>
            <a:ext cx="1832931" cy="490494"/>
          </a:xfrm>
          <a:prstGeom prst="rect">
            <a:avLst/>
          </a:prstGeom>
          <a:noFill/>
        </p:spPr>
        <p:txBody>
          <a:bodyPr wrap="square" lIns="84190" tIns="42096" rIns="84190" bIns="42096" rtlCol="0">
            <a:spAutoFit/>
          </a:bodyPr>
          <a:lstStyle/>
          <a:p>
            <a:pPr algn="l"/>
            <a:r>
              <a:rPr lang="en-US" sz="1300" dirty="0">
                <a:solidFill>
                  <a:srgbClr val="0000FF"/>
                </a:solidFill>
                <a:latin typeface="Arial Narrow" pitchFamily="34" charset="0"/>
              </a:rPr>
              <a:t>3-D integration </a:t>
            </a:r>
          </a:p>
          <a:p>
            <a:pPr algn="l"/>
            <a:r>
              <a:rPr lang="en-US" sz="1300" dirty="0">
                <a:solidFill>
                  <a:srgbClr val="0000FF"/>
                </a:solidFill>
                <a:latin typeface="Arial Narrow" pitchFamily="34" charset="0"/>
              </a:rPr>
              <a:t>         in single package</a:t>
            </a:r>
          </a:p>
        </p:txBody>
      </p:sp>
      <p:sp>
        <p:nvSpPr>
          <p:cNvPr id="85" name="TextBox 84"/>
          <p:cNvSpPr txBox="1"/>
          <p:nvPr/>
        </p:nvSpPr>
        <p:spPr>
          <a:xfrm>
            <a:off x="709757" y="4124219"/>
            <a:ext cx="523695" cy="317370"/>
          </a:xfrm>
          <a:prstGeom prst="rect">
            <a:avLst/>
          </a:prstGeom>
          <a:noFill/>
        </p:spPr>
        <p:txBody>
          <a:bodyPr wrap="square" lIns="84190" tIns="42096" rIns="84190" bIns="42096" rtlCol="0">
            <a:spAutoFit/>
          </a:bodyPr>
          <a:lstStyle/>
          <a:p>
            <a:r>
              <a:rPr lang="en-US" sz="1500" dirty="0">
                <a:solidFill>
                  <a:schemeClr val="bg1">
                    <a:lumMod val="65000"/>
                  </a:schemeClr>
                </a:solidFill>
                <a:latin typeface="Arial Narrow" pitchFamily="34" charset="0"/>
              </a:rPr>
              <a:t>1990</a:t>
            </a:r>
          </a:p>
        </p:txBody>
      </p:sp>
      <p:sp>
        <p:nvSpPr>
          <p:cNvPr id="86" name="TextBox 85"/>
          <p:cNvSpPr txBox="1"/>
          <p:nvPr/>
        </p:nvSpPr>
        <p:spPr>
          <a:xfrm>
            <a:off x="2149917" y="4124219"/>
            <a:ext cx="523695" cy="317370"/>
          </a:xfrm>
          <a:prstGeom prst="rect">
            <a:avLst/>
          </a:prstGeom>
          <a:noFill/>
        </p:spPr>
        <p:txBody>
          <a:bodyPr wrap="square" lIns="84190" tIns="42096" rIns="84190" bIns="42096" rtlCol="0">
            <a:spAutoFit/>
          </a:bodyPr>
          <a:lstStyle/>
          <a:p>
            <a:r>
              <a:rPr lang="en-US" sz="1500" dirty="0">
                <a:solidFill>
                  <a:schemeClr val="bg1">
                    <a:lumMod val="65000"/>
                  </a:schemeClr>
                </a:solidFill>
                <a:latin typeface="Arial Narrow" pitchFamily="34" charset="0"/>
              </a:rPr>
              <a:t>2003</a:t>
            </a:r>
          </a:p>
        </p:txBody>
      </p:sp>
      <p:sp>
        <p:nvSpPr>
          <p:cNvPr id="87" name="TextBox 86"/>
          <p:cNvSpPr txBox="1"/>
          <p:nvPr/>
        </p:nvSpPr>
        <p:spPr>
          <a:xfrm>
            <a:off x="2739073" y="4124219"/>
            <a:ext cx="523695" cy="317370"/>
          </a:xfrm>
          <a:prstGeom prst="rect">
            <a:avLst/>
          </a:prstGeom>
          <a:noFill/>
        </p:spPr>
        <p:txBody>
          <a:bodyPr wrap="square" lIns="84190" tIns="42096" rIns="84190" bIns="42096" rtlCol="0">
            <a:spAutoFit/>
          </a:bodyPr>
          <a:lstStyle/>
          <a:p>
            <a:r>
              <a:rPr lang="en-US" sz="1500" dirty="0">
                <a:solidFill>
                  <a:schemeClr val="bg1">
                    <a:lumMod val="65000"/>
                  </a:schemeClr>
                </a:solidFill>
                <a:latin typeface="Arial Narrow" pitchFamily="34" charset="0"/>
              </a:rPr>
              <a:t>2007</a:t>
            </a:r>
          </a:p>
        </p:txBody>
      </p:sp>
      <p:sp>
        <p:nvSpPr>
          <p:cNvPr id="88" name="TextBox 87"/>
          <p:cNvSpPr txBox="1"/>
          <p:nvPr/>
        </p:nvSpPr>
        <p:spPr>
          <a:xfrm>
            <a:off x="3197306" y="4124219"/>
            <a:ext cx="523695" cy="317370"/>
          </a:xfrm>
          <a:prstGeom prst="rect">
            <a:avLst/>
          </a:prstGeom>
          <a:noFill/>
        </p:spPr>
        <p:txBody>
          <a:bodyPr wrap="square" lIns="84190" tIns="42096" rIns="84190" bIns="42096" rtlCol="0">
            <a:spAutoFit/>
          </a:bodyPr>
          <a:lstStyle/>
          <a:p>
            <a:r>
              <a:rPr lang="en-US" sz="1500" dirty="0">
                <a:solidFill>
                  <a:srgbClr val="0000FF"/>
                </a:solidFill>
                <a:latin typeface="Arial Narrow" pitchFamily="34" charset="0"/>
              </a:rPr>
              <a:t>2008</a:t>
            </a:r>
          </a:p>
        </p:txBody>
      </p:sp>
      <p:sp>
        <p:nvSpPr>
          <p:cNvPr id="89" name="TextBox 88"/>
          <p:cNvSpPr txBox="1"/>
          <p:nvPr/>
        </p:nvSpPr>
        <p:spPr>
          <a:xfrm rot="2686421">
            <a:off x="1546185" y="1855299"/>
            <a:ext cx="1505622" cy="490494"/>
          </a:xfrm>
          <a:prstGeom prst="rect">
            <a:avLst/>
          </a:prstGeom>
          <a:noFill/>
        </p:spPr>
        <p:txBody>
          <a:bodyPr wrap="square" lIns="84190" tIns="42096" rIns="84190" bIns="42096" rtlCol="0">
            <a:spAutoFit/>
          </a:bodyPr>
          <a:lstStyle/>
          <a:p>
            <a:r>
              <a:rPr lang="en-US" sz="1300" dirty="0">
                <a:solidFill>
                  <a:schemeClr val="bg1">
                    <a:lumMod val="65000"/>
                  </a:schemeClr>
                </a:solidFill>
                <a:latin typeface="Arial Narrow" pitchFamily="34" charset="0"/>
              </a:rPr>
              <a:t>Transition from brick</a:t>
            </a:r>
          </a:p>
          <a:p>
            <a:r>
              <a:rPr lang="en-US" sz="1300" dirty="0">
                <a:solidFill>
                  <a:schemeClr val="bg1">
                    <a:lumMod val="65000"/>
                  </a:schemeClr>
                </a:solidFill>
                <a:latin typeface="Arial Narrow" pitchFamily="34" charset="0"/>
              </a:rPr>
              <a:t> to tile/panel</a:t>
            </a:r>
            <a:endParaRPr lang="en-US" sz="1300" baseline="30000" dirty="0">
              <a:solidFill>
                <a:schemeClr val="bg1">
                  <a:lumMod val="65000"/>
                </a:schemeClr>
              </a:solidFill>
              <a:latin typeface="Arial Narrow" pitchFamily="34" charset="0"/>
            </a:endParaRPr>
          </a:p>
        </p:txBody>
      </p:sp>
      <p:sp>
        <p:nvSpPr>
          <p:cNvPr id="90" name="TextBox 89"/>
          <p:cNvSpPr txBox="1"/>
          <p:nvPr/>
        </p:nvSpPr>
        <p:spPr>
          <a:xfrm>
            <a:off x="2935456" y="1403777"/>
            <a:ext cx="1767469" cy="608234"/>
          </a:xfrm>
          <a:prstGeom prst="rect">
            <a:avLst/>
          </a:prstGeom>
          <a:noFill/>
        </p:spPr>
        <p:txBody>
          <a:bodyPr wrap="square" lIns="84190" tIns="42096" rIns="84190" bIns="42096" rtlCol="0">
            <a:spAutoFit/>
          </a:bodyPr>
          <a:lstStyle/>
          <a:p>
            <a:r>
              <a:rPr lang="en-US" sz="1700" cap="small" dirty="0">
                <a:solidFill>
                  <a:schemeClr val="bg1">
                    <a:lumMod val="65000"/>
                  </a:schemeClr>
                </a:solidFill>
                <a:latin typeface="Arial Narrow" pitchFamily="34" charset="0"/>
              </a:rPr>
              <a:t>Area, Cost, Weight</a:t>
            </a:r>
          </a:p>
        </p:txBody>
      </p:sp>
      <p:sp>
        <p:nvSpPr>
          <p:cNvPr id="91" name="Flowchart: Process 90"/>
          <p:cNvSpPr/>
          <p:nvPr/>
        </p:nvSpPr>
        <p:spPr>
          <a:xfrm>
            <a:off x="3362865" y="3653853"/>
            <a:ext cx="130924" cy="135015"/>
          </a:xfrm>
          <a:prstGeom prst="flowChartProcess">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190" tIns="42096" rIns="84190" bIns="42096" rtlCol="0" anchor="ctr"/>
          <a:lstStyle/>
          <a:p>
            <a:pPr algn="ctr"/>
            <a:endParaRPr lang="en-US"/>
          </a:p>
        </p:txBody>
      </p:sp>
      <p:sp>
        <p:nvSpPr>
          <p:cNvPr id="4" name="Rectangle 3"/>
          <p:cNvSpPr>
            <a:spLocks noChangeArrowheads="1"/>
          </p:cNvSpPr>
          <p:nvPr/>
        </p:nvSpPr>
        <p:spPr bwMode="auto">
          <a:xfrm>
            <a:off x="0" y="4"/>
            <a:ext cx="9144000" cy="661193"/>
          </a:xfrm>
          <a:prstGeom prst="rect">
            <a:avLst/>
          </a:prstGeom>
          <a:noFill/>
          <a:ln w="9525">
            <a:noFill/>
            <a:miter lim="800000"/>
            <a:headEnd/>
            <a:tailEnd/>
          </a:ln>
          <a:effectLst/>
        </p:spPr>
        <p:txBody>
          <a:bodyPr lIns="92041" tIns="46020" rIns="92041" bIns="46020" anchor="b"/>
          <a:lstStyle/>
          <a:p>
            <a:pPr defTabSz="913529"/>
            <a:r>
              <a:rPr lang="en-US" sz="2600" cap="small" dirty="0">
                <a:latin typeface="Arial Narrow" pitchFamily="34" charset="0"/>
              </a:rPr>
              <a:t>16-Element </a:t>
            </a:r>
            <a:r>
              <a:rPr lang="en-US" sz="2600" dirty="0">
                <a:latin typeface="Arial Narrow" pitchFamily="34" charset="0"/>
              </a:rPr>
              <a:t>mm</a:t>
            </a:r>
            <a:r>
              <a:rPr lang="en-US" sz="2600" cap="small" dirty="0">
                <a:latin typeface="Arial Narrow" pitchFamily="34" charset="0"/>
              </a:rPr>
              <a:t>-wave phased-array </a:t>
            </a:r>
            <a:r>
              <a:rPr lang="en-US" sz="2600" cap="small" dirty="0" err="1">
                <a:latin typeface="Arial Narrow" pitchFamily="34" charset="0"/>
              </a:rPr>
              <a:t>Tx</a:t>
            </a:r>
            <a:r>
              <a:rPr lang="en-US" sz="2600" cap="small" dirty="0">
                <a:latin typeface="Arial Narrow" pitchFamily="34" charset="0"/>
              </a:rPr>
              <a:t> (large array, </a:t>
            </a:r>
            <a:r>
              <a:rPr lang="en-US" sz="2600" cap="small" dirty="0">
                <a:solidFill>
                  <a:srgbClr val="0000FF"/>
                </a:solidFill>
                <a:latin typeface="Arial Narrow" pitchFamily="34" charset="0"/>
              </a:rPr>
              <a:t>3-d integration</a:t>
            </a:r>
            <a:r>
              <a:rPr lang="en-US" sz="2600" cap="small" dirty="0">
                <a:latin typeface="Arial Narrow" pitchFamily="34" charset="0"/>
              </a:rPr>
              <a:t>)</a:t>
            </a:r>
          </a:p>
        </p:txBody>
      </p:sp>
      <p:sp>
        <p:nvSpPr>
          <p:cNvPr id="26" name="TextBox 25"/>
          <p:cNvSpPr txBox="1"/>
          <p:nvPr/>
        </p:nvSpPr>
        <p:spPr>
          <a:xfrm>
            <a:off x="382444" y="931224"/>
            <a:ext cx="3469476" cy="331235"/>
          </a:xfrm>
          <a:prstGeom prst="rect">
            <a:avLst/>
          </a:prstGeom>
          <a:noFill/>
        </p:spPr>
        <p:txBody>
          <a:bodyPr wrap="square" lIns="84190" tIns="42096" rIns="84190" bIns="42096" rtlCol="0">
            <a:spAutoFit/>
          </a:bodyPr>
          <a:lstStyle/>
          <a:p>
            <a:r>
              <a:rPr lang="en-US" cap="small" dirty="0" smtClean="0">
                <a:solidFill>
                  <a:schemeClr val="bg1">
                    <a:lumMod val="65000"/>
                  </a:schemeClr>
                </a:solidFill>
                <a:latin typeface="Arial Narrow" pitchFamily="34" charset="0"/>
              </a:rPr>
              <a:t>Evolution of phased array chip-set</a:t>
            </a:r>
            <a:endParaRPr lang="en-US" cap="small" dirty="0">
              <a:solidFill>
                <a:schemeClr val="bg1">
                  <a:lumMod val="65000"/>
                </a:schemeClr>
              </a:solidFill>
              <a:latin typeface="Arial Narrow" pitchFamily="34" charset="0"/>
            </a:endParaRPr>
          </a:p>
        </p:txBody>
      </p:sp>
      <p:grpSp>
        <p:nvGrpSpPr>
          <p:cNvPr id="2" name="Group 36"/>
          <p:cNvGrpSpPr/>
          <p:nvPr/>
        </p:nvGrpSpPr>
        <p:grpSpPr>
          <a:xfrm>
            <a:off x="1102524" y="4914168"/>
            <a:ext cx="7069876" cy="1626854"/>
            <a:chOff x="1284784" y="5313784"/>
            <a:chExt cx="7776864" cy="1735311"/>
          </a:xfrm>
        </p:grpSpPr>
        <p:sp>
          <p:nvSpPr>
            <p:cNvPr id="38" name="Rounded Rectangle 37"/>
            <p:cNvSpPr/>
            <p:nvPr/>
          </p:nvSpPr>
          <p:spPr>
            <a:xfrm>
              <a:off x="7189440" y="5313784"/>
              <a:ext cx="1800200" cy="12961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ounded Rectangle 38"/>
            <p:cNvSpPr/>
            <p:nvPr/>
          </p:nvSpPr>
          <p:spPr>
            <a:xfrm>
              <a:off x="3301008" y="5313784"/>
              <a:ext cx="3672408" cy="1296144"/>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ounded Rectangle 39"/>
            <p:cNvSpPr/>
            <p:nvPr/>
          </p:nvSpPr>
          <p:spPr>
            <a:xfrm>
              <a:off x="1284784" y="5313784"/>
              <a:ext cx="1800200" cy="1296144"/>
            </a:xfrm>
            <a:prstGeom prst="round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a:off x="1356792" y="5407620"/>
              <a:ext cx="1656184" cy="1641475"/>
            </a:xfrm>
            <a:prstGeom prst="rect">
              <a:avLst/>
            </a:prstGeom>
            <a:noFill/>
          </p:spPr>
          <p:txBody>
            <a:bodyPr wrap="square" rtlCol="0">
              <a:spAutoFit/>
            </a:bodyPr>
            <a:lstStyle/>
            <a:p>
              <a:pPr algn="l">
                <a:buFont typeface="Arial" pitchFamily="34" charset="0"/>
                <a:buChar char="•"/>
              </a:pPr>
              <a:r>
                <a:rPr lang="en-US" sz="1700" cap="small" dirty="0">
                  <a:latin typeface="Arial Narrow" pitchFamily="34" charset="0"/>
                </a:rPr>
                <a:t> Ceramic board</a:t>
              </a:r>
            </a:p>
            <a:p>
              <a:pPr algn="l"/>
              <a:r>
                <a:rPr lang="en-US" sz="1500" dirty="0">
                  <a:latin typeface="Arial Narrow" pitchFamily="34" charset="0"/>
                </a:rPr>
                <a:t>(packaged transistors, switches, phase shifters &amp; AMP)</a:t>
              </a:r>
            </a:p>
          </p:txBody>
        </p:sp>
        <p:sp>
          <p:nvSpPr>
            <p:cNvPr id="42" name="TextBox 41"/>
            <p:cNvSpPr txBox="1"/>
            <p:nvPr/>
          </p:nvSpPr>
          <p:spPr>
            <a:xfrm>
              <a:off x="3373016" y="5407622"/>
              <a:ext cx="1656184" cy="1149033"/>
            </a:xfrm>
            <a:prstGeom prst="rect">
              <a:avLst/>
            </a:prstGeom>
            <a:noFill/>
          </p:spPr>
          <p:txBody>
            <a:bodyPr wrap="square" rtlCol="0">
              <a:spAutoFit/>
            </a:bodyPr>
            <a:lstStyle/>
            <a:p>
              <a:pPr algn="l">
                <a:buFont typeface="Arial" pitchFamily="34" charset="0"/>
                <a:buChar char="•"/>
              </a:pPr>
              <a:r>
                <a:rPr lang="en-US" sz="1700" cap="small" dirty="0">
                  <a:latin typeface="Arial Narrow" pitchFamily="34" charset="0"/>
                </a:rPr>
                <a:t> Ceramic board</a:t>
              </a:r>
            </a:p>
            <a:p>
              <a:pPr algn="l"/>
              <a:r>
                <a:rPr lang="en-US" sz="1500" dirty="0">
                  <a:latin typeface="Arial Narrow" pitchFamily="34" charset="0"/>
                </a:rPr>
                <a:t>   (T/R MMICs &amp; </a:t>
              </a:r>
            </a:p>
            <a:p>
              <a:pPr algn="l"/>
              <a:r>
                <a:rPr lang="en-US" sz="1500" dirty="0">
                  <a:latin typeface="Arial Narrow" pitchFamily="34" charset="0"/>
                </a:rPr>
                <a:t> signal processor)</a:t>
              </a:r>
            </a:p>
          </p:txBody>
        </p:sp>
        <p:sp>
          <p:nvSpPr>
            <p:cNvPr id="43" name="TextBox 42"/>
            <p:cNvSpPr txBox="1"/>
            <p:nvPr/>
          </p:nvSpPr>
          <p:spPr>
            <a:xfrm>
              <a:off x="5317232" y="5407622"/>
              <a:ext cx="1728192" cy="902812"/>
            </a:xfrm>
            <a:prstGeom prst="rect">
              <a:avLst/>
            </a:prstGeom>
            <a:noFill/>
          </p:spPr>
          <p:txBody>
            <a:bodyPr wrap="square" rtlCol="0">
              <a:spAutoFit/>
            </a:bodyPr>
            <a:lstStyle/>
            <a:p>
              <a:pPr algn="l">
                <a:buFont typeface="Arial" pitchFamily="34" charset="0"/>
                <a:buChar char="•"/>
              </a:pPr>
              <a:r>
                <a:rPr lang="en-US" sz="1700" cap="small" dirty="0">
                  <a:latin typeface="Arial Narrow" pitchFamily="34" charset="0"/>
                </a:rPr>
                <a:t> Single package</a:t>
              </a:r>
            </a:p>
            <a:p>
              <a:pPr algn="l"/>
              <a:r>
                <a:rPr lang="en-US" sz="1500" dirty="0">
                  <a:latin typeface="Arial Narrow" pitchFamily="34" charset="0"/>
                </a:rPr>
                <a:t>   (2-D integration)</a:t>
              </a:r>
            </a:p>
          </p:txBody>
        </p:sp>
        <p:sp>
          <p:nvSpPr>
            <p:cNvPr id="44" name="TextBox 43"/>
            <p:cNvSpPr txBox="1"/>
            <p:nvPr/>
          </p:nvSpPr>
          <p:spPr>
            <a:xfrm>
              <a:off x="7261448" y="5407622"/>
              <a:ext cx="1728192" cy="902812"/>
            </a:xfrm>
            <a:prstGeom prst="rect">
              <a:avLst/>
            </a:prstGeom>
            <a:noFill/>
          </p:spPr>
          <p:txBody>
            <a:bodyPr wrap="square" rtlCol="0">
              <a:spAutoFit/>
            </a:bodyPr>
            <a:lstStyle/>
            <a:p>
              <a:pPr algn="l">
                <a:buFont typeface="Arial" pitchFamily="34" charset="0"/>
                <a:buChar char="•"/>
              </a:pPr>
              <a:r>
                <a:rPr lang="en-US" sz="1700" cap="small" dirty="0">
                  <a:solidFill>
                    <a:srgbClr val="0000FF"/>
                  </a:solidFill>
                  <a:latin typeface="Arial Narrow" pitchFamily="34" charset="0"/>
                </a:rPr>
                <a:t> Single package</a:t>
              </a:r>
            </a:p>
            <a:p>
              <a:pPr algn="l"/>
              <a:r>
                <a:rPr lang="en-US" sz="1500" dirty="0">
                  <a:solidFill>
                    <a:srgbClr val="0000FF"/>
                  </a:solidFill>
                  <a:latin typeface="Arial Narrow" pitchFamily="34" charset="0"/>
                </a:rPr>
                <a:t>   (3-D integration)</a:t>
              </a:r>
            </a:p>
          </p:txBody>
        </p:sp>
        <p:sp>
          <p:nvSpPr>
            <p:cNvPr id="45" name="Striped Right Arrow 44"/>
            <p:cNvSpPr/>
            <p:nvPr/>
          </p:nvSpPr>
          <p:spPr bwMode="auto">
            <a:xfrm>
              <a:off x="3012976" y="5623646"/>
              <a:ext cx="360040" cy="360040"/>
            </a:xfrm>
            <a:prstGeom prst="stripedRightArrow">
              <a:avLst/>
            </a:prstGeom>
            <a:solidFill>
              <a:srgbClr val="66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38376"/>
              <a:endParaRPr lang="en-US" dirty="0" smtClean="0"/>
            </a:p>
          </p:txBody>
        </p:sp>
        <p:sp>
          <p:nvSpPr>
            <p:cNvPr id="46" name="Striped Right Arrow 45"/>
            <p:cNvSpPr/>
            <p:nvPr/>
          </p:nvSpPr>
          <p:spPr bwMode="auto">
            <a:xfrm>
              <a:off x="4957192" y="5623646"/>
              <a:ext cx="360040" cy="360040"/>
            </a:xfrm>
            <a:prstGeom prst="stripedRightArrow">
              <a:avLst/>
            </a:prstGeom>
            <a:solidFill>
              <a:srgbClr val="66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38376"/>
              <a:endParaRPr lang="en-US" dirty="0" smtClean="0"/>
            </a:p>
          </p:txBody>
        </p:sp>
        <p:sp>
          <p:nvSpPr>
            <p:cNvPr id="47" name="Striped Right Arrow 46"/>
            <p:cNvSpPr/>
            <p:nvPr/>
          </p:nvSpPr>
          <p:spPr bwMode="auto">
            <a:xfrm>
              <a:off x="6901408" y="5623646"/>
              <a:ext cx="360040" cy="360040"/>
            </a:xfrm>
            <a:prstGeom prst="stripedRightArrow">
              <a:avLst/>
            </a:prstGeom>
            <a:solidFill>
              <a:srgbClr val="66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38376"/>
              <a:endParaRPr lang="en-US" dirty="0" smtClean="0"/>
            </a:p>
          </p:txBody>
        </p:sp>
        <p:sp>
          <p:nvSpPr>
            <p:cNvPr id="48" name="TextBox 47"/>
            <p:cNvSpPr txBox="1"/>
            <p:nvPr/>
          </p:nvSpPr>
          <p:spPr>
            <a:xfrm>
              <a:off x="4093096" y="6209818"/>
              <a:ext cx="1944216" cy="377539"/>
            </a:xfrm>
            <a:prstGeom prst="rect">
              <a:avLst/>
            </a:prstGeom>
            <a:noFill/>
          </p:spPr>
          <p:txBody>
            <a:bodyPr wrap="square" rtlCol="0">
              <a:spAutoFit/>
            </a:bodyPr>
            <a:lstStyle/>
            <a:p>
              <a:r>
                <a:rPr lang="en-US" sz="1700" u="sng" cap="small" dirty="0">
                  <a:latin typeface="Arial Narrow" pitchFamily="34" charset="0"/>
                </a:rPr>
                <a:t>Current Tech</a:t>
              </a:r>
            </a:p>
          </p:txBody>
        </p:sp>
        <p:sp>
          <p:nvSpPr>
            <p:cNvPr id="49" name="TextBox 48"/>
            <p:cNvSpPr txBox="1"/>
            <p:nvPr/>
          </p:nvSpPr>
          <p:spPr>
            <a:xfrm>
              <a:off x="7117432" y="6211333"/>
              <a:ext cx="1944216" cy="377539"/>
            </a:xfrm>
            <a:prstGeom prst="rect">
              <a:avLst/>
            </a:prstGeom>
            <a:noFill/>
          </p:spPr>
          <p:txBody>
            <a:bodyPr wrap="square" rtlCol="0">
              <a:spAutoFit/>
            </a:bodyPr>
            <a:lstStyle/>
            <a:p>
              <a:r>
                <a:rPr lang="en-US" sz="1700" u="sng" cap="small" dirty="0">
                  <a:solidFill>
                    <a:srgbClr val="0000FF"/>
                  </a:solidFill>
                  <a:latin typeface="Arial Narrow" pitchFamily="34" charset="0"/>
                </a:rPr>
                <a:t>Future Tech</a:t>
              </a:r>
            </a:p>
          </p:txBody>
        </p:sp>
      </p:grpSp>
      <p:grpSp>
        <p:nvGrpSpPr>
          <p:cNvPr id="3" name="Group 63"/>
          <p:cNvGrpSpPr/>
          <p:nvPr/>
        </p:nvGrpSpPr>
        <p:grpSpPr>
          <a:xfrm>
            <a:off x="3917382" y="931225"/>
            <a:ext cx="5259098" cy="3875043"/>
            <a:chOff x="4454564" y="993304"/>
            <a:chExt cx="5785008" cy="4133381"/>
          </a:xfrm>
        </p:grpSpPr>
        <p:sp>
          <p:nvSpPr>
            <p:cNvPr id="53" name="Rounded Rectangle 52"/>
            <p:cNvSpPr/>
            <p:nvPr/>
          </p:nvSpPr>
          <p:spPr>
            <a:xfrm>
              <a:off x="5749280" y="1353344"/>
              <a:ext cx="4176464" cy="36724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p:cNvSpPr txBox="1"/>
            <p:nvPr/>
          </p:nvSpPr>
          <p:spPr>
            <a:xfrm>
              <a:off x="5965304" y="993304"/>
              <a:ext cx="3744416" cy="361124"/>
            </a:xfrm>
            <a:prstGeom prst="rect">
              <a:avLst/>
            </a:prstGeom>
            <a:noFill/>
          </p:spPr>
          <p:txBody>
            <a:bodyPr wrap="square" rtlCol="0">
              <a:spAutoFit/>
            </a:bodyPr>
            <a:lstStyle/>
            <a:p>
              <a:r>
                <a:rPr lang="en-US" cap="small" dirty="0" smtClean="0">
                  <a:solidFill>
                    <a:srgbClr val="0000FF"/>
                  </a:solidFill>
                  <a:latin typeface="Arial Narrow" pitchFamily="34" charset="0"/>
                </a:rPr>
                <a:t>Multi-layer 3-d integration </a:t>
              </a:r>
              <a:endParaRPr lang="en-US" cap="small" dirty="0">
                <a:solidFill>
                  <a:srgbClr val="0000FF"/>
                </a:solidFill>
                <a:latin typeface="Arial Narrow" pitchFamily="34" charset="0"/>
              </a:endParaRPr>
            </a:p>
          </p:txBody>
        </p:sp>
        <p:graphicFrame>
          <p:nvGraphicFramePr>
            <p:cNvPr id="850960" name="Object 16"/>
            <p:cNvGraphicFramePr>
              <a:graphicFrameLocks noChangeAspect="1"/>
            </p:cNvGraphicFramePr>
            <p:nvPr/>
          </p:nvGraphicFramePr>
          <p:xfrm>
            <a:off x="5936357" y="1468611"/>
            <a:ext cx="3989387" cy="3413125"/>
          </p:xfrm>
          <a:graphic>
            <a:graphicData uri="http://schemas.openxmlformats.org/presentationml/2006/ole">
              <mc:AlternateContent xmlns:mc="http://schemas.openxmlformats.org/markup-compatibility/2006">
                <mc:Choice xmlns:v="urn:schemas-microsoft-com:vml" Requires="v">
                  <p:oleObj spid="_x0000_s43049" name="Visio" r:id="rId4" imgW="3999644" imgH="3418713" progId="Visio.Drawing.11">
                    <p:embed/>
                  </p:oleObj>
                </mc:Choice>
                <mc:Fallback>
                  <p:oleObj name="Visio" r:id="rId4" imgW="3999644" imgH="3418713"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36357" y="1468611"/>
                          <a:ext cx="3989387" cy="341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4" name="Curved Down Arrow 53"/>
            <p:cNvSpPr/>
            <p:nvPr/>
          </p:nvSpPr>
          <p:spPr>
            <a:xfrm>
              <a:off x="6397352" y="3369568"/>
              <a:ext cx="360040" cy="216024"/>
            </a:xfrm>
            <a:prstGeom prst="curvedDownArrow">
              <a:avLst/>
            </a:prstGeom>
            <a:solidFill>
              <a:srgbClr val="00FF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56" name="Straight Connector 55"/>
            <p:cNvCxnSpPr/>
            <p:nvPr/>
          </p:nvCxnSpPr>
          <p:spPr>
            <a:xfrm rot="10800000">
              <a:off x="7477474" y="2433464"/>
              <a:ext cx="455862" cy="19052"/>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16200000" flipH="1">
              <a:off x="8008006" y="2603958"/>
              <a:ext cx="268980" cy="110112"/>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rot="16200000" flipH="1">
              <a:off x="9169660" y="2397460"/>
              <a:ext cx="144016" cy="72008"/>
            </a:xfrm>
            <a:prstGeom prst="straightConnector1">
              <a:avLst/>
            </a:prstGeom>
            <a:ln w="19050">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rot="1257078">
              <a:off x="4896067" y="2229356"/>
              <a:ext cx="2160239" cy="344710"/>
            </a:xfrm>
            <a:prstGeom prst="rect">
              <a:avLst/>
            </a:prstGeom>
            <a:noFill/>
          </p:spPr>
          <p:txBody>
            <a:bodyPr wrap="square" rtlCol="0">
              <a:spAutoFit/>
            </a:bodyPr>
            <a:lstStyle/>
            <a:p>
              <a:pPr algn="r"/>
              <a:r>
                <a:rPr lang="en-US" sz="1500" dirty="0">
                  <a:latin typeface="Arial Narrow" pitchFamily="34" charset="0"/>
                </a:rPr>
                <a:t>16 x patch antennas </a:t>
              </a:r>
            </a:p>
          </p:txBody>
        </p:sp>
        <p:sp>
          <p:nvSpPr>
            <p:cNvPr id="68" name="TextBox 67"/>
            <p:cNvSpPr txBox="1"/>
            <p:nvPr/>
          </p:nvSpPr>
          <p:spPr>
            <a:xfrm rot="1257078">
              <a:off x="4454564" y="2501021"/>
              <a:ext cx="2446250" cy="344710"/>
            </a:xfrm>
            <a:prstGeom prst="rect">
              <a:avLst/>
            </a:prstGeom>
            <a:noFill/>
          </p:spPr>
          <p:txBody>
            <a:bodyPr wrap="square" rtlCol="0">
              <a:spAutoFit/>
            </a:bodyPr>
            <a:lstStyle/>
            <a:p>
              <a:pPr algn="r"/>
              <a:r>
                <a:rPr lang="en-US" sz="1500" dirty="0">
                  <a:latin typeface="Arial Narrow" pitchFamily="34" charset="0"/>
                </a:rPr>
                <a:t>Antenna feeds &amp; Filters</a:t>
              </a:r>
            </a:p>
          </p:txBody>
        </p:sp>
        <p:sp>
          <p:nvSpPr>
            <p:cNvPr id="69" name="TextBox 68"/>
            <p:cNvSpPr txBox="1"/>
            <p:nvPr/>
          </p:nvSpPr>
          <p:spPr>
            <a:xfrm rot="154414">
              <a:off x="5600445" y="3825149"/>
              <a:ext cx="1146382" cy="311881"/>
            </a:xfrm>
            <a:prstGeom prst="rect">
              <a:avLst/>
            </a:prstGeom>
            <a:noFill/>
          </p:spPr>
          <p:txBody>
            <a:bodyPr wrap="square" rtlCol="0">
              <a:spAutoFit/>
            </a:bodyPr>
            <a:lstStyle/>
            <a:p>
              <a:r>
                <a:rPr lang="en-US" sz="1300" cap="small" dirty="0">
                  <a:latin typeface="Arial Narrow" pitchFamily="34" charset="0"/>
                </a:rPr>
                <a:t>4x PAs</a:t>
              </a:r>
            </a:p>
          </p:txBody>
        </p:sp>
        <p:sp>
          <p:nvSpPr>
            <p:cNvPr id="70" name="TextBox 69"/>
            <p:cNvSpPr txBox="1"/>
            <p:nvPr/>
          </p:nvSpPr>
          <p:spPr>
            <a:xfrm rot="1129023">
              <a:off x="7959841" y="3488083"/>
              <a:ext cx="1667841" cy="344710"/>
            </a:xfrm>
            <a:prstGeom prst="rect">
              <a:avLst/>
            </a:prstGeom>
            <a:noFill/>
          </p:spPr>
          <p:txBody>
            <a:bodyPr wrap="square" rtlCol="0">
              <a:spAutoFit/>
            </a:bodyPr>
            <a:lstStyle/>
            <a:p>
              <a:pPr algn="l"/>
              <a:r>
                <a:rPr lang="en-US" sz="1500" dirty="0">
                  <a:latin typeface="Arial Narrow" pitchFamily="34" charset="0"/>
                </a:rPr>
                <a:t>16 x </a:t>
              </a:r>
              <a:r>
                <a:rPr lang="en-US" sz="1500" dirty="0" err="1">
                  <a:latin typeface="Arial Narrow" pitchFamily="34" charset="0"/>
                </a:rPr>
                <a:t>InP</a:t>
              </a:r>
              <a:r>
                <a:rPr lang="en-US" sz="1500" dirty="0">
                  <a:latin typeface="Arial Narrow" pitchFamily="34" charset="0"/>
                </a:rPr>
                <a:t> HBT PAs</a:t>
              </a:r>
            </a:p>
          </p:txBody>
        </p:sp>
        <p:sp>
          <p:nvSpPr>
            <p:cNvPr id="72" name="TextBox 71"/>
            <p:cNvSpPr txBox="1"/>
            <p:nvPr/>
          </p:nvSpPr>
          <p:spPr>
            <a:xfrm rot="1129023">
              <a:off x="7753673" y="3755588"/>
              <a:ext cx="2485899" cy="344710"/>
            </a:xfrm>
            <a:prstGeom prst="rect">
              <a:avLst/>
            </a:prstGeom>
            <a:noFill/>
          </p:spPr>
          <p:txBody>
            <a:bodyPr wrap="square" rtlCol="0">
              <a:spAutoFit/>
            </a:bodyPr>
            <a:lstStyle/>
            <a:p>
              <a:pPr algn="l"/>
              <a:r>
                <a:rPr lang="en-US" sz="1500" dirty="0">
                  <a:latin typeface="Arial Narrow" pitchFamily="34" charset="0"/>
                </a:rPr>
                <a:t>  w/ heat spreading chamber</a:t>
              </a:r>
            </a:p>
          </p:txBody>
        </p:sp>
        <p:sp>
          <p:nvSpPr>
            <p:cNvPr id="73" name="TextBox 72"/>
            <p:cNvSpPr txBox="1"/>
            <p:nvPr/>
          </p:nvSpPr>
          <p:spPr>
            <a:xfrm rot="1129023">
              <a:off x="7758950" y="4059189"/>
              <a:ext cx="2406492" cy="344710"/>
            </a:xfrm>
            <a:prstGeom prst="rect">
              <a:avLst/>
            </a:prstGeom>
            <a:noFill/>
          </p:spPr>
          <p:txBody>
            <a:bodyPr wrap="square" rtlCol="0">
              <a:spAutoFit/>
            </a:bodyPr>
            <a:lstStyle/>
            <a:p>
              <a:pPr algn="l"/>
              <a:r>
                <a:rPr lang="en-US" sz="1500" dirty="0">
                  <a:latin typeface="Arial Narrow" pitchFamily="34" charset="0"/>
                </a:rPr>
                <a:t>RF distribution (</a:t>
              </a:r>
              <a:r>
                <a:rPr lang="en-US" sz="1500" dirty="0" err="1">
                  <a:latin typeface="Arial Narrow" pitchFamily="34" charset="0"/>
                </a:rPr>
                <a:t>microstrip</a:t>
              </a:r>
              <a:r>
                <a:rPr lang="en-US" sz="1500" dirty="0">
                  <a:latin typeface="Arial Narrow" pitchFamily="34" charset="0"/>
                </a:rPr>
                <a:t>)</a:t>
              </a:r>
            </a:p>
          </p:txBody>
        </p:sp>
        <p:sp>
          <p:nvSpPr>
            <p:cNvPr id="74" name="TextBox 73"/>
            <p:cNvSpPr txBox="1"/>
            <p:nvPr/>
          </p:nvSpPr>
          <p:spPr>
            <a:xfrm rot="1212883">
              <a:off x="7642813" y="4535753"/>
              <a:ext cx="1870558" cy="590932"/>
            </a:xfrm>
            <a:prstGeom prst="rect">
              <a:avLst/>
            </a:prstGeom>
            <a:noFill/>
          </p:spPr>
          <p:txBody>
            <a:bodyPr wrap="square" rtlCol="0">
              <a:spAutoFit/>
            </a:bodyPr>
            <a:lstStyle/>
            <a:p>
              <a:pPr algn="l"/>
              <a:r>
                <a:rPr lang="en-US" sz="1500" cap="small" dirty="0" err="1">
                  <a:solidFill>
                    <a:srgbClr val="0000FF"/>
                  </a:solidFill>
                  <a:latin typeface="Arial Narrow" pitchFamily="34" charset="0"/>
                </a:rPr>
                <a:t>SiGe</a:t>
              </a:r>
              <a:r>
                <a:rPr lang="en-US" sz="1500" cap="small" dirty="0">
                  <a:solidFill>
                    <a:srgbClr val="0000FF"/>
                  </a:solidFill>
                  <a:latin typeface="Arial Narrow" pitchFamily="34" charset="0"/>
                </a:rPr>
                <a:t> </a:t>
              </a:r>
              <a:r>
                <a:rPr lang="en-US" sz="1500" cap="small" dirty="0" err="1">
                  <a:solidFill>
                    <a:srgbClr val="0000FF"/>
                  </a:solidFill>
                  <a:latin typeface="Arial Narrow" pitchFamily="34" charset="0"/>
                </a:rPr>
                <a:t>Beamformer</a:t>
              </a:r>
              <a:r>
                <a:rPr lang="en-US" sz="1500" cap="small" dirty="0">
                  <a:solidFill>
                    <a:srgbClr val="0000FF"/>
                  </a:solidFill>
                  <a:latin typeface="Arial Narrow" pitchFamily="34" charset="0"/>
                </a:rPr>
                <a:t> </a:t>
              </a:r>
            </a:p>
            <a:p>
              <a:pPr algn="l"/>
              <a:r>
                <a:rPr lang="en-US" sz="1500" cap="small" dirty="0">
                  <a:solidFill>
                    <a:srgbClr val="0000FF"/>
                  </a:solidFill>
                  <a:latin typeface="Arial Narrow" pitchFamily="34" charset="0"/>
                </a:rPr>
                <a:t>(this work)</a:t>
              </a:r>
            </a:p>
          </p:txBody>
        </p:sp>
        <p:sp>
          <p:nvSpPr>
            <p:cNvPr id="75" name="TextBox 74"/>
            <p:cNvSpPr txBox="1"/>
            <p:nvPr/>
          </p:nvSpPr>
          <p:spPr>
            <a:xfrm rot="1251399">
              <a:off x="5980437" y="1926637"/>
              <a:ext cx="1377647" cy="344709"/>
            </a:xfrm>
            <a:prstGeom prst="rect">
              <a:avLst/>
            </a:prstGeom>
            <a:noFill/>
          </p:spPr>
          <p:txBody>
            <a:bodyPr wrap="square" rtlCol="0">
              <a:spAutoFit/>
            </a:bodyPr>
            <a:lstStyle/>
            <a:p>
              <a:pPr algn="r"/>
              <a:r>
                <a:rPr lang="en-US" sz="1500" dirty="0">
                  <a:latin typeface="Arial Narrow" pitchFamily="34" charset="0"/>
                </a:rPr>
                <a:t>1 sub-array</a:t>
              </a:r>
            </a:p>
          </p:txBody>
        </p:sp>
        <p:sp>
          <p:nvSpPr>
            <p:cNvPr id="76" name="TextBox 75"/>
            <p:cNvSpPr txBox="1"/>
            <p:nvPr/>
          </p:nvSpPr>
          <p:spPr>
            <a:xfrm rot="19541212">
              <a:off x="7193246" y="1625950"/>
              <a:ext cx="1377647" cy="344709"/>
            </a:xfrm>
            <a:prstGeom prst="rect">
              <a:avLst/>
            </a:prstGeom>
            <a:noFill/>
          </p:spPr>
          <p:txBody>
            <a:bodyPr wrap="square" rtlCol="0">
              <a:spAutoFit/>
            </a:bodyPr>
            <a:lstStyle/>
            <a:p>
              <a:r>
                <a:rPr lang="en-US" sz="1500" dirty="0">
                  <a:latin typeface="Arial Narrow" pitchFamily="34" charset="0"/>
                </a:rPr>
                <a:t>(400 elements)</a:t>
              </a:r>
            </a:p>
          </p:txBody>
        </p:sp>
        <p:sp>
          <p:nvSpPr>
            <p:cNvPr id="77" name="TextBox 76"/>
            <p:cNvSpPr txBox="1"/>
            <p:nvPr/>
          </p:nvSpPr>
          <p:spPr>
            <a:xfrm rot="19541212">
              <a:off x="7048376" y="1481934"/>
              <a:ext cx="1377647" cy="344709"/>
            </a:xfrm>
            <a:prstGeom prst="rect">
              <a:avLst/>
            </a:prstGeom>
            <a:noFill/>
          </p:spPr>
          <p:txBody>
            <a:bodyPr wrap="square" rtlCol="0">
              <a:spAutoFit/>
            </a:bodyPr>
            <a:lstStyle/>
            <a:p>
              <a:r>
                <a:rPr lang="en-US" sz="1500" dirty="0">
                  <a:latin typeface="Arial Narrow" pitchFamily="34" charset="0"/>
                </a:rPr>
                <a:t>Super-tile</a:t>
              </a:r>
            </a:p>
          </p:txBody>
        </p:sp>
        <p:sp>
          <p:nvSpPr>
            <p:cNvPr id="78" name="TextBox 77"/>
            <p:cNvSpPr txBox="1"/>
            <p:nvPr/>
          </p:nvSpPr>
          <p:spPr>
            <a:xfrm rot="1251399">
              <a:off x="6012684" y="2145715"/>
              <a:ext cx="1377647" cy="344709"/>
            </a:xfrm>
            <a:prstGeom prst="rect">
              <a:avLst/>
            </a:prstGeom>
            <a:noFill/>
          </p:spPr>
          <p:txBody>
            <a:bodyPr wrap="square" rtlCol="0">
              <a:spAutoFit/>
            </a:bodyPr>
            <a:lstStyle/>
            <a:p>
              <a:pPr algn="r"/>
              <a:r>
                <a:rPr lang="en-US" sz="1500" dirty="0">
                  <a:latin typeface="Arial Narrow" pitchFamily="34" charset="0"/>
                </a:rPr>
                <a:t>(4x4 elements)</a:t>
              </a:r>
            </a:p>
          </p:txBody>
        </p:sp>
        <p:sp>
          <p:nvSpPr>
            <p:cNvPr id="79" name="TextBox 78"/>
            <p:cNvSpPr txBox="1"/>
            <p:nvPr/>
          </p:nvSpPr>
          <p:spPr>
            <a:xfrm rot="154414">
              <a:off x="5605625" y="3991465"/>
              <a:ext cx="1146382" cy="311881"/>
            </a:xfrm>
            <a:prstGeom prst="rect">
              <a:avLst/>
            </a:prstGeom>
            <a:noFill/>
          </p:spPr>
          <p:txBody>
            <a:bodyPr wrap="square" rtlCol="0">
              <a:spAutoFit/>
            </a:bodyPr>
            <a:lstStyle/>
            <a:p>
              <a:r>
                <a:rPr lang="en-US" sz="1300" cap="small" dirty="0">
                  <a:latin typeface="Arial Narrow" pitchFamily="34" charset="0"/>
                </a:rPr>
                <a:t>(&gt; 32 </a:t>
              </a:r>
              <a:r>
                <a:rPr lang="en-US" sz="1300" dirty="0" err="1">
                  <a:latin typeface="Arial Narrow" pitchFamily="34" charset="0"/>
                </a:rPr>
                <a:t>dBm</a:t>
              </a:r>
              <a:r>
                <a:rPr lang="en-US" sz="1300" cap="small" dirty="0">
                  <a:latin typeface="Arial Narrow" pitchFamily="34" charset="0"/>
                </a:rPr>
                <a:t>)</a:t>
              </a:r>
            </a:p>
          </p:txBody>
        </p:sp>
        <p:sp>
          <p:nvSpPr>
            <p:cNvPr id="80" name="TextBox 79"/>
            <p:cNvSpPr txBox="1"/>
            <p:nvPr/>
          </p:nvSpPr>
          <p:spPr>
            <a:xfrm rot="1557347">
              <a:off x="6270590" y="4650482"/>
              <a:ext cx="1339000" cy="311881"/>
            </a:xfrm>
            <a:prstGeom prst="rect">
              <a:avLst/>
            </a:prstGeom>
            <a:noFill/>
          </p:spPr>
          <p:txBody>
            <a:bodyPr wrap="square" rtlCol="0">
              <a:spAutoFit/>
            </a:bodyPr>
            <a:lstStyle/>
            <a:p>
              <a:pPr algn="l"/>
              <a:r>
                <a:rPr lang="en-US" sz="1300" dirty="0">
                  <a:latin typeface="Arial Narrow" pitchFamily="34" charset="0"/>
                </a:rPr>
                <a:t> Heat sink</a:t>
              </a:r>
            </a:p>
          </p:txBody>
        </p:sp>
        <p:sp>
          <p:nvSpPr>
            <p:cNvPr id="52" name="TextBox 51"/>
            <p:cNvSpPr txBox="1"/>
            <p:nvPr/>
          </p:nvSpPr>
          <p:spPr>
            <a:xfrm>
              <a:off x="8341568" y="2835756"/>
              <a:ext cx="1667841" cy="344709"/>
            </a:xfrm>
            <a:prstGeom prst="rect">
              <a:avLst/>
            </a:prstGeom>
            <a:noFill/>
          </p:spPr>
          <p:txBody>
            <a:bodyPr wrap="square" rtlCol="0">
              <a:spAutoFit/>
            </a:bodyPr>
            <a:lstStyle/>
            <a:p>
              <a:pPr algn="r"/>
              <a:r>
                <a:rPr lang="en-US" sz="1500" dirty="0">
                  <a:latin typeface="Arial Narrow" pitchFamily="34" charset="0"/>
                </a:rPr>
                <a:t>Q-Band satellite</a:t>
              </a:r>
            </a:p>
          </p:txBody>
        </p:sp>
      </p:grpSp>
      <p:sp>
        <p:nvSpPr>
          <p:cNvPr id="55" name="TextBox 54"/>
          <p:cNvSpPr txBox="1"/>
          <p:nvPr/>
        </p:nvSpPr>
        <p:spPr>
          <a:xfrm>
            <a:off x="382444" y="4441615"/>
            <a:ext cx="3469476" cy="259662"/>
          </a:xfrm>
          <a:prstGeom prst="rect">
            <a:avLst/>
          </a:prstGeom>
          <a:noFill/>
        </p:spPr>
        <p:txBody>
          <a:bodyPr wrap="square" lIns="84190" tIns="42096" rIns="84190" bIns="42096" rtlCol="0">
            <a:spAutoFit/>
          </a:bodyPr>
          <a:lstStyle/>
          <a:p>
            <a:pPr algn="l"/>
            <a:r>
              <a:rPr lang="en-US" sz="1100" dirty="0">
                <a:solidFill>
                  <a:schemeClr val="bg1">
                    <a:lumMod val="75000"/>
                  </a:schemeClr>
                </a:solidFill>
                <a:latin typeface="Arial Narrow" pitchFamily="34" charset="0"/>
              </a:rPr>
              <a:t>Ref: 2007 Multi-function phased-array RADAR Conference</a:t>
            </a:r>
          </a:p>
        </p:txBody>
      </p:sp>
      <p:sp>
        <p:nvSpPr>
          <p:cNvPr id="5" name="Slide Number Placeholder 4"/>
          <p:cNvSpPr>
            <a:spLocks noGrp="1"/>
          </p:cNvSpPr>
          <p:nvPr>
            <p:ph type="sldNum" sz="quarter" idx="4"/>
          </p:nvPr>
        </p:nvSpPr>
        <p:spPr/>
        <p:txBody>
          <a:bodyPr/>
          <a:lstStyle/>
          <a:p>
            <a:fld id="{90BE237A-3C10-CB42-9E82-6FFF293908C0}" type="slidenum">
              <a:rPr lang="en-US" smtClean="0"/>
              <a:pPr/>
              <a:t>66</a:t>
            </a:fld>
            <a:endParaRPr lang="en-US"/>
          </a:p>
        </p:txBody>
      </p:sp>
    </p:spTree>
    <p:extLst>
      <p:ext uri="{BB962C8B-B14F-4D97-AF65-F5344CB8AC3E}">
        <p14:creationId xmlns:p14="http://schemas.microsoft.com/office/powerpoint/2010/main" val="33273968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
            <a:ext cx="9144000" cy="662286"/>
          </a:xfrm>
          <a:prstGeom prst="rect">
            <a:avLst/>
          </a:prstGeom>
          <a:noFill/>
          <a:ln w="9525">
            <a:noFill/>
            <a:miter lim="800000"/>
            <a:headEnd/>
            <a:tailEnd/>
          </a:ln>
          <a:effectLst/>
        </p:spPr>
        <p:txBody>
          <a:bodyPr lIns="94412" tIns="47205" rIns="94412" bIns="47205" anchor="b"/>
          <a:lstStyle/>
          <a:p>
            <a:pPr defTabSz="938376"/>
            <a:r>
              <a:rPr lang="en-US" sz="2600" cap="small" dirty="0">
                <a:latin typeface="Arial Narrow" pitchFamily="34" charset="0"/>
              </a:rPr>
              <a:t>Typical passive phase shifters (</a:t>
            </a:r>
            <a:r>
              <a:rPr lang="en-US" sz="2600" cap="small" dirty="0">
                <a:solidFill>
                  <a:srgbClr val="0000FF"/>
                </a:solidFill>
                <a:latin typeface="Arial Narrow" pitchFamily="34" charset="0"/>
              </a:rPr>
              <a:t>topologies</a:t>
            </a:r>
            <a:r>
              <a:rPr lang="en-US" sz="2600" cap="small" dirty="0">
                <a:latin typeface="Arial Narrow" pitchFamily="34" charset="0"/>
              </a:rPr>
              <a:t>)</a:t>
            </a:r>
          </a:p>
        </p:txBody>
      </p:sp>
      <p:sp>
        <p:nvSpPr>
          <p:cNvPr id="7" name="Oval 6"/>
          <p:cNvSpPr/>
          <p:nvPr/>
        </p:nvSpPr>
        <p:spPr bwMode="auto">
          <a:xfrm>
            <a:off x="1547971" y="1331967"/>
            <a:ext cx="209175" cy="213711"/>
          </a:xfrm>
          <a:prstGeom prst="ellipse">
            <a:avLst/>
          </a:prstGeom>
          <a:noFill/>
          <a:ln w="28575" cap="flat" cmpd="sng" algn="ctr">
            <a:solidFill>
              <a:schemeClr val="tx1"/>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latin typeface="Arial Narrow" pitchFamily="34" charset="0"/>
            </a:endParaRPr>
          </a:p>
        </p:txBody>
      </p:sp>
      <p:sp>
        <p:nvSpPr>
          <p:cNvPr id="8" name="TextBox 7"/>
          <p:cNvSpPr txBox="1"/>
          <p:nvPr/>
        </p:nvSpPr>
        <p:spPr>
          <a:xfrm>
            <a:off x="1531013" y="1268760"/>
            <a:ext cx="236269" cy="346224"/>
          </a:xfrm>
          <a:prstGeom prst="rect">
            <a:avLst/>
          </a:prstGeom>
          <a:noFill/>
        </p:spPr>
        <p:txBody>
          <a:bodyPr wrap="square" lIns="84190" tIns="42096" rIns="84190" bIns="42096" rtlCol="0">
            <a:spAutoFit/>
          </a:bodyPr>
          <a:lstStyle/>
          <a:p>
            <a:r>
              <a:rPr lang="en-US" sz="1700" dirty="0">
                <a:latin typeface="Arial Narrow" pitchFamily="34" charset="0"/>
              </a:rPr>
              <a:t>1</a:t>
            </a:r>
          </a:p>
        </p:txBody>
      </p:sp>
      <p:sp>
        <p:nvSpPr>
          <p:cNvPr id="9" name="TextBox 8"/>
          <p:cNvSpPr txBox="1"/>
          <p:nvPr/>
        </p:nvSpPr>
        <p:spPr>
          <a:xfrm>
            <a:off x="1626221" y="1275651"/>
            <a:ext cx="1898393" cy="346224"/>
          </a:xfrm>
          <a:prstGeom prst="rect">
            <a:avLst/>
          </a:prstGeom>
          <a:noFill/>
        </p:spPr>
        <p:txBody>
          <a:bodyPr wrap="square" lIns="84190" tIns="42096" rIns="84190" bIns="42096" rtlCol="0">
            <a:spAutoFit/>
          </a:bodyPr>
          <a:lstStyle/>
          <a:p>
            <a:r>
              <a:rPr lang="en-US" sz="1700" dirty="0">
                <a:latin typeface="Arial Narrow" pitchFamily="34" charset="0"/>
              </a:rPr>
              <a:t>Switched T-lines</a:t>
            </a:r>
          </a:p>
        </p:txBody>
      </p:sp>
      <p:cxnSp>
        <p:nvCxnSpPr>
          <p:cNvPr id="27" name="Straight Connector 26"/>
          <p:cNvCxnSpPr/>
          <p:nvPr/>
        </p:nvCxnSpPr>
        <p:spPr bwMode="auto">
          <a:xfrm rot="5400000">
            <a:off x="2074225" y="3429000"/>
            <a:ext cx="4995555" cy="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28" name="TextBox 27"/>
          <p:cNvSpPr txBox="1"/>
          <p:nvPr/>
        </p:nvSpPr>
        <p:spPr>
          <a:xfrm>
            <a:off x="709753" y="855006"/>
            <a:ext cx="3600400" cy="331235"/>
          </a:xfrm>
          <a:prstGeom prst="rect">
            <a:avLst/>
          </a:prstGeom>
          <a:noFill/>
          <a:ln w="19050">
            <a:noFill/>
          </a:ln>
        </p:spPr>
        <p:txBody>
          <a:bodyPr wrap="square" lIns="84190" tIns="42096" rIns="84190" bIns="42096" rtlCol="0">
            <a:spAutoFit/>
          </a:bodyPr>
          <a:lstStyle/>
          <a:p>
            <a:r>
              <a:rPr lang="en-US" u="sng" cap="small" dirty="0" smtClean="0">
                <a:solidFill>
                  <a:srgbClr val="0000FF"/>
                </a:solidFill>
                <a:latin typeface="Arial Narrow" pitchFamily="34" charset="0"/>
              </a:rPr>
              <a:t>T-line approaches</a:t>
            </a:r>
            <a:endParaRPr lang="en-US" u="sng" cap="small" dirty="0">
              <a:solidFill>
                <a:srgbClr val="0000FF"/>
              </a:solidFill>
              <a:latin typeface="Arial Narrow" pitchFamily="34" charset="0"/>
            </a:endParaRPr>
          </a:p>
        </p:txBody>
      </p:sp>
      <p:graphicFrame>
        <p:nvGraphicFramePr>
          <p:cNvPr id="738311" name="Object 7"/>
          <p:cNvGraphicFramePr>
            <a:graphicFrameLocks noChangeAspect="1"/>
          </p:cNvGraphicFramePr>
          <p:nvPr/>
        </p:nvGraphicFramePr>
        <p:xfrm>
          <a:off x="1233448" y="1602643"/>
          <a:ext cx="2805178" cy="1329455"/>
        </p:xfrm>
        <a:graphic>
          <a:graphicData uri="http://schemas.openxmlformats.org/presentationml/2006/ole">
            <mc:AlternateContent xmlns:mc="http://schemas.openxmlformats.org/markup-compatibility/2006">
              <mc:Choice xmlns:v="urn:schemas-microsoft-com:vml" Requires="v">
                <p:oleObj spid="_x0000_s44268" name="Visio" r:id="rId4" imgW="3593017" imgH="1651349" progId="Visio.Drawing.11">
                  <p:embed/>
                </p:oleObj>
              </mc:Choice>
              <mc:Fallback>
                <p:oleObj name="Visio" r:id="rId4" imgW="3593017" imgH="1651349"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33448" y="1602643"/>
                        <a:ext cx="2805178" cy="1329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38312" name="Object 8"/>
          <p:cNvGraphicFramePr>
            <a:graphicFrameLocks noChangeAspect="1"/>
          </p:cNvGraphicFramePr>
          <p:nvPr/>
        </p:nvGraphicFramePr>
        <p:xfrm>
          <a:off x="1298914" y="3334248"/>
          <a:ext cx="2848563" cy="1025213"/>
        </p:xfrm>
        <a:graphic>
          <a:graphicData uri="http://schemas.openxmlformats.org/presentationml/2006/ole">
            <mc:AlternateContent xmlns:mc="http://schemas.openxmlformats.org/markup-compatibility/2006">
              <mc:Choice xmlns:v="urn:schemas-microsoft-com:vml" Requires="v">
                <p:oleObj spid="_x0000_s44269" name="Visio" r:id="rId6" imgW="3790326" imgH="1391602" progId="Visio.Drawing.11">
                  <p:embed/>
                </p:oleObj>
              </mc:Choice>
              <mc:Fallback>
                <p:oleObj name="Visio" r:id="rId6" imgW="3790326" imgH="1391602"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98914" y="3334248"/>
                        <a:ext cx="2848563" cy="1025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38313" name="Object 9"/>
          <p:cNvGraphicFramePr>
            <a:graphicFrameLocks noChangeAspect="1"/>
          </p:cNvGraphicFramePr>
          <p:nvPr/>
        </p:nvGraphicFramePr>
        <p:xfrm>
          <a:off x="1364372" y="4583517"/>
          <a:ext cx="2537428" cy="1219518"/>
        </p:xfrm>
        <a:graphic>
          <a:graphicData uri="http://schemas.openxmlformats.org/presentationml/2006/ole">
            <mc:AlternateContent xmlns:mc="http://schemas.openxmlformats.org/markup-compatibility/2006">
              <mc:Choice xmlns:v="urn:schemas-microsoft-com:vml" Requires="v">
                <p:oleObj spid="_x0000_s44270" name="Visio" r:id="rId8" imgW="3704539" imgH="1575625" progId="Visio.Drawing.11">
                  <p:embed/>
                </p:oleObj>
              </mc:Choice>
              <mc:Fallback>
                <p:oleObj name="Visio" r:id="rId8" imgW="3704539" imgH="1575625"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64372" y="4583517"/>
                        <a:ext cx="2537428" cy="1219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38314" name="Object 10"/>
          <p:cNvGraphicFramePr>
            <a:graphicFrameLocks noChangeAspect="1"/>
          </p:cNvGraphicFramePr>
          <p:nvPr/>
        </p:nvGraphicFramePr>
        <p:xfrm>
          <a:off x="4833848" y="1680696"/>
          <a:ext cx="2749396" cy="763157"/>
        </p:xfrm>
        <a:graphic>
          <a:graphicData uri="http://schemas.openxmlformats.org/presentationml/2006/ole">
            <mc:AlternateContent xmlns:mc="http://schemas.openxmlformats.org/markup-compatibility/2006">
              <mc:Choice xmlns:v="urn:schemas-microsoft-com:vml" Requires="v">
                <p:oleObj spid="_x0000_s44271" name="Visio" r:id="rId10" imgW="3521814" imgH="947547" progId="Visio.Drawing.11">
                  <p:embed/>
                </p:oleObj>
              </mc:Choice>
              <mc:Fallback>
                <p:oleObj name="Visio" r:id="rId10" imgW="3521814" imgH="947547" progId="Visio.Drawing.11">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833848" y="1680696"/>
                        <a:ext cx="2749396" cy="763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38315" name="Object 11"/>
          <p:cNvGraphicFramePr>
            <a:graphicFrameLocks noChangeAspect="1"/>
          </p:cNvGraphicFramePr>
          <p:nvPr/>
        </p:nvGraphicFramePr>
        <p:xfrm>
          <a:off x="4989567" y="3165860"/>
          <a:ext cx="2724605" cy="1185005"/>
        </p:xfrm>
        <a:graphic>
          <a:graphicData uri="http://schemas.openxmlformats.org/presentationml/2006/ole">
            <mc:AlternateContent xmlns:mc="http://schemas.openxmlformats.org/markup-compatibility/2006">
              <mc:Choice xmlns:v="urn:schemas-microsoft-com:vml" Requires="v">
                <p:oleObj spid="_x0000_s44272" name="Visio" r:id="rId12" imgW="3488930" imgH="1471327" progId="Visio.Drawing.11">
                  <p:embed/>
                </p:oleObj>
              </mc:Choice>
              <mc:Fallback>
                <p:oleObj name="Visio" r:id="rId12" imgW="3488930" imgH="1471327"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989567" y="3165860"/>
                        <a:ext cx="2724605" cy="1185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38316" name="Object 12"/>
          <p:cNvGraphicFramePr>
            <a:graphicFrameLocks noChangeAspect="1"/>
          </p:cNvGraphicFramePr>
          <p:nvPr/>
        </p:nvGraphicFramePr>
        <p:xfrm>
          <a:off x="4964773" y="4693453"/>
          <a:ext cx="2709730" cy="1307723"/>
        </p:xfrm>
        <a:graphic>
          <a:graphicData uri="http://schemas.openxmlformats.org/presentationml/2006/ole">
            <mc:AlternateContent xmlns:mc="http://schemas.openxmlformats.org/markup-compatibility/2006">
              <mc:Choice xmlns:v="urn:schemas-microsoft-com:vml" Requires="v">
                <p:oleObj spid="_x0000_s44273" name="Visio" r:id="rId14" imgW="3470914" imgH="1623917" progId="Visio.Drawing.11">
                  <p:embed/>
                </p:oleObj>
              </mc:Choice>
              <mc:Fallback>
                <p:oleObj name="Visio" r:id="rId14" imgW="3470914" imgH="1623917" progId="Visio.Drawing.11">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964773" y="4693453"/>
                        <a:ext cx="2709730" cy="1307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8" name="TextBox 37"/>
          <p:cNvSpPr txBox="1"/>
          <p:nvPr/>
        </p:nvSpPr>
        <p:spPr>
          <a:xfrm>
            <a:off x="1626218" y="2922208"/>
            <a:ext cx="3076705" cy="346224"/>
          </a:xfrm>
          <a:prstGeom prst="rect">
            <a:avLst/>
          </a:prstGeom>
          <a:noFill/>
        </p:spPr>
        <p:txBody>
          <a:bodyPr wrap="square" lIns="84190" tIns="42096" rIns="84190" bIns="42096" rtlCol="0">
            <a:spAutoFit/>
          </a:bodyPr>
          <a:lstStyle/>
          <a:p>
            <a:r>
              <a:rPr lang="en-US" sz="1700" dirty="0">
                <a:latin typeface="Arial Narrow" pitchFamily="34" charset="0"/>
              </a:rPr>
              <a:t>90</a:t>
            </a:r>
            <a:r>
              <a:rPr lang="en-US" sz="1700" baseline="30000" dirty="0">
                <a:latin typeface="Arial Narrow" pitchFamily="34" charset="0"/>
              </a:rPr>
              <a:t>o</a:t>
            </a:r>
            <a:r>
              <a:rPr lang="en-US" sz="1700" dirty="0">
                <a:latin typeface="Arial Narrow" pitchFamily="34" charset="0"/>
              </a:rPr>
              <a:t> branch-line hybrid coupler</a:t>
            </a:r>
          </a:p>
        </p:txBody>
      </p:sp>
      <p:sp>
        <p:nvSpPr>
          <p:cNvPr id="41" name="TextBox 40"/>
          <p:cNvSpPr txBox="1"/>
          <p:nvPr/>
        </p:nvSpPr>
        <p:spPr>
          <a:xfrm>
            <a:off x="1626218" y="4313487"/>
            <a:ext cx="2225702" cy="346224"/>
          </a:xfrm>
          <a:prstGeom prst="rect">
            <a:avLst/>
          </a:prstGeom>
          <a:noFill/>
        </p:spPr>
        <p:txBody>
          <a:bodyPr wrap="square" lIns="84190" tIns="42096" rIns="84190" bIns="42096" rtlCol="0">
            <a:spAutoFit/>
          </a:bodyPr>
          <a:lstStyle/>
          <a:p>
            <a:r>
              <a:rPr lang="en-US" sz="1700" dirty="0">
                <a:latin typeface="Arial Narrow" pitchFamily="34" charset="0"/>
              </a:rPr>
              <a:t>Periodic loaded line</a:t>
            </a:r>
          </a:p>
        </p:txBody>
      </p:sp>
      <p:sp>
        <p:nvSpPr>
          <p:cNvPr id="44" name="TextBox 43"/>
          <p:cNvSpPr txBox="1"/>
          <p:nvPr/>
        </p:nvSpPr>
        <p:spPr>
          <a:xfrm>
            <a:off x="5017445" y="1275651"/>
            <a:ext cx="2553011" cy="346224"/>
          </a:xfrm>
          <a:prstGeom prst="rect">
            <a:avLst/>
          </a:prstGeom>
          <a:noFill/>
        </p:spPr>
        <p:txBody>
          <a:bodyPr wrap="square" lIns="84190" tIns="42096" rIns="84190" bIns="42096" rtlCol="0">
            <a:spAutoFit/>
          </a:bodyPr>
          <a:lstStyle/>
          <a:p>
            <a:r>
              <a:rPr lang="en-US" sz="1700" dirty="0">
                <a:latin typeface="Arial Narrow" pitchFamily="34" charset="0"/>
              </a:rPr>
              <a:t>Lumped synthetic T-lines</a:t>
            </a:r>
          </a:p>
        </p:txBody>
      </p:sp>
      <p:sp>
        <p:nvSpPr>
          <p:cNvPr id="47" name="TextBox 46"/>
          <p:cNvSpPr txBox="1"/>
          <p:nvPr/>
        </p:nvSpPr>
        <p:spPr>
          <a:xfrm>
            <a:off x="5004656" y="2760816"/>
            <a:ext cx="2487549" cy="346224"/>
          </a:xfrm>
          <a:prstGeom prst="rect">
            <a:avLst/>
          </a:prstGeom>
          <a:noFill/>
        </p:spPr>
        <p:txBody>
          <a:bodyPr wrap="square" lIns="84190" tIns="42096" rIns="84190" bIns="42096" rtlCol="0">
            <a:spAutoFit/>
          </a:bodyPr>
          <a:lstStyle/>
          <a:p>
            <a:r>
              <a:rPr lang="en-US" sz="1700" dirty="0">
                <a:latin typeface="Arial Narrow" pitchFamily="34" charset="0"/>
              </a:rPr>
              <a:t>Lumped hybrid coupler</a:t>
            </a:r>
          </a:p>
        </p:txBody>
      </p:sp>
      <p:sp>
        <p:nvSpPr>
          <p:cNvPr id="50" name="TextBox 49"/>
          <p:cNvSpPr txBox="1"/>
          <p:nvPr/>
        </p:nvSpPr>
        <p:spPr>
          <a:xfrm>
            <a:off x="5030233" y="4380996"/>
            <a:ext cx="2160240" cy="346224"/>
          </a:xfrm>
          <a:prstGeom prst="rect">
            <a:avLst/>
          </a:prstGeom>
          <a:noFill/>
        </p:spPr>
        <p:txBody>
          <a:bodyPr wrap="square" lIns="84190" tIns="42096" rIns="84190" bIns="42096" rtlCol="0">
            <a:spAutoFit/>
          </a:bodyPr>
          <a:lstStyle/>
          <a:p>
            <a:r>
              <a:rPr lang="en-US" sz="1700" dirty="0">
                <a:latin typeface="Arial Narrow" pitchFamily="34" charset="0"/>
              </a:rPr>
              <a:t>LPF / HPF approach</a:t>
            </a:r>
          </a:p>
        </p:txBody>
      </p:sp>
      <p:sp>
        <p:nvSpPr>
          <p:cNvPr id="51" name="TextBox 50"/>
          <p:cNvSpPr txBox="1"/>
          <p:nvPr/>
        </p:nvSpPr>
        <p:spPr>
          <a:xfrm>
            <a:off x="4441076" y="863716"/>
            <a:ext cx="3600400" cy="331235"/>
          </a:xfrm>
          <a:prstGeom prst="rect">
            <a:avLst/>
          </a:prstGeom>
          <a:noFill/>
          <a:ln w="19050">
            <a:noFill/>
          </a:ln>
        </p:spPr>
        <p:txBody>
          <a:bodyPr wrap="square" lIns="84190" tIns="42096" rIns="84190" bIns="42096" rtlCol="0">
            <a:spAutoFit/>
          </a:bodyPr>
          <a:lstStyle/>
          <a:p>
            <a:r>
              <a:rPr lang="en-US" u="sng" cap="small" dirty="0" smtClean="0">
                <a:solidFill>
                  <a:srgbClr val="0000FF"/>
                </a:solidFill>
                <a:latin typeface="Arial Narrow" pitchFamily="34" charset="0"/>
              </a:rPr>
              <a:t>Lumped passive approaches</a:t>
            </a:r>
            <a:endParaRPr lang="en-US" u="sng" cap="small" dirty="0">
              <a:solidFill>
                <a:srgbClr val="0000FF"/>
              </a:solidFill>
              <a:latin typeface="Arial Narrow" pitchFamily="34" charset="0"/>
            </a:endParaRPr>
          </a:p>
        </p:txBody>
      </p:sp>
      <p:sp>
        <p:nvSpPr>
          <p:cNvPr id="53" name="Text Box 17"/>
          <p:cNvSpPr txBox="1">
            <a:spLocks noChangeArrowheads="1"/>
          </p:cNvSpPr>
          <p:nvPr/>
        </p:nvSpPr>
        <p:spPr bwMode="auto">
          <a:xfrm>
            <a:off x="2426067" y="5994285"/>
            <a:ext cx="4371635" cy="331235"/>
          </a:xfrm>
          <a:prstGeom prst="rect">
            <a:avLst/>
          </a:prstGeom>
          <a:noFill/>
          <a:ln w="19050">
            <a:noFill/>
            <a:miter lim="800000"/>
            <a:headEnd/>
            <a:tailEnd/>
          </a:ln>
          <a:effectLst/>
        </p:spPr>
        <p:txBody>
          <a:bodyPr wrap="square" lIns="84190" tIns="42096" rIns="84190" bIns="42096">
            <a:spAutoFit/>
          </a:bodyPr>
          <a:lstStyle/>
          <a:p>
            <a:pPr defTabSz="938376">
              <a:spcBef>
                <a:spcPct val="50000"/>
              </a:spcBef>
            </a:pPr>
            <a:r>
              <a:rPr lang="en-US" cap="small" dirty="0" smtClean="0">
                <a:solidFill>
                  <a:srgbClr val="FF00FF"/>
                </a:solidFill>
                <a:latin typeface="Arial Narrow" pitchFamily="34" charset="0"/>
              </a:rPr>
              <a:t>Issues</a:t>
            </a:r>
            <a:r>
              <a:rPr lang="en-US" dirty="0" smtClean="0">
                <a:solidFill>
                  <a:srgbClr val="FF00FF"/>
                </a:solidFill>
                <a:latin typeface="Arial Narrow" pitchFamily="34" charset="0"/>
              </a:rPr>
              <a:t>: Chip area, Loss, Nonlinear control</a:t>
            </a:r>
            <a:endParaRPr lang="en-US" baseline="30000" dirty="0">
              <a:solidFill>
                <a:srgbClr val="FF00FF"/>
              </a:solidFill>
              <a:latin typeface="Arial Narrow" pitchFamily="34" charset="0"/>
              <a:sym typeface="Wingdings" pitchFamily="2" charset="2"/>
            </a:endParaRPr>
          </a:p>
        </p:txBody>
      </p:sp>
      <p:sp>
        <p:nvSpPr>
          <p:cNvPr id="34" name="Oval 33"/>
          <p:cNvSpPr/>
          <p:nvPr/>
        </p:nvSpPr>
        <p:spPr bwMode="auto">
          <a:xfrm>
            <a:off x="1567580" y="2969495"/>
            <a:ext cx="209175" cy="213711"/>
          </a:xfrm>
          <a:prstGeom prst="ellipse">
            <a:avLst/>
          </a:prstGeom>
          <a:noFill/>
          <a:ln w="28575" cap="flat" cmpd="sng" algn="ctr">
            <a:solidFill>
              <a:schemeClr val="tx1"/>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latin typeface="Arial Narrow" pitchFamily="34" charset="0"/>
            </a:endParaRPr>
          </a:p>
        </p:txBody>
      </p:sp>
      <p:sp>
        <p:nvSpPr>
          <p:cNvPr id="35" name="TextBox 34"/>
          <p:cNvSpPr txBox="1"/>
          <p:nvPr/>
        </p:nvSpPr>
        <p:spPr>
          <a:xfrm>
            <a:off x="1560756" y="2895831"/>
            <a:ext cx="236269" cy="346224"/>
          </a:xfrm>
          <a:prstGeom prst="rect">
            <a:avLst/>
          </a:prstGeom>
          <a:noFill/>
        </p:spPr>
        <p:txBody>
          <a:bodyPr wrap="square" lIns="84190" tIns="42096" rIns="84190" bIns="42096" rtlCol="0">
            <a:spAutoFit/>
          </a:bodyPr>
          <a:lstStyle/>
          <a:p>
            <a:r>
              <a:rPr lang="en-US" sz="1700" dirty="0">
                <a:latin typeface="Arial Narrow" pitchFamily="34" charset="0"/>
              </a:rPr>
              <a:t>2</a:t>
            </a:r>
          </a:p>
        </p:txBody>
      </p:sp>
      <p:sp>
        <p:nvSpPr>
          <p:cNvPr id="52" name="Oval 51"/>
          <p:cNvSpPr/>
          <p:nvPr/>
        </p:nvSpPr>
        <p:spPr bwMode="auto">
          <a:xfrm>
            <a:off x="1567580" y="4378437"/>
            <a:ext cx="209175" cy="213711"/>
          </a:xfrm>
          <a:prstGeom prst="ellipse">
            <a:avLst/>
          </a:prstGeom>
          <a:noFill/>
          <a:ln w="28575" cap="flat" cmpd="sng" algn="ctr">
            <a:solidFill>
              <a:schemeClr val="tx1"/>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latin typeface="Arial Narrow" pitchFamily="34" charset="0"/>
            </a:endParaRPr>
          </a:p>
        </p:txBody>
      </p:sp>
      <p:sp>
        <p:nvSpPr>
          <p:cNvPr id="54" name="TextBox 53"/>
          <p:cNvSpPr txBox="1"/>
          <p:nvPr/>
        </p:nvSpPr>
        <p:spPr>
          <a:xfrm>
            <a:off x="1560756" y="4304776"/>
            <a:ext cx="236269" cy="346224"/>
          </a:xfrm>
          <a:prstGeom prst="rect">
            <a:avLst/>
          </a:prstGeom>
          <a:noFill/>
        </p:spPr>
        <p:txBody>
          <a:bodyPr wrap="square" lIns="84190" tIns="42096" rIns="84190" bIns="42096" rtlCol="0">
            <a:spAutoFit/>
          </a:bodyPr>
          <a:lstStyle/>
          <a:p>
            <a:r>
              <a:rPr lang="en-US" sz="1700" dirty="0">
                <a:latin typeface="Arial Narrow" pitchFamily="34" charset="0"/>
              </a:rPr>
              <a:t>3</a:t>
            </a:r>
          </a:p>
        </p:txBody>
      </p:sp>
      <p:sp>
        <p:nvSpPr>
          <p:cNvPr id="55" name="Oval 54"/>
          <p:cNvSpPr/>
          <p:nvPr/>
        </p:nvSpPr>
        <p:spPr bwMode="auto">
          <a:xfrm>
            <a:off x="4977564" y="1338860"/>
            <a:ext cx="209175" cy="213711"/>
          </a:xfrm>
          <a:prstGeom prst="ellipse">
            <a:avLst/>
          </a:prstGeom>
          <a:noFill/>
          <a:ln w="28575" cap="flat" cmpd="sng" algn="ctr">
            <a:solidFill>
              <a:schemeClr val="tx1"/>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latin typeface="Arial Narrow" pitchFamily="34" charset="0"/>
            </a:endParaRPr>
          </a:p>
        </p:txBody>
      </p:sp>
      <p:sp>
        <p:nvSpPr>
          <p:cNvPr id="56" name="TextBox 55"/>
          <p:cNvSpPr txBox="1"/>
          <p:nvPr/>
        </p:nvSpPr>
        <p:spPr>
          <a:xfrm>
            <a:off x="4960606" y="1275651"/>
            <a:ext cx="236269" cy="346224"/>
          </a:xfrm>
          <a:prstGeom prst="rect">
            <a:avLst/>
          </a:prstGeom>
          <a:noFill/>
        </p:spPr>
        <p:txBody>
          <a:bodyPr wrap="square" lIns="84190" tIns="42096" rIns="84190" bIns="42096" rtlCol="0">
            <a:spAutoFit/>
          </a:bodyPr>
          <a:lstStyle/>
          <a:p>
            <a:r>
              <a:rPr lang="en-US" sz="1700" dirty="0">
                <a:latin typeface="Arial Narrow" pitchFamily="34" charset="0"/>
              </a:rPr>
              <a:t>1</a:t>
            </a:r>
          </a:p>
        </p:txBody>
      </p:sp>
      <p:sp>
        <p:nvSpPr>
          <p:cNvPr id="57" name="Oval 56"/>
          <p:cNvSpPr/>
          <p:nvPr/>
        </p:nvSpPr>
        <p:spPr bwMode="auto">
          <a:xfrm>
            <a:off x="4997173" y="2839259"/>
            <a:ext cx="209175" cy="213711"/>
          </a:xfrm>
          <a:prstGeom prst="ellipse">
            <a:avLst/>
          </a:prstGeom>
          <a:noFill/>
          <a:ln w="28575" cap="flat" cmpd="sng" algn="ctr">
            <a:solidFill>
              <a:schemeClr val="tx1"/>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latin typeface="Arial Narrow" pitchFamily="34" charset="0"/>
            </a:endParaRPr>
          </a:p>
        </p:txBody>
      </p:sp>
      <p:sp>
        <p:nvSpPr>
          <p:cNvPr id="58" name="TextBox 57"/>
          <p:cNvSpPr txBox="1"/>
          <p:nvPr/>
        </p:nvSpPr>
        <p:spPr>
          <a:xfrm>
            <a:off x="4990349" y="2765600"/>
            <a:ext cx="236269" cy="346224"/>
          </a:xfrm>
          <a:prstGeom prst="rect">
            <a:avLst/>
          </a:prstGeom>
          <a:noFill/>
        </p:spPr>
        <p:txBody>
          <a:bodyPr wrap="square" lIns="84190" tIns="42096" rIns="84190" bIns="42096" rtlCol="0">
            <a:spAutoFit/>
          </a:bodyPr>
          <a:lstStyle/>
          <a:p>
            <a:r>
              <a:rPr lang="en-US" sz="1700" dirty="0">
                <a:latin typeface="Arial Narrow" pitchFamily="34" charset="0"/>
              </a:rPr>
              <a:t>2</a:t>
            </a:r>
          </a:p>
        </p:txBody>
      </p:sp>
      <p:sp>
        <p:nvSpPr>
          <p:cNvPr id="59" name="Oval 58"/>
          <p:cNvSpPr/>
          <p:nvPr/>
        </p:nvSpPr>
        <p:spPr bwMode="auto">
          <a:xfrm>
            <a:off x="4997173" y="4436380"/>
            <a:ext cx="209175" cy="213711"/>
          </a:xfrm>
          <a:prstGeom prst="ellipse">
            <a:avLst/>
          </a:prstGeom>
          <a:noFill/>
          <a:ln w="28575" cap="flat" cmpd="sng" algn="ctr">
            <a:solidFill>
              <a:schemeClr val="tx1"/>
            </a:solidFill>
            <a:prstDash val="solid"/>
            <a:round/>
            <a:headEnd type="none" w="med" len="med"/>
            <a:tailEnd type="none" w="med" len="med"/>
          </a:ln>
          <a:effectLst/>
        </p:spPr>
        <p:txBody>
          <a:bodyPr vert="horz" wrap="square" lIns="84190" tIns="42096" rIns="84190" bIns="42096" numCol="1" rtlCol="0" anchor="t" anchorCtr="0" compatLnSpc="1">
            <a:prstTxWarp prst="textNoShape">
              <a:avLst/>
            </a:prstTxWarp>
          </a:bodyPr>
          <a:lstStyle/>
          <a:p>
            <a:pPr defTabSz="938376"/>
            <a:endParaRPr lang="en-US" sz="1700" dirty="0">
              <a:latin typeface="Arial Narrow" pitchFamily="34" charset="0"/>
            </a:endParaRPr>
          </a:p>
        </p:txBody>
      </p:sp>
      <p:sp>
        <p:nvSpPr>
          <p:cNvPr id="60" name="TextBox 59"/>
          <p:cNvSpPr txBox="1"/>
          <p:nvPr/>
        </p:nvSpPr>
        <p:spPr>
          <a:xfrm>
            <a:off x="4990349" y="4362717"/>
            <a:ext cx="236269" cy="346224"/>
          </a:xfrm>
          <a:prstGeom prst="rect">
            <a:avLst/>
          </a:prstGeom>
          <a:noFill/>
        </p:spPr>
        <p:txBody>
          <a:bodyPr wrap="square" lIns="84190" tIns="42096" rIns="84190" bIns="42096" rtlCol="0">
            <a:spAutoFit/>
          </a:bodyPr>
          <a:lstStyle/>
          <a:p>
            <a:r>
              <a:rPr lang="en-US" sz="1700" dirty="0">
                <a:latin typeface="Arial Narrow" pitchFamily="34" charset="0"/>
              </a:rPr>
              <a:t>3</a:t>
            </a:r>
          </a:p>
        </p:txBody>
      </p:sp>
      <p:sp>
        <p:nvSpPr>
          <p:cNvPr id="61" name="TextBox 60"/>
          <p:cNvSpPr txBox="1"/>
          <p:nvPr/>
        </p:nvSpPr>
        <p:spPr>
          <a:xfrm>
            <a:off x="2173081" y="5123576"/>
            <a:ext cx="785542" cy="432811"/>
          </a:xfrm>
          <a:prstGeom prst="rect">
            <a:avLst/>
          </a:prstGeom>
          <a:noFill/>
        </p:spPr>
        <p:txBody>
          <a:bodyPr wrap="square" lIns="84216" tIns="42108" rIns="84216" bIns="42108" rtlCol="0">
            <a:spAutoFit/>
          </a:bodyPr>
          <a:lstStyle/>
          <a:p>
            <a:pPr algn="l"/>
            <a:r>
              <a:rPr lang="en-US" sz="1100" dirty="0">
                <a:latin typeface="Arial Narrow" pitchFamily="34" charset="0"/>
              </a:rPr>
              <a:t>ex: 7.5 mm @ 10 GHz</a:t>
            </a:r>
          </a:p>
        </p:txBody>
      </p:sp>
      <p:sp>
        <p:nvSpPr>
          <p:cNvPr id="2" name="Slide Number Placeholder 1"/>
          <p:cNvSpPr>
            <a:spLocks noGrp="1"/>
          </p:cNvSpPr>
          <p:nvPr>
            <p:ph type="sldNum" sz="quarter" idx="12"/>
          </p:nvPr>
        </p:nvSpPr>
        <p:spPr/>
        <p:txBody>
          <a:bodyPr/>
          <a:lstStyle/>
          <a:p>
            <a:fld id="{F6B0E1E6-BBDF-4CD7-A72C-4AECEAC288E1}" type="slidenum">
              <a:rPr lang="en-US" smtClean="0"/>
              <a:t>67</a:t>
            </a:fld>
            <a:endParaRPr lang="en-US"/>
          </a:p>
        </p:txBody>
      </p:sp>
    </p:spTree>
    <p:extLst>
      <p:ext uri="{BB962C8B-B14F-4D97-AF65-F5344CB8AC3E}">
        <p14:creationId xmlns:p14="http://schemas.microsoft.com/office/powerpoint/2010/main" val="138256997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7634" name="Picture 2"/>
          <p:cNvPicPr>
            <a:picLocks noChangeAspect="1" noChangeArrowheads="1"/>
          </p:cNvPicPr>
          <p:nvPr/>
        </p:nvPicPr>
        <p:blipFill>
          <a:blip r:embed="rId4" cstate="print"/>
          <a:srcRect/>
          <a:stretch>
            <a:fillRect/>
          </a:stretch>
        </p:blipFill>
        <p:spPr bwMode="auto">
          <a:xfrm>
            <a:off x="1560757" y="861080"/>
            <a:ext cx="3142167" cy="2012625"/>
          </a:xfrm>
          <a:prstGeom prst="rect">
            <a:avLst/>
          </a:prstGeom>
          <a:noFill/>
          <a:ln w="9525">
            <a:noFill/>
            <a:miter lim="800000"/>
            <a:headEnd/>
            <a:tailEnd/>
          </a:ln>
          <a:effectLst/>
        </p:spPr>
      </p:pic>
      <p:sp>
        <p:nvSpPr>
          <p:cNvPr id="5" name="Rectangle 9"/>
          <p:cNvSpPr>
            <a:spLocks noChangeArrowheads="1"/>
          </p:cNvSpPr>
          <p:nvPr/>
        </p:nvSpPr>
        <p:spPr bwMode="auto">
          <a:xfrm>
            <a:off x="0" y="3"/>
            <a:ext cx="9144000" cy="661193"/>
          </a:xfrm>
          <a:prstGeom prst="rect">
            <a:avLst/>
          </a:prstGeom>
          <a:noFill/>
          <a:ln w="9525">
            <a:noFill/>
            <a:miter lim="800000"/>
            <a:headEnd/>
            <a:tailEnd/>
          </a:ln>
          <a:effectLst/>
        </p:spPr>
        <p:txBody>
          <a:bodyPr lIns="94444" tIns="47222" rIns="94444" bIns="47222" anchor="b"/>
          <a:lstStyle/>
          <a:p>
            <a:pPr defTabSz="938376"/>
            <a:r>
              <a:rPr lang="en-US" sz="2600" cap="small" dirty="0">
                <a:latin typeface="Arial Narrow" pitchFamily="34" charset="0"/>
              </a:rPr>
              <a:t>Sampling @ time-domain</a:t>
            </a:r>
          </a:p>
        </p:txBody>
      </p:sp>
      <p:grpSp>
        <p:nvGrpSpPr>
          <p:cNvPr id="2" name="Group 30"/>
          <p:cNvGrpSpPr/>
          <p:nvPr/>
        </p:nvGrpSpPr>
        <p:grpSpPr>
          <a:xfrm>
            <a:off x="3328226" y="3771012"/>
            <a:ext cx="5080045" cy="1919307"/>
            <a:chOff x="3661048" y="4022413"/>
            <a:chExt cx="5588049" cy="2047261"/>
          </a:xfrm>
        </p:grpSpPr>
        <p:graphicFrame>
          <p:nvGraphicFramePr>
            <p:cNvPr id="838661" name="Object 5"/>
            <p:cNvGraphicFramePr>
              <a:graphicFrameLocks noChangeAspect="1"/>
            </p:cNvGraphicFramePr>
            <p:nvPr/>
          </p:nvGraphicFramePr>
          <p:xfrm>
            <a:off x="4885184" y="4190231"/>
            <a:ext cx="3332162" cy="1828800"/>
          </p:xfrm>
          <a:graphic>
            <a:graphicData uri="http://schemas.openxmlformats.org/presentationml/2006/ole">
              <mc:AlternateContent xmlns:mc="http://schemas.openxmlformats.org/markup-compatibility/2006">
                <mc:Choice xmlns:v="urn:schemas-microsoft-com:vml" Requires="v">
                  <p:oleObj spid="_x0000_s45136" name="Visio" r:id="rId5" imgW="2669384" imgH="1465040" progId="Visio.Drawing.11">
                    <p:embed/>
                  </p:oleObj>
                </mc:Choice>
                <mc:Fallback>
                  <p:oleObj name="Visio" r:id="rId5" imgW="2669384" imgH="1465040"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85184" y="4190231"/>
                          <a:ext cx="3332162"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 name="TextBox 20"/>
            <p:cNvSpPr txBox="1"/>
            <p:nvPr/>
          </p:nvSpPr>
          <p:spPr>
            <a:xfrm>
              <a:off x="3661048" y="4305672"/>
              <a:ext cx="1512168" cy="344682"/>
            </a:xfrm>
            <a:prstGeom prst="rect">
              <a:avLst/>
            </a:prstGeom>
            <a:noFill/>
          </p:spPr>
          <p:txBody>
            <a:bodyPr wrap="square" lIns="91412" tIns="45707" rIns="91412" bIns="45707" rtlCol="0">
              <a:spAutoFit/>
            </a:bodyPr>
            <a:lstStyle/>
            <a:p>
              <a:pPr algn="l"/>
              <a:r>
                <a:rPr lang="en-US" sz="1500" cap="small" dirty="0">
                  <a:solidFill>
                    <a:srgbClr val="FF00FF"/>
                  </a:solidFill>
                  <a:latin typeface="Arial Narrow" pitchFamily="34" charset="0"/>
                </a:rPr>
                <a:t>T-domain Signal</a:t>
              </a:r>
            </a:p>
          </p:txBody>
        </p:sp>
        <p:sp>
          <p:nvSpPr>
            <p:cNvPr id="22" name="TextBox 21"/>
            <p:cNvSpPr txBox="1"/>
            <p:nvPr/>
          </p:nvSpPr>
          <p:spPr>
            <a:xfrm>
              <a:off x="6298450" y="4543208"/>
              <a:ext cx="1008113" cy="344682"/>
            </a:xfrm>
            <a:prstGeom prst="rect">
              <a:avLst/>
            </a:prstGeom>
            <a:noFill/>
          </p:spPr>
          <p:txBody>
            <a:bodyPr wrap="square" lIns="91412" tIns="45707" rIns="91412" bIns="45707" rtlCol="0">
              <a:spAutoFit/>
            </a:bodyPr>
            <a:lstStyle/>
            <a:p>
              <a:pPr algn="l"/>
              <a:r>
                <a:rPr lang="en-US" sz="1500" cap="small" dirty="0" err="1">
                  <a:solidFill>
                    <a:srgbClr val="FF00FF"/>
                  </a:solidFill>
                  <a:latin typeface="Arial Narrow" pitchFamily="34" charset="0"/>
                </a:rPr>
                <a:t>quantizer</a:t>
              </a:r>
              <a:endParaRPr lang="en-US" sz="1500" cap="small" dirty="0">
                <a:solidFill>
                  <a:srgbClr val="FF00FF"/>
                </a:solidFill>
                <a:latin typeface="Arial Narrow" pitchFamily="34" charset="0"/>
              </a:endParaRPr>
            </a:p>
          </p:txBody>
        </p:sp>
        <p:sp>
          <p:nvSpPr>
            <p:cNvPr id="23" name="TextBox 22"/>
            <p:cNvSpPr txBox="1"/>
            <p:nvPr/>
          </p:nvSpPr>
          <p:spPr>
            <a:xfrm>
              <a:off x="7736929" y="4296147"/>
              <a:ext cx="1512168" cy="344682"/>
            </a:xfrm>
            <a:prstGeom prst="rect">
              <a:avLst/>
            </a:prstGeom>
            <a:noFill/>
          </p:spPr>
          <p:txBody>
            <a:bodyPr wrap="square" lIns="91412" tIns="45707" rIns="91412" bIns="45707" rtlCol="0">
              <a:spAutoFit/>
            </a:bodyPr>
            <a:lstStyle/>
            <a:p>
              <a:pPr algn="l"/>
              <a:r>
                <a:rPr lang="en-US" sz="1500" cap="small" dirty="0">
                  <a:solidFill>
                    <a:srgbClr val="FF00FF"/>
                  </a:solidFill>
                  <a:latin typeface="Arial Narrow" pitchFamily="34" charset="0"/>
                </a:rPr>
                <a:t>Digital out</a:t>
              </a:r>
            </a:p>
          </p:txBody>
        </p:sp>
        <p:sp>
          <p:nvSpPr>
            <p:cNvPr id="24" name="TextBox 23"/>
            <p:cNvSpPr txBox="1"/>
            <p:nvPr/>
          </p:nvSpPr>
          <p:spPr>
            <a:xfrm>
              <a:off x="5632158" y="4022413"/>
              <a:ext cx="864096" cy="344682"/>
            </a:xfrm>
            <a:prstGeom prst="rect">
              <a:avLst/>
            </a:prstGeom>
            <a:noFill/>
          </p:spPr>
          <p:txBody>
            <a:bodyPr wrap="square" lIns="91412" tIns="45707" rIns="91412" bIns="45707" rtlCol="0">
              <a:spAutoFit/>
            </a:bodyPr>
            <a:lstStyle/>
            <a:p>
              <a:pPr algn="l"/>
              <a:r>
                <a:rPr lang="en-US" sz="1500" dirty="0" err="1">
                  <a:solidFill>
                    <a:srgbClr val="FF00FF"/>
                  </a:solidFill>
                  <a:latin typeface="Arial Narrow" pitchFamily="34" charset="0"/>
                </a:rPr>
                <a:t>f</a:t>
              </a:r>
              <a:r>
                <a:rPr lang="en-US" sz="1500" cap="small" baseline="-25000" dirty="0" err="1">
                  <a:solidFill>
                    <a:srgbClr val="FF00FF"/>
                  </a:solidFill>
                  <a:latin typeface="Arial Narrow" pitchFamily="34" charset="0"/>
                </a:rPr>
                <a:t>s</a:t>
              </a:r>
              <a:r>
                <a:rPr lang="en-US" sz="1500" cap="small" dirty="0">
                  <a:solidFill>
                    <a:srgbClr val="FF00FF"/>
                  </a:solidFill>
                  <a:latin typeface="Arial Narrow" pitchFamily="34" charset="0"/>
                </a:rPr>
                <a:t>=1/T</a:t>
              </a:r>
              <a:r>
                <a:rPr lang="en-US" sz="1500" cap="small" baseline="-25000" dirty="0">
                  <a:solidFill>
                    <a:srgbClr val="FF00FF"/>
                  </a:solidFill>
                  <a:latin typeface="Arial Narrow" pitchFamily="34" charset="0"/>
                </a:rPr>
                <a:t>s</a:t>
              </a:r>
            </a:p>
          </p:txBody>
        </p:sp>
        <p:sp>
          <p:nvSpPr>
            <p:cNvPr id="26" name="TextBox 25"/>
            <p:cNvSpPr txBox="1"/>
            <p:nvPr/>
          </p:nvSpPr>
          <p:spPr>
            <a:xfrm>
              <a:off x="5427340" y="5563716"/>
              <a:ext cx="360040" cy="344682"/>
            </a:xfrm>
            <a:prstGeom prst="rect">
              <a:avLst/>
            </a:prstGeom>
            <a:noFill/>
          </p:spPr>
          <p:txBody>
            <a:bodyPr wrap="square" lIns="91412" tIns="45707" rIns="91412" bIns="45707" rtlCol="0">
              <a:spAutoFit/>
            </a:bodyPr>
            <a:lstStyle/>
            <a:p>
              <a:pPr algn="l"/>
              <a:r>
                <a:rPr lang="en-US" sz="1500" dirty="0" err="1">
                  <a:solidFill>
                    <a:srgbClr val="FF00FF"/>
                  </a:solidFill>
                  <a:latin typeface="Arial Narrow" pitchFamily="34" charset="0"/>
                </a:rPr>
                <a:t>f</a:t>
              </a:r>
              <a:r>
                <a:rPr lang="en-US" sz="1500" cap="small" baseline="-25000" dirty="0" err="1">
                  <a:solidFill>
                    <a:srgbClr val="FF00FF"/>
                  </a:solidFill>
                  <a:latin typeface="Arial Narrow" pitchFamily="34" charset="0"/>
                </a:rPr>
                <a:t>s</a:t>
              </a:r>
              <a:endParaRPr lang="en-US" sz="1500" cap="small" baseline="-25000" dirty="0">
                <a:solidFill>
                  <a:srgbClr val="FF00FF"/>
                </a:solidFill>
                <a:latin typeface="Arial Narrow" pitchFamily="34" charset="0"/>
              </a:endParaRPr>
            </a:p>
          </p:txBody>
        </p:sp>
        <p:sp>
          <p:nvSpPr>
            <p:cNvPr id="27" name="TextBox 26"/>
            <p:cNvSpPr txBox="1"/>
            <p:nvPr/>
          </p:nvSpPr>
          <p:spPr>
            <a:xfrm>
              <a:off x="5946254" y="5563716"/>
              <a:ext cx="504056" cy="344682"/>
            </a:xfrm>
            <a:prstGeom prst="rect">
              <a:avLst/>
            </a:prstGeom>
            <a:noFill/>
          </p:spPr>
          <p:txBody>
            <a:bodyPr wrap="square" lIns="91412" tIns="45707" rIns="91412" bIns="45707" rtlCol="0">
              <a:spAutoFit/>
            </a:bodyPr>
            <a:lstStyle/>
            <a:p>
              <a:pPr algn="l"/>
              <a:r>
                <a:rPr lang="en-US" sz="1500" dirty="0">
                  <a:solidFill>
                    <a:srgbClr val="FF00FF"/>
                  </a:solidFill>
                  <a:latin typeface="Arial Narrow" pitchFamily="34" charset="0"/>
                </a:rPr>
                <a:t>2f</a:t>
              </a:r>
              <a:r>
                <a:rPr lang="en-US" sz="1500" cap="small" baseline="-25000" dirty="0">
                  <a:solidFill>
                    <a:srgbClr val="FF00FF"/>
                  </a:solidFill>
                  <a:latin typeface="Arial Narrow" pitchFamily="34" charset="0"/>
                </a:rPr>
                <a:t>s</a:t>
              </a:r>
            </a:p>
          </p:txBody>
        </p:sp>
        <p:sp>
          <p:nvSpPr>
            <p:cNvPr id="28" name="TextBox 27"/>
            <p:cNvSpPr txBox="1"/>
            <p:nvPr/>
          </p:nvSpPr>
          <p:spPr>
            <a:xfrm>
              <a:off x="7069807" y="5563716"/>
              <a:ext cx="504056" cy="344682"/>
            </a:xfrm>
            <a:prstGeom prst="rect">
              <a:avLst/>
            </a:prstGeom>
            <a:noFill/>
          </p:spPr>
          <p:txBody>
            <a:bodyPr wrap="square" lIns="91412" tIns="45707" rIns="91412" bIns="45707" rtlCol="0">
              <a:spAutoFit/>
            </a:bodyPr>
            <a:lstStyle/>
            <a:p>
              <a:pPr algn="l"/>
              <a:r>
                <a:rPr lang="en-US" sz="1500" dirty="0" err="1">
                  <a:solidFill>
                    <a:srgbClr val="FF00FF"/>
                  </a:solidFill>
                  <a:latin typeface="Arial Narrow" pitchFamily="34" charset="0"/>
                </a:rPr>
                <a:t>nf</a:t>
              </a:r>
              <a:r>
                <a:rPr lang="en-US" sz="1500" cap="small" baseline="-25000" dirty="0" err="1">
                  <a:solidFill>
                    <a:srgbClr val="FF00FF"/>
                  </a:solidFill>
                  <a:latin typeface="Arial Narrow" pitchFamily="34" charset="0"/>
                </a:rPr>
                <a:t>s</a:t>
              </a:r>
              <a:endParaRPr lang="en-US" sz="1500" cap="small" baseline="-25000" dirty="0">
                <a:solidFill>
                  <a:srgbClr val="FF00FF"/>
                </a:solidFill>
                <a:latin typeface="Arial Narrow" pitchFamily="34" charset="0"/>
              </a:endParaRPr>
            </a:p>
          </p:txBody>
        </p:sp>
        <p:sp>
          <p:nvSpPr>
            <p:cNvPr id="29" name="TextBox 28"/>
            <p:cNvSpPr txBox="1"/>
            <p:nvPr/>
          </p:nvSpPr>
          <p:spPr>
            <a:xfrm>
              <a:off x="5125591" y="5560845"/>
              <a:ext cx="432048" cy="508829"/>
            </a:xfrm>
            <a:prstGeom prst="rect">
              <a:avLst/>
            </a:prstGeom>
            <a:noFill/>
          </p:spPr>
          <p:txBody>
            <a:bodyPr wrap="square" lIns="91412" tIns="45707" rIns="91412" bIns="45707" rtlCol="0">
              <a:spAutoFit/>
            </a:bodyPr>
            <a:lstStyle/>
            <a:p>
              <a:pPr algn="l"/>
              <a:r>
                <a:rPr lang="en-US" sz="1500" dirty="0" err="1">
                  <a:solidFill>
                    <a:srgbClr val="FF00FF"/>
                  </a:solidFill>
                  <a:latin typeface="Arial Narrow" pitchFamily="34" charset="0"/>
                </a:rPr>
                <a:t>f</a:t>
              </a:r>
              <a:r>
                <a:rPr lang="en-US" sz="1500" cap="small" baseline="-25000" dirty="0" err="1">
                  <a:solidFill>
                    <a:srgbClr val="FF00FF"/>
                  </a:solidFill>
                  <a:latin typeface="Arial Narrow" pitchFamily="34" charset="0"/>
                </a:rPr>
                <a:t>bw</a:t>
              </a:r>
              <a:endParaRPr lang="en-US" sz="1500" cap="small" baseline="-25000" dirty="0">
                <a:solidFill>
                  <a:srgbClr val="FF00FF"/>
                </a:solidFill>
                <a:latin typeface="Arial Narrow" pitchFamily="34" charset="0"/>
              </a:endParaRPr>
            </a:p>
          </p:txBody>
        </p:sp>
        <p:sp>
          <p:nvSpPr>
            <p:cNvPr id="30" name="TextBox 29"/>
            <p:cNvSpPr txBox="1"/>
            <p:nvPr/>
          </p:nvSpPr>
          <p:spPr>
            <a:xfrm>
              <a:off x="7827986" y="5429225"/>
              <a:ext cx="585589" cy="344682"/>
            </a:xfrm>
            <a:prstGeom prst="rect">
              <a:avLst/>
            </a:prstGeom>
            <a:noFill/>
          </p:spPr>
          <p:txBody>
            <a:bodyPr wrap="square" lIns="91412" tIns="45707" rIns="91412" bIns="45707" rtlCol="0">
              <a:spAutoFit/>
            </a:bodyPr>
            <a:lstStyle/>
            <a:p>
              <a:pPr algn="l"/>
              <a:r>
                <a:rPr lang="en-US" sz="1500" cap="small" dirty="0">
                  <a:solidFill>
                    <a:srgbClr val="FF00FF"/>
                  </a:solidFill>
                  <a:latin typeface="Arial Narrow" pitchFamily="34" charset="0"/>
                </a:rPr>
                <a:t>freq</a:t>
              </a:r>
            </a:p>
          </p:txBody>
        </p:sp>
      </p:grpSp>
      <p:sp>
        <p:nvSpPr>
          <p:cNvPr id="32" name="Rectangle 12"/>
          <p:cNvSpPr>
            <a:spLocks noChangeArrowheads="1"/>
          </p:cNvSpPr>
          <p:nvPr/>
        </p:nvSpPr>
        <p:spPr bwMode="auto">
          <a:xfrm>
            <a:off x="375134" y="3023769"/>
            <a:ext cx="2749284" cy="3173038"/>
          </a:xfrm>
          <a:prstGeom prst="rect">
            <a:avLst/>
          </a:prstGeom>
          <a:solidFill>
            <a:schemeClr val="bg1">
              <a:lumMod val="85000"/>
            </a:schemeClr>
          </a:solidFill>
          <a:ln w="9525">
            <a:noFill/>
            <a:miter lim="800000"/>
            <a:headEnd/>
            <a:tailEnd/>
          </a:ln>
          <a:effectLst/>
        </p:spPr>
        <p:txBody>
          <a:bodyPr wrap="none" lIns="84190" tIns="42096" rIns="84190" bIns="42096" anchor="ctr"/>
          <a:lstStyle/>
          <a:p>
            <a:endParaRPr lang="en-US"/>
          </a:p>
        </p:txBody>
      </p:sp>
      <p:graphicFrame>
        <p:nvGraphicFramePr>
          <p:cNvPr id="33" name="Object 2"/>
          <p:cNvGraphicFramePr>
            <a:graphicFrameLocks noChangeAspect="1"/>
          </p:cNvGraphicFramePr>
          <p:nvPr/>
        </p:nvGraphicFramePr>
        <p:xfrm>
          <a:off x="440484" y="3091465"/>
          <a:ext cx="2691356" cy="3038023"/>
        </p:xfrm>
        <a:graphic>
          <a:graphicData uri="http://schemas.openxmlformats.org/presentationml/2006/ole">
            <mc:AlternateContent xmlns:mc="http://schemas.openxmlformats.org/markup-compatibility/2006">
              <mc:Choice xmlns:v="urn:schemas-microsoft-com:vml" Requires="v">
                <p:oleObj spid="_x0000_s45137" name="Visio" r:id="rId7" imgW="5338197" imgH="5487829" progId="Visio.Drawing.11">
                  <p:embed/>
                </p:oleObj>
              </mc:Choice>
              <mc:Fallback>
                <p:oleObj name="Visio" r:id="rId7" imgW="5338197" imgH="5487829"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0484" y="3091465"/>
                        <a:ext cx="2691356" cy="30380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4" name="Line 5"/>
          <p:cNvSpPr>
            <a:spLocks noChangeShapeType="1"/>
          </p:cNvSpPr>
          <p:nvPr/>
        </p:nvSpPr>
        <p:spPr bwMode="auto">
          <a:xfrm flipH="1">
            <a:off x="2411560" y="2686418"/>
            <a:ext cx="392975" cy="337350"/>
          </a:xfrm>
          <a:prstGeom prst="line">
            <a:avLst/>
          </a:prstGeom>
          <a:noFill/>
          <a:ln w="28575">
            <a:solidFill>
              <a:srgbClr val="0000FF"/>
            </a:solidFill>
            <a:round/>
            <a:headEnd/>
            <a:tailEnd type="triangle" w="med" len="med"/>
          </a:ln>
          <a:effectLst/>
        </p:spPr>
        <p:txBody>
          <a:bodyPr lIns="84190" tIns="42096" rIns="84190" bIns="42096"/>
          <a:lstStyle/>
          <a:p>
            <a:endParaRPr lang="en-US"/>
          </a:p>
        </p:txBody>
      </p:sp>
      <p:sp>
        <p:nvSpPr>
          <p:cNvPr id="36" name="TextBox 35"/>
          <p:cNvSpPr txBox="1"/>
          <p:nvPr/>
        </p:nvSpPr>
        <p:spPr>
          <a:xfrm>
            <a:off x="6143084" y="1403779"/>
            <a:ext cx="2749395" cy="1413824"/>
          </a:xfrm>
          <a:prstGeom prst="rect">
            <a:avLst/>
          </a:prstGeom>
          <a:noFill/>
        </p:spPr>
        <p:txBody>
          <a:bodyPr wrap="square" lIns="84190" tIns="42096" rIns="84190" bIns="42096" rtlCol="0">
            <a:spAutoFit/>
          </a:bodyPr>
          <a:lstStyle/>
          <a:p>
            <a:pPr algn="l"/>
            <a:r>
              <a:rPr lang="en-US" u="sng" cap="small" dirty="0" smtClean="0">
                <a:solidFill>
                  <a:srgbClr val="0000FF"/>
                </a:solidFill>
                <a:latin typeface="Arial Narrow" pitchFamily="34" charset="0"/>
              </a:rPr>
              <a:t>Sample &amp; Hold (</a:t>
            </a:r>
            <a:r>
              <a:rPr lang="en-US" u="sng" cap="small" dirty="0" err="1" smtClean="0">
                <a:solidFill>
                  <a:srgbClr val="0000FF"/>
                </a:solidFill>
                <a:latin typeface="Arial Narrow" pitchFamily="34" charset="0"/>
              </a:rPr>
              <a:t>adc</a:t>
            </a:r>
            <a:r>
              <a:rPr lang="en-US" u="sng" cap="small" dirty="0" smtClean="0">
                <a:solidFill>
                  <a:srgbClr val="0000FF"/>
                </a:solidFill>
                <a:latin typeface="Arial Narrow" pitchFamily="34" charset="0"/>
              </a:rPr>
              <a:t>)</a:t>
            </a:r>
          </a:p>
          <a:p>
            <a:pPr algn="l">
              <a:buFont typeface="Arial" pitchFamily="34" charset="0"/>
              <a:buChar char="•"/>
            </a:pPr>
            <a:r>
              <a:rPr lang="en-US" sz="1700" dirty="0">
                <a:solidFill>
                  <a:srgbClr val="0000FF"/>
                </a:solidFill>
                <a:latin typeface="Arial Narrow" pitchFamily="34" charset="0"/>
              </a:rPr>
              <a:t> Time-domain sampling</a:t>
            </a:r>
          </a:p>
          <a:p>
            <a:pPr algn="l">
              <a:buFont typeface="Arial" pitchFamily="34" charset="0"/>
              <a:buChar char="•"/>
            </a:pPr>
            <a:r>
              <a:rPr lang="en-US" sz="1700" dirty="0">
                <a:solidFill>
                  <a:srgbClr val="0000FF"/>
                </a:solidFill>
                <a:latin typeface="Arial Narrow" pitchFamily="34" charset="0"/>
              </a:rPr>
              <a:t> T</a:t>
            </a:r>
            <a:r>
              <a:rPr lang="en-US" sz="1700" baseline="-25000" dirty="0">
                <a:solidFill>
                  <a:srgbClr val="0000FF"/>
                </a:solidFill>
                <a:latin typeface="Arial Narrow" pitchFamily="34" charset="0"/>
              </a:rPr>
              <a:t>s</a:t>
            </a:r>
            <a:r>
              <a:rPr lang="en-US" sz="1700" dirty="0">
                <a:solidFill>
                  <a:srgbClr val="0000FF"/>
                </a:solidFill>
                <a:latin typeface="Arial Narrow" pitchFamily="34" charset="0"/>
              </a:rPr>
              <a:t> &lt; </a:t>
            </a:r>
            <a:r>
              <a:rPr lang="en-US" sz="1700" dirty="0" err="1">
                <a:solidFill>
                  <a:srgbClr val="0000FF"/>
                </a:solidFill>
                <a:latin typeface="Arial Narrow" pitchFamily="34" charset="0"/>
              </a:rPr>
              <a:t>Nyquist</a:t>
            </a:r>
            <a:r>
              <a:rPr lang="en-US" sz="1700" dirty="0">
                <a:solidFill>
                  <a:srgbClr val="0000FF"/>
                </a:solidFill>
                <a:latin typeface="Arial Narrow" pitchFamily="34" charset="0"/>
              </a:rPr>
              <a:t> rate</a:t>
            </a:r>
          </a:p>
          <a:p>
            <a:pPr algn="l"/>
            <a:r>
              <a:rPr lang="en-US" sz="1700" dirty="0">
                <a:solidFill>
                  <a:srgbClr val="0000FF"/>
                </a:solidFill>
                <a:latin typeface="Arial Narrow" pitchFamily="34" charset="0"/>
              </a:rPr>
              <a:t>          </a:t>
            </a:r>
            <a:r>
              <a:rPr lang="en-US" sz="1700" dirty="0">
                <a:solidFill>
                  <a:srgbClr val="0000FF"/>
                </a:solidFill>
                <a:latin typeface="Arial Narrow" pitchFamily="34" charset="0"/>
                <a:sym typeface="Wingdings 3" pitchFamily="18" charset="2"/>
              </a:rPr>
              <a:t> Aliasing </a:t>
            </a:r>
          </a:p>
          <a:p>
            <a:pPr algn="l">
              <a:buFont typeface="Arial" pitchFamily="34" charset="0"/>
              <a:buChar char="•"/>
            </a:pPr>
            <a:r>
              <a:rPr lang="en-US" sz="1700" dirty="0">
                <a:solidFill>
                  <a:srgbClr val="0000FF"/>
                </a:solidFill>
                <a:latin typeface="Arial Narrow" pitchFamily="34" charset="0"/>
                <a:sym typeface="Wingdings 3" pitchFamily="18" charset="2"/>
              </a:rPr>
              <a:t> Need hold time, T</a:t>
            </a:r>
            <a:r>
              <a:rPr lang="en-US" sz="1700" baseline="-25000" dirty="0">
                <a:solidFill>
                  <a:srgbClr val="0000FF"/>
                </a:solidFill>
                <a:latin typeface="Arial Narrow" pitchFamily="34" charset="0"/>
                <a:sym typeface="Wingdings 3" pitchFamily="18" charset="2"/>
              </a:rPr>
              <a:t>H</a:t>
            </a:r>
            <a:r>
              <a:rPr lang="en-US" sz="1700" dirty="0">
                <a:solidFill>
                  <a:srgbClr val="0000FF"/>
                </a:solidFill>
                <a:latin typeface="Arial Narrow" pitchFamily="34" charset="0"/>
                <a:sym typeface="Wingdings 3" pitchFamily="18" charset="2"/>
              </a:rPr>
              <a:t>, to quantize</a:t>
            </a:r>
            <a:endParaRPr lang="en-US" sz="1700" dirty="0">
              <a:solidFill>
                <a:srgbClr val="0000FF"/>
              </a:solidFill>
              <a:latin typeface="Arial Narrow" pitchFamily="34" charset="0"/>
            </a:endParaRPr>
          </a:p>
        </p:txBody>
      </p:sp>
      <p:sp>
        <p:nvSpPr>
          <p:cNvPr id="3" name="Slide Number Placeholder 2"/>
          <p:cNvSpPr>
            <a:spLocks noGrp="1"/>
          </p:cNvSpPr>
          <p:nvPr>
            <p:ph type="sldNum" sz="quarter" idx="4"/>
          </p:nvPr>
        </p:nvSpPr>
        <p:spPr/>
        <p:txBody>
          <a:bodyPr/>
          <a:lstStyle/>
          <a:p>
            <a:fld id="{2B6308D2-8FBE-475B-9211-B18DC80818EF}" type="slidenum">
              <a:rPr lang="en-US" smtClean="0"/>
              <a:pPr/>
              <a:t>68</a:t>
            </a:fld>
            <a:endParaRPr lang="en-US" dirty="0"/>
          </a:p>
        </p:txBody>
      </p:sp>
    </p:spTree>
    <p:extLst>
      <p:ext uri="{BB962C8B-B14F-4D97-AF65-F5344CB8AC3E}">
        <p14:creationId xmlns:p14="http://schemas.microsoft.com/office/powerpoint/2010/main" val="314244160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Oval 22"/>
          <p:cNvSpPr/>
          <p:nvPr/>
        </p:nvSpPr>
        <p:spPr>
          <a:xfrm>
            <a:off x="7648706" y="4846657"/>
            <a:ext cx="1047389" cy="1147628"/>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22" name="Oval 21"/>
          <p:cNvSpPr/>
          <p:nvPr/>
        </p:nvSpPr>
        <p:spPr>
          <a:xfrm>
            <a:off x="6479052" y="4846657"/>
            <a:ext cx="1047389" cy="1147628"/>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pic>
        <p:nvPicPr>
          <p:cNvPr id="837634" name="Picture 2"/>
          <p:cNvPicPr>
            <a:picLocks noChangeAspect="1" noChangeArrowheads="1"/>
          </p:cNvPicPr>
          <p:nvPr/>
        </p:nvPicPr>
        <p:blipFill>
          <a:blip r:embed="rId4" cstate="print"/>
          <a:srcRect/>
          <a:stretch>
            <a:fillRect/>
          </a:stretch>
        </p:blipFill>
        <p:spPr bwMode="auto">
          <a:xfrm>
            <a:off x="1560757" y="861080"/>
            <a:ext cx="3142167" cy="2012625"/>
          </a:xfrm>
          <a:prstGeom prst="rect">
            <a:avLst/>
          </a:prstGeom>
          <a:noFill/>
          <a:ln w="9525">
            <a:noFill/>
            <a:miter lim="800000"/>
            <a:headEnd/>
            <a:tailEnd/>
          </a:ln>
          <a:effectLst/>
        </p:spPr>
      </p:pic>
      <p:sp>
        <p:nvSpPr>
          <p:cNvPr id="5" name="Rectangle 9"/>
          <p:cNvSpPr>
            <a:spLocks noChangeArrowheads="1"/>
          </p:cNvSpPr>
          <p:nvPr/>
        </p:nvSpPr>
        <p:spPr bwMode="auto">
          <a:xfrm>
            <a:off x="0" y="3"/>
            <a:ext cx="9144000" cy="661193"/>
          </a:xfrm>
          <a:prstGeom prst="rect">
            <a:avLst/>
          </a:prstGeom>
          <a:noFill/>
          <a:ln w="9525">
            <a:noFill/>
            <a:miter lim="800000"/>
            <a:headEnd/>
            <a:tailEnd/>
          </a:ln>
          <a:effectLst/>
        </p:spPr>
        <p:txBody>
          <a:bodyPr lIns="94444" tIns="47222" rIns="94444" bIns="47222" anchor="b"/>
          <a:lstStyle/>
          <a:p>
            <a:pPr defTabSz="938376"/>
            <a:r>
              <a:rPr lang="en-US" sz="2600" cap="small" dirty="0">
                <a:latin typeface="Arial Narrow" pitchFamily="34" charset="0"/>
              </a:rPr>
              <a:t>Sampling @ space-domain</a:t>
            </a:r>
          </a:p>
        </p:txBody>
      </p:sp>
      <p:sp>
        <p:nvSpPr>
          <p:cNvPr id="6" name="Rectangle 12"/>
          <p:cNvSpPr>
            <a:spLocks noChangeArrowheads="1"/>
          </p:cNvSpPr>
          <p:nvPr/>
        </p:nvSpPr>
        <p:spPr bwMode="auto">
          <a:xfrm>
            <a:off x="375134" y="3023769"/>
            <a:ext cx="2749284" cy="3173038"/>
          </a:xfrm>
          <a:prstGeom prst="rect">
            <a:avLst/>
          </a:prstGeom>
          <a:solidFill>
            <a:schemeClr val="bg1">
              <a:lumMod val="85000"/>
            </a:schemeClr>
          </a:solidFill>
          <a:ln w="9525">
            <a:noFill/>
            <a:miter lim="800000"/>
            <a:headEnd/>
            <a:tailEnd/>
          </a:ln>
          <a:effectLst/>
        </p:spPr>
        <p:txBody>
          <a:bodyPr wrap="none" lIns="84190" tIns="42096" rIns="84190" bIns="42096" anchor="ctr"/>
          <a:lstStyle/>
          <a:p>
            <a:endParaRPr lang="en-US"/>
          </a:p>
        </p:txBody>
      </p:sp>
      <p:sp>
        <p:nvSpPr>
          <p:cNvPr id="7" name="Rectangle 11"/>
          <p:cNvSpPr>
            <a:spLocks noChangeArrowheads="1"/>
          </p:cNvSpPr>
          <p:nvPr/>
        </p:nvSpPr>
        <p:spPr bwMode="auto">
          <a:xfrm>
            <a:off x="3262769" y="3023773"/>
            <a:ext cx="2749532" cy="3173037"/>
          </a:xfrm>
          <a:prstGeom prst="rect">
            <a:avLst/>
          </a:prstGeom>
          <a:solidFill>
            <a:schemeClr val="bg1">
              <a:lumMod val="85000"/>
            </a:schemeClr>
          </a:solidFill>
          <a:ln w="9525">
            <a:noFill/>
            <a:miter lim="800000"/>
            <a:headEnd/>
            <a:tailEnd/>
          </a:ln>
          <a:effectLst/>
        </p:spPr>
        <p:txBody>
          <a:bodyPr wrap="none" lIns="84190" tIns="42096" rIns="84190" bIns="42096" anchor="ctr"/>
          <a:lstStyle/>
          <a:p>
            <a:endParaRPr lang="en-US"/>
          </a:p>
        </p:txBody>
      </p:sp>
      <p:graphicFrame>
        <p:nvGraphicFramePr>
          <p:cNvPr id="8" name="Object 2"/>
          <p:cNvGraphicFramePr>
            <a:graphicFrameLocks noChangeAspect="1"/>
          </p:cNvGraphicFramePr>
          <p:nvPr/>
        </p:nvGraphicFramePr>
        <p:xfrm>
          <a:off x="440484" y="3091465"/>
          <a:ext cx="2691356" cy="3038023"/>
        </p:xfrm>
        <a:graphic>
          <a:graphicData uri="http://schemas.openxmlformats.org/presentationml/2006/ole">
            <mc:AlternateContent xmlns:mc="http://schemas.openxmlformats.org/markup-compatibility/2006">
              <mc:Choice xmlns:v="urn:schemas-microsoft-com:vml" Requires="v">
                <p:oleObj spid="_x0000_s46238" name="Visio" r:id="rId5" imgW="5338197" imgH="5487829" progId="Visio.Drawing.11">
                  <p:embed/>
                </p:oleObj>
              </mc:Choice>
              <mc:Fallback>
                <p:oleObj name="Visio" r:id="rId5" imgW="5338197" imgH="5487829"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0484" y="3091465"/>
                        <a:ext cx="2691356" cy="30380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 name="Object 3"/>
          <p:cNvGraphicFramePr>
            <a:graphicFrameLocks noChangeAspect="1"/>
          </p:cNvGraphicFramePr>
          <p:nvPr/>
        </p:nvGraphicFramePr>
        <p:xfrm>
          <a:off x="3303776" y="3086996"/>
          <a:ext cx="2642925" cy="3042305"/>
        </p:xfrm>
        <a:graphic>
          <a:graphicData uri="http://schemas.openxmlformats.org/presentationml/2006/ole">
            <mc:AlternateContent xmlns:mc="http://schemas.openxmlformats.org/markup-compatibility/2006">
              <mc:Choice xmlns:v="urn:schemas-microsoft-com:vml" Requires="v">
                <p:oleObj spid="_x0000_s46239" name="Visio" r:id="rId7" imgW="5158331" imgH="5496973" progId="Visio.Drawing.11">
                  <p:embed/>
                </p:oleObj>
              </mc:Choice>
              <mc:Fallback>
                <p:oleObj name="Visio" r:id="rId7" imgW="5158331" imgH="5496973"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03776" y="3086996"/>
                        <a:ext cx="2642925" cy="3042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 name="Line 5"/>
          <p:cNvSpPr>
            <a:spLocks noChangeShapeType="1"/>
          </p:cNvSpPr>
          <p:nvPr/>
        </p:nvSpPr>
        <p:spPr bwMode="auto">
          <a:xfrm flipH="1">
            <a:off x="2411560" y="2686418"/>
            <a:ext cx="392975" cy="337350"/>
          </a:xfrm>
          <a:prstGeom prst="line">
            <a:avLst/>
          </a:prstGeom>
          <a:noFill/>
          <a:ln w="28575">
            <a:solidFill>
              <a:srgbClr val="0000FF"/>
            </a:solidFill>
            <a:round/>
            <a:headEnd/>
            <a:tailEnd type="triangle" w="med" len="med"/>
          </a:ln>
          <a:effectLst/>
        </p:spPr>
        <p:txBody>
          <a:bodyPr lIns="84190" tIns="42096" rIns="84190" bIns="42096"/>
          <a:lstStyle/>
          <a:p>
            <a:endParaRPr lang="en-US"/>
          </a:p>
        </p:txBody>
      </p:sp>
      <p:sp>
        <p:nvSpPr>
          <p:cNvPr id="13" name="Line 6"/>
          <p:cNvSpPr>
            <a:spLocks noChangeShapeType="1"/>
          </p:cNvSpPr>
          <p:nvPr/>
        </p:nvSpPr>
        <p:spPr bwMode="auto">
          <a:xfrm>
            <a:off x="4244398" y="2618958"/>
            <a:ext cx="392545" cy="337839"/>
          </a:xfrm>
          <a:prstGeom prst="line">
            <a:avLst/>
          </a:prstGeom>
          <a:noFill/>
          <a:ln w="28575">
            <a:solidFill>
              <a:srgbClr val="FF0000"/>
            </a:solidFill>
            <a:round/>
            <a:headEnd/>
            <a:tailEnd type="triangle" w="med" len="med"/>
          </a:ln>
          <a:effectLst/>
        </p:spPr>
        <p:txBody>
          <a:bodyPr lIns="84190" tIns="42096" rIns="84190" bIns="42096"/>
          <a:lstStyle/>
          <a:p>
            <a:endParaRPr lang="en-US"/>
          </a:p>
        </p:txBody>
      </p:sp>
      <p:sp>
        <p:nvSpPr>
          <p:cNvPr id="15" name="TextBox 14"/>
          <p:cNvSpPr txBox="1"/>
          <p:nvPr/>
        </p:nvSpPr>
        <p:spPr>
          <a:xfrm>
            <a:off x="6143084" y="1403779"/>
            <a:ext cx="2749395" cy="1413824"/>
          </a:xfrm>
          <a:prstGeom prst="rect">
            <a:avLst/>
          </a:prstGeom>
          <a:noFill/>
        </p:spPr>
        <p:txBody>
          <a:bodyPr wrap="square" lIns="84190" tIns="42096" rIns="84190" bIns="42096" rtlCol="0">
            <a:spAutoFit/>
          </a:bodyPr>
          <a:lstStyle/>
          <a:p>
            <a:pPr algn="l"/>
            <a:r>
              <a:rPr lang="en-US" u="sng" cap="small" dirty="0" smtClean="0">
                <a:solidFill>
                  <a:srgbClr val="0000FF"/>
                </a:solidFill>
                <a:latin typeface="Arial Narrow" pitchFamily="34" charset="0"/>
              </a:rPr>
              <a:t>Sample &amp; Hold (</a:t>
            </a:r>
            <a:r>
              <a:rPr lang="en-US" u="sng" cap="small" dirty="0" err="1" smtClean="0">
                <a:solidFill>
                  <a:srgbClr val="0000FF"/>
                </a:solidFill>
                <a:latin typeface="Arial Narrow" pitchFamily="34" charset="0"/>
              </a:rPr>
              <a:t>adc</a:t>
            </a:r>
            <a:r>
              <a:rPr lang="en-US" u="sng" cap="small" dirty="0" smtClean="0">
                <a:solidFill>
                  <a:srgbClr val="0000FF"/>
                </a:solidFill>
                <a:latin typeface="Arial Narrow" pitchFamily="34" charset="0"/>
              </a:rPr>
              <a:t>)</a:t>
            </a:r>
          </a:p>
          <a:p>
            <a:pPr algn="l">
              <a:buFont typeface="Arial" pitchFamily="34" charset="0"/>
              <a:buChar char="•"/>
            </a:pPr>
            <a:r>
              <a:rPr lang="en-US" sz="1700" dirty="0">
                <a:solidFill>
                  <a:srgbClr val="0000FF"/>
                </a:solidFill>
                <a:latin typeface="Arial Narrow" pitchFamily="34" charset="0"/>
              </a:rPr>
              <a:t> Time-domain sampling</a:t>
            </a:r>
          </a:p>
          <a:p>
            <a:pPr algn="l">
              <a:buFont typeface="Arial" pitchFamily="34" charset="0"/>
              <a:buChar char="•"/>
            </a:pPr>
            <a:r>
              <a:rPr lang="en-US" sz="1700" dirty="0">
                <a:solidFill>
                  <a:srgbClr val="0000FF"/>
                </a:solidFill>
                <a:latin typeface="Arial Narrow" pitchFamily="34" charset="0"/>
              </a:rPr>
              <a:t> T</a:t>
            </a:r>
            <a:r>
              <a:rPr lang="en-US" sz="1700" baseline="-25000" dirty="0">
                <a:solidFill>
                  <a:srgbClr val="0000FF"/>
                </a:solidFill>
                <a:latin typeface="Arial Narrow" pitchFamily="34" charset="0"/>
              </a:rPr>
              <a:t>s</a:t>
            </a:r>
            <a:r>
              <a:rPr lang="en-US" sz="1700" dirty="0">
                <a:solidFill>
                  <a:srgbClr val="0000FF"/>
                </a:solidFill>
                <a:latin typeface="Arial Narrow" pitchFamily="34" charset="0"/>
              </a:rPr>
              <a:t> &lt; </a:t>
            </a:r>
            <a:r>
              <a:rPr lang="en-US" sz="1700" dirty="0" err="1">
                <a:solidFill>
                  <a:srgbClr val="0000FF"/>
                </a:solidFill>
                <a:latin typeface="Arial Narrow" pitchFamily="34" charset="0"/>
              </a:rPr>
              <a:t>Nyquist</a:t>
            </a:r>
            <a:r>
              <a:rPr lang="en-US" sz="1700" dirty="0">
                <a:solidFill>
                  <a:srgbClr val="0000FF"/>
                </a:solidFill>
                <a:latin typeface="Arial Narrow" pitchFamily="34" charset="0"/>
              </a:rPr>
              <a:t> rate</a:t>
            </a:r>
          </a:p>
          <a:p>
            <a:pPr algn="l"/>
            <a:r>
              <a:rPr lang="en-US" sz="1700" dirty="0">
                <a:solidFill>
                  <a:srgbClr val="0000FF"/>
                </a:solidFill>
                <a:latin typeface="Arial Narrow" pitchFamily="34" charset="0"/>
              </a:rPr>
              <a:t>          </a:t>
            </a:r>
            <a:r>
              <a:rPr lang="en-US" sz="1700" dirty="0">
                <a:solidFill>
                  <a:srgbClr val="0000FF"/>
                </a:solidFill>
                <a:latin typeface="Arial Narrow" pitchFamily="34" charset="0"/>
                <a:sym typeface="Wingdings 3" pitchFamily="18" charset="2"/>
              </a:rPr>
              <a:t> Aliasing </a:t>
            </a:r>
          </a:p>
          <a:p>
            <a:pPr algn="l">
              <a:buFont typeface="Arial" pitchFamily="34" charset="0"/>
              <a:buChar char="•"/>
            </a:pPr>
            <a:r>
              <a:rPr lang="en-US" sz="1700" dirty="0">
                <a:solidFill>
                  <a:srgbClr val="0000FF"/>
                </a:solidFill>
                <a:latin typeface="Arial Narrow" pitchFamily="34" charset="0"/>
                <a:sym typeface="Wingdings 3" pitchFamily="18" charset="2"/>
              </a:rPr>
              <a:t> Need hold time, T</a:t>
            </a:r>
            <a:r>
              <a:rPr lang="en-US" sz="1700" baseline="-25000" dirty="0">
                <a:solidFill>
                  <a:srgbClr val="0000FF"/>
                </a:solidFill>
                <a:latin typeface="Arial Narrow" pitchFamily="34" charset="0"/>
                <a:sym typeface="Wingdings 3" pitchFamily="18" charset="2"/>
              </a:rPr>
              <a:t>H</a:t>
            </a:r>
            <a:r>
              <a:rPr lang="en-US" sz="1700" dirty="0">
                <a:solidFill>
                  <a:srgbClr val="0000FF"/>
                </a:solidFill>
                <a:latin typeface="Arial Narrow" pitchFamily="34" charset="0"/>
                <a:sym typeface="Wingdings 3" pitchFamily="18" charset="2"/>
              </a:rPr>
              <a:t>, to quantize</a:t>
            </a:r>
            <a:endParaRPr lang="en-US" sz="1700" dirty="0">
              <a:solidFill>
                <a:srgbClr val="0000FF"/>
              </a:solidFill>
              <a:latin typeface="Arial Narrow" pitchFamily="34" charset="0"/>
            </a:endParaRPr>
          </a:p>
        </p:txBody>
      </p:sp>
      <p:sp>
        <p:nvSpPr>
          <p:cNvPr id="16" name="TextBox 15"/>
          <p:cNvSpPr txBox="1"/>
          <p:nvPr/>
        </p:nvSpPr>
        <p:spPr>
          <a:xfrm>
            <a:off x="6143087" y="2975506"/>
            <a:ext cx="2935455" cy="1673511"/>
          </a:xfrm>
          <a:prstGeom prst="rect">
            <a:avLst/>
          </a:prstGeom>
          <a:noFill/>
        </p:spPr>
        <p:txBody>
          <a:bodyPr wrap="square" lIns="84190" tIns="42096" rIns="84190" bIns="42096" rtlCol="0">
            <a:spAutoFit/>
          </a:bodyPr>
          <a:lstStyle/>
          <a:p>
            <a:pPr algn="l"/>
            <a:r>
              <a:rPr lang="en-US" u="sng" cap="small" dirty="0" smtClean="0">
                <a:solidFill>
                  <a:srgbClr val="FF0000"/>
                </a:solidFill>
                <a:latin typeface="Arial Narrow" pitchFamily="34" charset="0"/>
              </a:rPr>
              <a:t>Phased-Array (multi-antenna)</a:t>
            </a:r>
          </a:p>
          <a:p>
            <a:pPr algn="l">
              <a:buFont typeface="Arial" pitchFamily="34" charset="0"/>
              <a:buChar char="•"/>
            </a:pPr>
            <a:r>
              <a:rPr lang="en-US" sz="1700" dirty="0">
                <a:solidFill>
                  <a:srgbClr val="FF0000"/>
                </a:solidFill>
                <a:latin typeface="Arial Narrow" pitchFamily="34" charset="0"/>
              </a:rPr>
              <a:t> Space-domain sampling</a:t>
            </a:r>
          </a:p>
          <a:p>
            <a:pPr algn="l">
              <a:buFont typeface="Arial" pitchFamily="34" charset="0"/>
              <a:buChar char="•"/>
            </a:pPr>
            <a:r>
              <a:rPr lang="en-US" sz="1700" dirty="0">
                <a:solidFill>
                  <a:srgbClr val="FF0000"/>
                </a:solidFill>
                <a:latin typeface="Arial Narrow" pitchFamily="34" charset="0"/>
              </a:rPr>
              <a:t> d &lt; </a:t>
            </a:r>
            <a:r>
              <a:rPr lang="en-US" sz="1700" dirty="0" err="1">
                <a:solidFill>
                  <a:srgbClr val="FF0000"/>
                </a:solidFill>
                <a:latin typeface="Arial Narrow" pitchFamily="34" charset="0"/>
              </a:rPr>
              <a:t>Nyquist</a:t>
            </a:r>
            <a:r>
              <a:rPr lang="en-US" sz="1700" dirty="0">
                <a:solidFill>
                  <a:srgbClr val="FF0000"/>
                </a:solidFill>
                <a:latin typeface="Arial Narrow" pitchFamily="34" charset="0"/>
              </a:rPr>
              <a:t> distance</a:t>
            </a:r>
          </a:p>
          <a:p>
            <a:pPr algn="l"/>
            <a:r>
              <a:rPr lang="en-US" sz="1700" dirty="0">
                <a:solidFill>
                  <a:srgbClr val="FF0000"/>
                </a:solidFill>
                <a:latin typeface="Arial Narrow" pitchFamily="34" charset="0"/>
              </a:rPr>
              <a:t>         </a:t>
            </a:r>
            <a:r>
              <a:rPr lang="en-US" sz="1700" dirty="0">
                <a:solidFill>
                  <a:srgbClr val="FF0000"/>
                </a:solidFill>
                <a:latin typeface="Arial Narrow" pitchFamily="34" charset="0"/>
                <a:sym typeface="Wingdings 3" pitchFamily="18" charset="2"/>
              </a:rPr>
              <a:t> Aliasing (“Grating lobe”)</a:t>
            </a:r>
          </a:p>
          <a:p>
            <a:pPr algn="l">
              <a:buFont typeface="Arial" pitchFamily="34" charset="0"/>
              <a:buChar char="•"/>
            </a:pPr>
            <a:r>
              <a:rPr lang="en-US" sz="1700" dirty="0">
                <a:solidFill>
                  <a:srgbClr val="FF0000"/>
                </a:solidFill>
                <a:latin typeface="Arial Narrow" pitchFamily="34" charset="0"/>
                <a:sym typeface="Wingdings 3" pitchFamily="18" charset="2"/>
              </a:rPr>
              <a:t> Need </a:t>
            </a:r>
            <a:r>
              <a:rPr lang="en-US" sz="1700" dirty="0">
                <a:solidFill>
                  <a:srgbClr val="FF0000"/>
                </a:solidFill>
                <a:latin typeface="Symbol" pitchFamily="18" charset="2"/>
                <a:sym typeface="Wingdings 3" pitchFamily="18" charset="2"/>
              </a:rPr>
              <a:t>t </a:t>
            </a:r>
            <a:r>
              <a:rPr lang="en-US" sz="1700" dirty="0">
                <a:solidFill>
                  <a:srgbClr val="FF0000"/>
                </a:solidFill>
                <a:latin typeface="Arial Narrow" pitchFamily="34" charset="0"/>
                <a:sym typeface="Wingdings 3" pitchFamily="18" charset="2"/>
              </a:rPr>
              <a:t>to in-phase (“Select”)</a:t>
            </a:r>
          </a:p>
          <a:p>
            <a:pPr algn="l"/>
            <a:r>
              <a:rPr lang="en-US" sz="1700" dirty="0">
                <a:solidFill>
                  <a:srgbClr val="FF0000"/>
                </a:solidFill>
                <a:latin typeface="Arial Narrow" pitchFamily="34" charset="0"/>
                <a:sym typeface="Wingdings 3" pitchFamily="18" charset="2"/>
              </a:rPr>
              <a:t>           or to out-of-phase (“Reject”)</a:t>
            </a:r>
          </a:p>
        </p:txBody>
      </p:sp>
      <p:graphicFrame>
        <p:nvGraphicFramePr>
          <p:cNvPr id="837637" name="Object 5"/>
          <p:cNvGraphicFramePr>
            <a:graphicFrameLocks noChangeAspect="1"/>
          </p:cNvGraphicFramePr>
          <p:nvPr/>
        </p:nvGraphicFramePr>
        <p:xfrm>
          <a:off x="6535855" y="5184195"/>
          <a:ext cx="927309" cy="626707"/>
        </p:xfrm>
        <a:graphic>
          <a:graphicData uri="http://schemas.openxmlformats.org/presentationml/2006/ole">
            <mc:AlternateContent xmlns:mc="http://schemas.openxmlformats.org/markup-compatibility/2006">
              <mc:Choice xmlns:v="urn:schemas-microsoft-com:vml" Requires="v">
                <p:oleObj spid="_x0000_s46240" name="Equation" r:id="rId9" imgW="533160" imgH="393480" progId="Equation.3">
                  <p:embed/>
                </p:oleObj>
              </mc:Choice>
              <mc:Fallback>
                <p:oleObj name="Equation" r:id="rId9" imgW="533160" imgH="3934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35855" y="5184195"/>
                        <a:ext cx="927309" cy="62670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37638" name="Object 6"/>
          <p:cNvGraphicFramePr>
            <a:graphicFrameLocks noChangeAspect="1"/>
          </p:cNvGraphicFramePr>
          <p:nvPr/>
        </p:nvGraphicFramePr>
        <p:xfrm>
          <a:off x="7714168" y="5251702"/>
          <a:ext cx="838488" cy="626567"/>
        </p:xfrm>
        <a:graphic>
          <a:graphicData uri="http://schemas.openxmlformats.org/presentationml/2006/ole">
            <mc:AlternateContent xmlns:mc="http://schemas.openxmlformats.org/markup-compatibility/2006">
              <mc:Choice xmlns:v="urn:schemas-microsoft-com:vml" Requires="v">
                <p:oleObj spid="_x0000_s46241" name="Equation" r:id="rId11" imgW="482400" imgH="393480" progId="Equation.3">
                  <p:embed/>
                </p:oleObj>
              </mc:Choice>
              <mc:Fallback>
                <p:oleObj name="Equation" r:id="rId11" imgW="482400" imgH="3934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714168" y="5251702"/>
                        <a:ext cx="838488" cy="62656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TextBox 23"/>
          <p:cNvSpPr txBox="1"/>
          <p:nvPr/>
        </p:nvSpPr>
        <p:spPr>
          <a:xfrm>
            <a:off x="6666778" y="4876625"/>
            <a:ext cx="654618" cy="331235"/>
          </a:xfrm>
          <a:prstGeom prst="rect">
            <a:avLst/>
          </a:prstGeom>
          <a:noFill/>
        </p:spPr>
        <p:txBody>
          <a:bodyPr wrap="square" lIns="84190" tIns="42096" rIns="84190" bIns="42096" rtlCol="0">
            <a:spAutoFit/>
          </a:bodyPr>
          <a:lstStyle/>
          <a:p>
            <a:r>
              <a:rPr lang="en-US" u="sng" cap="small" dirty="0" smtClean="0">
                <a:solidFill>
                  <a:srgbClr val="0000FF"/>
                </a:solidFill>
                <a:latin typeface="Arial Narrow" pitchFamily="34" charset="0"/>
              </a:rPr>
              <a:t>Time</a:t>
            </a:r>
            <a:endParaRPr lang="en-US" sz="1700" dirty="0">
              <a:solidFill>
                <a:srgbClr val="0000FF"/>
              </a:solidFill>
              <a:latin typeface="Arial Narrow" pitchFamily="34" charset="0"/>
            </a:endParaRPr>
          </a:p>
        </p:txBody>
      </p:sp>
      <p:sp>
        <p:nvSpPr>
          <p:cNvPr id="25" name="TextBox 24"/>
          <p:cNvSpPr txBox="1"/>
          <p:nvPr/>
        </p:nvSpPr>
        <p:spPr>
          <a:xfrm>
            <a:off x="7779629" y="4876625"/>
            <a:ext cx="785542" cy="331235"/>
          </a:xfrm>
          <a:prstGeom prst="rect">
            <a:avLst/>
          </a:prstGeom>
          <a:noFill/>
        </p:spPr>
        <p:txBody>
          <a:bodyPr wrap="square" lIns="84190" tIns="42096" rIns="84190" bIns="42096" rtlCol="0">
            <a:spAutoFit/>
          </a:bodyPr>
          <a:lstStyle/>
          <a:p>
            <a:r>
              <a:rPr lang="en-US" u="sng" cap="small" dirty="0" smtClean="0">
                <a:solidFill>
                  <a:srgbClr val="FF0000"/>
                </a:solidFill>
                <a:latin typeface="Arial Narrow" pitchFamily="34" charset="0"/>
              </a:rPr>
              <a:t>Space</a:t>
            </a:r>
            <a:endParaRPr lang="en-US" sz="1700" dirty="0">
              <a:solidFill>
                <a:srgbClr val="FF0000"/>
              </a:solidFill>
              <a:latin typeface="Arial Narrow" pitchFamily="34" charset="0"/>
            </a:endParaRPr>
          </a:p>
        </p:txBody>
      </p:sp>
      <p:sp>
        <p:nvSpPr>
          <p:cNvPr id="2" name="Slide Number Placeholder 1"/>
          <p:cNvSpPr>
            <a:spLocks noGrp="1"/>
          </p:cNvSpPr>
          <p:nvPr>
            <p:ph type="sldNum" sz="quarter" idx="4"/>
          </p:nvPr>
        </p:nvSpPr>
        <p:spPr/>
        <p:txBody>
          <a:bodyPr/>
          <a:lstStyle/>
          <a:p>
            <a:fld id="{2B6308D2-8FBE-475B-9211-B18DC80818EF}" type="slidenum">
              <a:rPr lang="en-US" smtClean="0"/>
              <a:pPr/>
              <a:t>69</a:t>
            </a:fld>
            <a:endParaRPr lang="en-US" dirty="0"/>
          </a:p>
        </p:txBody>
      </p:sp>
    </p:spTree>
    <p:extLst>
      <p:ext uri="{BB962C8B-B14F-4D97-AF65-F5344CB8AC3E}">
        <p14:creationId xmlns:p14="http://schemas.microsoft.com/office/powerpoint/2010/main" val="32879528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6B0E1E6-BBDF-4CD7-A72C-4AECEAC288E1}" type="slidenum">
              <a:rPr lang="en-US" smtClean="0"/>
              <a:t>7</a:t>
            </a:fld>
            <a:endParaRPr lang="en-US"/>
          </a:p>
        </p:txBody>
      </p:sp>
      <p:sp>
        <p:nvSpPr>
          <p:cNvPr id="11" name="TextBox 10"/>
          <p:cNvSpPr txBox="1"/>
          <p:nvPr/>
        </p:nvSpPr>
        <p:spPr>
          <a:xfrm>
            <a:off x="914400" y="6400800"/>
            <a:ext cx="1752600" cy="430887"/>
          </a:xfrm>
          <a:prstGeom prst="rect">
            <a:avLst/>
          </a:prstGeom>
          <a:noFill/>
        </p:spPr>
        <p:txBody>
          <a:bodyPr wrap="square" rtlCol="0">
            <a:spAutoFit/>
          </a:bodyPr>
          <a:lstStyle/>
          <a:p>
            <a:r>
              <a:rPr lang="en-US" sz="2200" b="1" dirty="0" smtClean="0">
                <a:solidFill>
                  <a:srgbClr val="6C0000"/>
                </a:solidFill>
              </a:rPr>
              <a:t>/RF Group</a:t>
            </a:r>
            <a:endParaRPr lang="en-US" sz="2200" b="1" dirty="0">
              <a:solidFill>
                <a:srgbClr val="6C0000"/>
              </a:solidFill>
            </a:endParaRPr>
          </a:p>
        </p:txBody>
      </p:sp>
      <p:sp>
        <p:nvSpPr>
          <p:cNvPr id="12" name="Title 1"/>
          <p:cNvSpPr txBox="1">
            <a:spLocks/>
          </p:cNvSpPr>
          <p:nvPr/>
        </p:nvSpPr>
        <p:spPr>
          <a:xfrm>
            <a:off x="685800" y="304800"/>
            <a:ext cx="7696200" cy="762000"/>
          </a:xfrm>
          <a:prstGeom prst="rect">
            <a:avLst/>
          </a:prstGeom>
        </p:spPr>
        <p:txBody>
          <a:bodyPr/>
          <a:lstStyle>
            <a:lvl1pPr algn="ctr" rtl="0" eaLnBrk="0" fontAlgn="base" hangingPunct="0">
              <a:spcBef>
                <a:spcPct val="0"/>
              </a:spcBef>
              <a:spcAft>
                <a:spcPct val="0"/>
              </a:spcAft>
              <a:defRPr kumimoji="1" sz="3600">
                <a:solidFill>
                  <a:srgbClr val="660000"/>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2pPr>
            <a:lvl3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3pPr>
            <a:lvl4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4pPr>
            <a:lvl5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5pPr>
            <a:lvl6pPr marL="4572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6pPr>
            <a:lvl7pPr marL="9144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7pPr>
            <a:lvl8pPr marL="13716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8pPr>
            <a:lvl9pPr marL="18288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9pPr>
          </a:lstStyle>
          <a:p>
            <a:r>
              <a:rPr lang="en-US" sz="3200" dirty="0" smtClean="0">
                <a:effectLst>
                  <a:outerShdw blurRad="38100" dist="38100" dir="2700000" algn="tl">
                    <a:srgbClr val="000000">
                      <a:alpha val="43137"/>
                    </a:srgbClr>
                  </a:outerShdw>
                </a:effectLst>
              </a:rPr>
              <a:t>Passive Phase Shifters</a:t>
            </a:r>
            <a:endParaRPr lang="en-US" sz="3200" dirty="0"/>
          </a:p>
        </p:txBody>
      </p:sp>
      <p:sp>
        <p:nvSpPr>
          <p:cNvPr id="6" name="Rectangle 5"/>
          <p:cNvSpPr/>
          <p:nvPr/>
        </p:nvSpPr>
        <p:spPr>
          <a:xfrm>
            <a:off x="304800" y="1929825"/>
            <a:ext cx="4343400" cy="646331"/>
          </a:xfrm>
          <a:prstGeom prst="rect">
            <a:avLst/>
          </a:prstGeom>
        </p:spPr>
        <p:txBody>
          <a:bodyPr wrap="square">
            <a:spAutoFit/>
          </a:bodyPr>
          <a:lstStyle/>
          <a:p>
            <a:pPr marL="285750" indent="-285750">
              <a:buClr>
                <a:srgbClr val="C00000"/>
              </a:buClr>
              <a:buSzPct val="110000"/>
              <a:buFont typeface="Wingdings" pitchFamily="2" charset="2"/>
              <a:buChar char="q"/>
            </a:pPr>
            <a:r>
              <a:rPr lang="en-US" sz="1800" dirty="0" smtClean="0">
                <a:solidFill>
                  <a:schemeClr val="bg1"/>
                </a:solidFill>
              </a:rPr>
              <a:t>Includes: 4-port </a:t>
            </a:r>
            <a:r>
              <a:rPr lang="en-US" sz="1800" dirty="0">
                <a:solidFill>
                  <a:schemeClr val="bg1"/>
                </a:solidFill>
              </a:rPr>
              <a:t>directional coupler and purely reflective </a:t>
            </a:r>
            <a:r>
              <a:rPr lang="en-US" sz="1800" dirty="0" smtClean="0">
                <a:solidFill>
                  <a:schemeClr val="bg1"/>
                </a:solidFill>
              </a:rPr>
              <a:t>(imaginary) loads.</a:t>
            </a:r>
            <a:endParaRPr lang="en-US" sz="1800" dirty="0">
              <a:solidFill>
                <a:schemeClr val="bg1"/>
              </a:solidFill>
            </a:endParaRPr>
          </a:p>
        </p:txBody>
      </p:sp>
      <p:sp>
        <p:nvSpPr>
          <p:cNvPr id="15" name="Rectangle 14"/>
          <p:cNvSpPr/>
          <p:nvPr/>
        </p:nvSpPr>
        <p:spPr>
          <a:xfrm>
            <a:off x="347662" y="2743200"/>
            <a:ext cx="4572000" cy="646331"/>
          </a:xfrm>
          <a:prstGeom prst="rect">
            <a:avLst/>
          </a:prstGeom>
        </p:spPr>
        <p:txBody>
          <a:bodyPr>
            <a:spAutoFit/>
          </a:bodyPr>
          <a:lstStyle/>
          <a:p>
            <a:pPr marL="285750" indent="-285750">
              <a:buClr>
                <a:srgbClr val="C00000"/>
              </a:buClr>
              <a:buSzPct val="110000"/>
              <a:buFont typeface="Wingdings" pitchFamily="2" charset="2"/>
              <a:buChar char="q"/>
            </a:pPr>
            <a:r>
              <a:rPr lang="en-US" sz="1800" dirty="0" smtClean="0">
                <a:solidFill>
                  <a:schemeClr val="bg1"/>
                </a:solidFill>
              </a:rPr>
              <a:t>Phase of the output varies by varying the imaginary termination.</a:t>
            </a:r>
            <a:endParaRPr lang="en-US" sz="1800" dirty="0">
              <a:solidFill>
                <a:schemeClr val="bg1"/>
              </a:solidFill>
            </a:endParaRPr>
          </a:p>
        </p:txBody>
      </p:sp>
      <p:sp>
        <p:nvSpPr>
          <p:cNvPr id="16" name="Rectangle 15"/>
          <p:cNvSpPr/>
          <p:nvPr/>
        </p:nvSpPr>
        <p:spPr>
          <a:xfrm>
            <a:off x="347662" y="3657600"/>
            <a:ext cx="7805738" cy="1219200"/>
          </a:xfrm>
          <a:prstGeom prst="rect">
            <a:avLst/>
          </a:prstGeom>
        </p:spPr>
        <p:txBody>
          <a:bodyPr wrap="square">
            <a:spAutoFit/>
          </a:bodyPr>
          <a:lstStyle/>
          <a:p>
            <a:r>
              <a:rPr lang="en-US" sz="1800" dirty="0" smtClean="0">
                <a:solidFill>
                  <a:schemeClr val="bg1"/>
                </a:solidFill>
              </a:rPr>
              <a:t>The </a:t>
            </a:r>
            <a:r>
              <a:rPr lang="en-US" sz="1800" dirty="0">
                <a:solidFill>
                  <a:schemeClr val="bg1"/>
                </a:solidFill>
              </a:rPr>
              <a:t>total phase </a:t>
            </a:r>
            <a:r>
              <a:rPr lang="en-US" sz="1800" dirty="0" smtClean="0">
                <a:solidFill>
                  <a:schemeClr val="bg1"/>
                </a:solidFill>
              </a:rPr>
              <a:t>shift:  </a:t>
            </a:r>
            <a:r>
              <a:rPr lang="en-US" sz="1800" b="1" i="1" dirty="0">
                <a:solidFill>
                  <a:srgbClr val="6C0000"/>
                </a:solidFill>
              </a:rPr>
              <a:t>−</a:t>
            </a:r>
            <a:r>
              <a:rPr lang="en-US" sz="1800" b="1" i="1" dirty="0" smtClean="0">
                <a:solidFill>
                  <a:srgbClr val="6C0000"/>
                </a:solidFill>
              </a:rPr>
              <a:t>π/2</a:t>
            </a:r>
            <a:r>
              <a:rPr lang="en-US" sz="1800" b="1" i="1" dirty="0">
                <a:solidFill>
                  <a:srgbClr val="6C0000"/>
                </a:solidFill>
              </a:rPr>
              <a:t> </a:t>
            </a:r>
            <a:r>
              <a:rPr lang="en-US" sz="1800" b="1" i="1" dirty="0" smtClean="0">
                <a:solidFill>
                  <a:srgbClr val="6C0000"/>
                </a:solidFill>
              </a:rPr>
              <a:t>−</a:t>
            </a:r>
            <a:r>
              <a:rPr lang="en-US" sz="1800" b="1" dirty="0">
                <a:solidFill>
                  <a:srgbClr val="6C0000"/>
                </a:solidFill>
              </a:rPr>
              <a:t>2tan</a:t>
            </a:r>
            <a:r>
              <a:rPr lang="en-US" sz="1800" b="1" i="1" baseline="30000" dirty="0">
                <a:solidFill>
                  <a:srgbClr val="6C0000"/>
                </a:solidFill>
              </a:rPr>
              <a:t>−</a:t>
            </a:r>
            <a:r>
              <a:rPr lang="en-US" sz="1800" b="1" baseline="30000" dirty="0" smtClean="0">
                <a:solidFill>
                  <a:srgbClr val="6C0000"/>
                </a:solidFill>
              </a:rPr>
              <a:t>1</a:t>
            </a:r>
            <a:r>
              <a:rPr lang="en-US" sz="1800" b="1" dirty="0" smtClean="0">
                <a:solidFill>
                  <a:srgbClr val="6C0000"/>
                </a:solidFill>
              </a:rPr>
              <a:t>(</a:t>
            </a:r>
            <a:r>
              <a:rPr lang="en-US" sz="1800" b="1" i="1" dirty="0" err="1" smtClean="0">
                <a:solidFill>
                  <a:srgbClr val="6C0000"/>
                </a:solidFill>
              </a:rPr>
              <a:t>Zo</a:t>
            </a:r>
            <a:r>
              <a:rPr lang="en-US" sz="1800" b="1" i="1" dirty="0" smtClean="0">
                <a:solidFill>
                  <a:srgbClr val="6C0000"/>
                </a:solidFill>
              </a:rPr>
              <a:t>/X)</a:t>
            </a:r>
            <a:r>
              <a:rPr lang="en-US" sz="1800" i="1" dirty="0" smtClean="0">
                <a:solidFill>
                  <a:schemeClr val="bg1"/>
                </a:solidFill>
              </a:rPr>
              <a:t>, </a:t>
            </a:r>
            <a:endParaRPr lang="en-US" sz="1800" dirty="0">
              <a:solidFill>
                <a:schemeClr val="bg1"/>
              </a:solidFill>
            </a:endParaRPr>
          </a:p>
          <a:p>
            <a:endParaRPr lang="en-US" sz="1800" i="1" dirty="0" smtClean="0">
              <a:solidFill>
                <a:schemeClr val="bg1"/>
              </a:solidFill>
            </a:endParaRPr>
          </a:p>
          <a:p>
            <a:r>
              <a:rPr lang="en-US" sz="1800" i="1" dirty="0" err="1" smtClean="0">
                <a:solidFill>
                  <a:schemeClr val="bg1"/>
                </a:solidFill>
              </a:rPr>
              <a:t>Zo</a:t>
            </a:r>
            <a:r>
              <a:rPr lang="en-US" sz="1800" i="1" dirty="0" smtClean="0">
                <a:solidFill>
                  <a:schemeClr val="bg1"/>
                </a:solidFill>
              </a:rPr>
              <a:t> </a:t>
            </a:r>
            <a:r>
              <a:rPr lang="en-US" sz="1800" dirty="0">
                <a:solidFill>
                  <a:schemeClr val="bg1"/>
                </a:solidFill>
              </a:rPr>
              <a:t>is the impedance to which the ports are matched</a:t>
            </a:r>
            <a:r>
              <a:rPr lang="en-US" sz="1800" dirty="0" smtClean="0">
                <a:solidFill>
                  <a:schemeClr val="bg1"/>
                </a:solidFill>
              </a:rPr>
              <a:t>. </a:t>
            </a:r>
            <a:r>
              <a:rPr lang="en-US" sz="1800" dirty="0" smtClean="0">
                <a:solidFill>
                  <a:srgbClr val="6C0000"/>
                </a:solidFill>
              </a:rPr>
              <a:t> </a:t>
            </a:r>
            <a:endParaRPr lang="en-US" sz="1800" dirty="0">
              <a:solidFill>
                <a:srgbClr val="6C0000"/>
              </a:solidFill>
            </a:endParaRPr>
          </a:p>
          <a:p>
            <a:endParaRPr lang="en-US" sz="1800" dirty="0">
              <a:solidFill>
                <a:schemeClr val="bg1"/>
              </a:solidFill>
            </a:endParaRPr>
          </a:p>
        </p:txBody>
      </p:sp>
      <p:sp>
        <p:nvSpPr>
          <p:cNvPr id="3" name="Rectangle 2"/>
          <p:cNvSpPr/>
          <p:nvPr/>
        </p:nvSpPr>
        <p:spPr>
          <a:xfrm>
            <a:off x="331634" y="1371600"/>
            <a:ext cx="4316566" cy="400110"/>
          </a:xfrm>
          <a:prstGeom prst="rect">
            <a:avLst/>
          </a:prstGeom>
        </p:spPr>
        <p:txBody>
          <a:bodyPr wrap="none">
            <a:spAutoFit/>
          </a:bodyPr>
          <a:lstStyle/>
          <a:p>
            <a:r>
              <a:rPr lang="en-US" sz="2000" b="1" dirty="0">
                <a:solidFill>
                  <a:srgbClr val="6C0000"/>
                </a:solidFill>
              </a:rPr>
              <a:t>Reflection-Type Phase Shifter (RTPS</a:t>
            </a:r>
            <a:r>
              <a:rPr lang="en-US" sz="2000" b="1" dirty="0" smtClean="0">
                <a:solidFill>
                  <a:srgbClr val="6C0000"/>
                </a:solidFill>
              </a:rPr>
              <a:t>)</a:t>
            </a:r>
            <a:endParaRPr lang="en-US" sz="2000" b="1" dirty="0">
              <a:solidFill>
                <a:srgbClr val="6C0000"/>
              </a:solidFill>
            </a:endParaRPr>
          </a:p>
        </p:txBody>
      </p:sp>
      <p:sp>
        <p:nvSpPr>
          <p:cNvPr id="13" name="Rectangle 12"/>
          <p:cNvSpPr/>
          <p:nvPr/>
        </p:nvSpPr>
        <p:spPr>
          <a:xfrm>
            <a:off x="247650" y="4876800"/>
            <a:ext cx="8515350" cy="1477328"/>
          </a:xfrm>
          <a:prstGeom prst="rect">
            <a:avLst/>
          </a:prstGeom>
        </p:spPr>
        <p:txBody>
          <a:bodyPr wrap="square">
            <a:spAutoFit/>
          </a:bodyPr>
          <a:lstStyle/>
          <a:p>
            <a:pPr marL="285750" indent="-285750">
              <a:buFont typeface="Wingdings" pitchFamily="2" charset="2"/>
              <a:buChar char="Ø"/>
            </a:pPr>
            <a:r>
              <a:rPr lang="en-US" sz="1800" dirty="0" smtClean="0">
                <a:solidFill>
                  <a:schemeClr val="bg1"/>
                </a:solidFill>
              </a:rPr>
              <a:t>For a total </a:t>
            </a:r>
            <a:r>
              <a:rPr lang="en-US" sz="1800" dirty="0">
                <a:solidFill>
                  <a:schemeClr val="bg1"/>
                </a:solidFill>
              </a:rPr>
              <a:t>phase variation of 180</a:t>
            </a:r>
            <a:r>
              <a:rPr lang="en-US" sz="1800" i="1" dirty="0">
                <a:solidFill>
                  <a:schemeClr val="bg1"/>
                </a:solidFill>
              </a:rPr>
              <a:t>◦</a:t>
            </a:r>
            <a:r>
              <a:rPr lang="en-US" sz="1800" dirty="0">
                <a:solidFill>
                  <a:schemeClr val="bg1"/>
                </a:solidFill>
              </a:rPr>
              <a:t>, </a:t>
            </a:r>
            <a:r>
              <a:rPr lang="en-US" sz="1800" dirty="0" smtClean="0">
                <a:solidFill>
                  <a:schemeClr val="bg1"/>
                </a:solidFill>
              </a:rPr>
              <a:t>the termination </a:t>
            </a:r>
            <a:r>
              <a:rPr lang="en-US" sz="1800" dirty="0">
                <a:solidFill>
                  <a:schemeClr val="bg1"/>
                </a:solidFill>
              </a:rPr>
              <a:t>capacitance must vary from 0 to </a:t>
            </a:r>
            <a:r>
              <a:rPr lang="en-US" sz="1800" i="1" dirty="0">
                <a:solidFill>
                  <a:schemeClr val="bg1"/>
                </a:solidFill>
              </a:rPr>
              <a:t>∞</a:t>
            </a:r>
            <a:r>
              <a:rPr lang="en-US" sz="1800" dirty="0" smtClean="0">
                <a:solidFill>
                  <a:schemeClr val="bg1"/>
                </a:solidFill>
              </a:rPr>
              <a:t>, </a:t>
            </a:r>
          </a:p>
          <a:p>
            <a:r>
              <a:rPr lang="en-US" sz="1800" dirty="0" smtClean="0">
                <a:solidFill>
                  <a:schemeClr val="bg1"/>
                </a:solidFill>
              </a:rPr>
              <a:t>cannot </a:t>
            </a:r>
            <a:r>
              <a:rPr lang="en-US" sz="1800" dirty="0">
                <a:solidFill>
                  <a:schemeClr val="bg1"/>
                </a:solidFill>
              </a:rPr>
              <a:t>be </a:t>
            </a:r>
            <a:r>
              <a:rPr lang="en-US" sz="1800" dirty="0" smtClean="0">
                <a:solidFill>
                  <a:schemeClr val="bg1"/>
                </a:solidFill>
              </a:rPr>
              <a:t>realized with </a:t>
            </a:r>
            <a:r>
              <a:rPr lang="en-US" sz="1800" dirty="0" err="1">
                <a:solidFill>
                  <a:schemeClr val="bg1"/>
                </a:solidFill>
              </a:rPr>
              <a:t>varactor</a:t>
            </a:r>
            <a:r>
              <a:rPr lang="en-US" sz="1800" dirty="0">
                <a:solidFill>
                  <a:schemeClr val="bg1"/>
                </a:solidFill>
              </a:rPr>
              <a:t>. </a:t>
            </a:r>
            <a:endParaRPr lang="en-US" sz="1800" dirty="0" smtClean="0">
              <a:solidFill>
                <a:schemeClr val="bg1"/>
              </a:solidFill>
            </a:endParaRPr>
          </a:p>
          <a:p>
            <a:endParaRPr lang="en-US" sz="1800" dirty="0" smtClean="0">
              <a:solidFill>
                <a:schemeClr val="bg1"/>
              </a:solidFill>
            </a:endParaRPr>
          </a:p>
          <a:p>
            <a:pPr marL="285750" indent="-285750">
              <a:buFont typeface="Wingdings" pitchFamily="2" charset="2"/>
              <a:buChar char="Ø"/>
            </a:pPr>
            <a:r>
              <a:rPr lang="en-US" sz="1800" dirty="0" smtClean="0">
                <a:solidFill>
                  <a:schemeClr val="bg1"/>
                </a:solidFill>
              </a:rPr>
              <a:t>To maximize the achievable phase shift range, higher order terminations are employed, such as series LC networks.</a:t>
            </a:r>
            <a:endParaRPr lang="en-US" sz="1800" dirty="0">
              <a:solidFill>
                <a:schemeClr val="bg1"/>
              </a:solidFill>
            </a:endParaRPr>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1905000"/>
            <a:ext cx="4529393" cy="16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6378474" y="3276600"/>
            <a:ext cx="401072" cy="338554"/>
          </a:xfrm>
          <a:prstGeom prst="rect">
            <a:avLst/>
          </a:prstGeom>
        </p:spPr>
        <p:txBody>
          <a:bodyPr wrap="none">
            <a:spAutoFit/>
          </a:bodyPr>
          <a:lstStyle/>
          <a:p>
            <a:r>
              <a:rPr lang="en-US" i="1" dirty="0" err="1">
                <a:solidFill>
                  <a:schemeClr val="bg1"/>
                </a:solidFill>
              </a:rPr>
              <a:t>Zo</a:t>
            </a:r>
            <a:endParaRPr lang="en-US" dirty="0"/>
          </a:p>
        </p:txBody>
      </p:sp>
      <p:sp>
        <p:nvSpPr>
          <p:cNvPr id="7" name="Rectangle 6"/>
          <p:cNvSpPr/>
          <p:nvPr/>
        </p:nvSpPr>
        <p:spPr>
          <a:xfrm>
            <a:off x="7698570" y="1676400"/>
            <a:ext cx="378630" cy="338554"/>
          </a:xfrm>
          <a:prstGeom prst="rect">
            <a:avLst/>
          </a:prstGeom>
        </p:spPr>
        <p:txBody>
          <a:bodyPr wrap="none">
            <a:spAutoFit/>
          </a:bodyPr>
          <a:lstStyle/>
          <a:p>
            <a:r>
              <a:rPr lang="en-US" b="1" i="1" dirty="0" err="1" smtClean="0">
                <a:solidFill>
                  <a:srgbClr val="6C0000"/>
                </a:solidFill>
              </a:rPr>
              <a:t>jX</a:t>
            </a:r>
            <a:endParaRPr lang="en-US" dirty="0"/>
          </a:p>
        </p:txBody>
      </p:sp>
      <p:sp>
        <p:nvSpPr>
          <p:cNvPr id="8" name="Rectangle 7"/>
          <p:cNvSpPr/>
          <p:nvPr/>
        </p:nvSpPr>
        <p:spPr>
          <a:xfrm>
            <a:off x="5105400" y="3657600"/>
            <a:ext cx="4038600" cy="646331"/>
          </a:xfrm>
          <a:prstGeom prst="rect">
            <a:avLst/>
          </a:prstGeom>
        </p:spPr>
        <p:txBody>
          <a:bodyPr wrap="square">
            <a:spAutoFit/>
          </a:bodyPr>
          <a:lstStyle/>
          <a:p>
            <a:r>
              <a:rPr lang="en-US" sz="1200" dirty="0" smtClean="0">
                <a:latin typeface="Arial Narrow" pitchFamily="34" charset="0"/>
              </a:rPr>
              <a:t>C</a:t>
            </a:r>
            <a:r>
              <a:rPr lang="en-US" sz="1200" dirty="0">
                <a:latin typeface="Arial Narrow" pitchFamily="34" charset="0"/>
              </a:rPr>
              <a:t>. T. </a:t>
            </a:r>
            <a:r>
              <a:rPr lang="en-US" sz="1200" dirty="0" smtClean="0">
                <a:latin typeface="Arial Narrow" pitchFamily="34" charset="0"/>
              </a:rPr>
              <a:t>Charles, et al </a:t>
            </a:r>
            <a:r>
              <a:rPr lang="en-US" sz="1200" dirty="0">
                <a:latin typeface="Arial Narrow" pitchFamily="34" charset="0"/>
              </a:rPr>
              <a:t>“A 2-GHz Integrated CMOS Reflective-type Phase Shifter </a:t>
            </a:r>
            <a:r>
              <a:rPr lang="en-US" sz="1200" dirty="0" smtClean="0">
                <a:latin typeface="Arial Narrow" pitchFamily="34" charset="0"/>
              </a:rPr>
              <a:t>with 675</a:t>
            </a:r>
            <a:r>
              <a:rPr lang="en-US" sz="1200" dirty="0">
                <a:latin typeface="Arial Narrow" pitchFamily="34" charset="0"/>
              </a:rPr>
              <a:t>◦ Control Range</a:t>
            </a:r>
            <a:r>
              <a:rPr lang="en-US" sz="1200" dirty="0" smtClean="0">
                <a:latin typeface="Arial Narrow" pitchFamily="34" charset="0"/>
              </a:rPr>
              <a:t>," </a:t>
            </a:r>
            <a:r>
              <a:rPr lang="en-US" sz="1200" dirty="0">
                <a:latin typeface="Arial Narrow" pitchFamily="34" charset="0"/>
              </a:rPr>
              <a:t>IEEE International Symposium on </a:t>
            </a:r>
            <a:r>
              <a:rPr lang="en-US" sz="1200" dirty="0" smtClean="0">
                <a:latin typeface="Arial Narrow" pitchFamily="34" charset="0"/>
              </a:rPr>
              <a:t>Circuits and </a:t>
            </a:r>
            <a:r>
              <a:rPr lang="en-US" sz="1200" dirty="0">
                <a:latin typeface="Arial Narrow" pitchFamily="34" charset="0"/>
              </a:rPr>
              <a:t>Systems, May </a:t>
            </a:r>
            <a:r>
              <a:rPr lang="en-US" sz="1200" dirty="0" smtClean="0">
                <a:latin typeface="Arial Narrow" pitchFamily="34" charset="0"/>
              </a:rPr>
              <a:t>2006.</a:t>
            </a:r>
            <a:endParaRPr lang="en-US" sz="1200" dirty="0">
              <a:latin typeface="Arial Narrow" pitchFamily="34" charset="0"/>
            </a:endParaRPr>
          </a:p>
        </p:txBody>
      </p:sp>
    </p:spTree>
    <p:extLst>
      <p:ext uri="{BB962C8B-B14F-4D97-AF65-F5344CB8AC3E}">
        <p14:creationId xmlns:p14="http://schemas.microsoft.com/office/powerpoint/2010/main" val="418150425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a:xfrm>
            <a:off x="3159549" y="2146360"/>
            <a:ext cx="1571084" cy="22952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4190" tIns="42096" rIns="84190" bIns="42096" rtlCol="0" anchor="ctr"/>
          <a:lstStyle/>
          <a:p>
            <a:pPr algn="ctr"/>
            <a:endParaRPr lang="en-US"/>
          </a:p>
        </p:txBody>
      </p:sp>
      <p:sp>
        <p:nvSpPr>
          <p:cNvPr id="43" name="Rectangle 42"/>
          <p:cNvSpPr/>
          <p:nvPr/>
        </p:nvSpPr>
        <p:spPr>
          <a:xfrm>
            <a:off x="4899309" y="800219"/>
            <a:ext cx="3927709" cy="553561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4190" tIns="42096" rIns="84190" bIns="42096" rtlCol="0" anchor="ctr"/>
          <a:lstStyle/>
          <a:p>
            <a:pPr algn="ctr"/>
            <a:endParaRPr lang="en-US"/>
          </a:p>
        </p:txBody>
      </p:sp>
      <p:sp>
        <p:nvSpPr>
          <p:cNvPr id="6" name="Rectangle 2"/>
          <p:cNvSpPr>
            <a:spLocks noChangeArrowheads="1"/>
          </p:cNvSpPr>
          <p:nvPr/>
        </p:nvSpPr>
        <p:spPr bwMode="auto">
          <a:xfrm>
            <a:off x="0" y="3"/>
            <a:ext cx="9144000" cy="661193"/>
          </a:xfrm>
          <a:prstGeom prst="rect">
            <a:avLst/>
          </a:prstGeom>
          <a:noFill/>
          <a:ln w="9525">
            <a:noFill/>
            <a:miter lim="800000"/>
            <a:headEnd/>
            <a:tailEnd/>
          </a:ln>
          <a:effectLst/>
        </p:spPr>
        <p:txBody>
          <a:bodyPr lIns="94444" tIns="47222" rIns="94444" bIns="47222" anchor="b"/>
          <a:lstStyle/>
          <a:p>
            <a:pPr defTabSz="938376"/>
            <a:r>
              <a:rPr lang="en-US" sz="2600" cap="small" dirty="0">
                <a:latin typeface="Arial Narrow" pitchFamily="34" charset="0"/>
              </a:rPr>
              <a:t>2-antenna array (2-point sampling, intuitive)</a:t>
            </a:r>
          </a:p>
        </p:txBody>
      </p:sp>
      <p:graphicFrame>
        <p:nvGraphicFramePr>
          <p:cNvPr id="839682" name="Object 2"/>
          <p:cNvGraphicFramePr>
            <a:graphicFrameLocks noChangeAspect="1"/>
          </p:cNvGraphicFramePr>
          <p:nvPr/>
        </p:nvGraphicFramePr>
        <p:xfrm>
          <a:off x="1560756" y="998733"/>
          <a:ext cx="3273091" cy="3364070"/>
        </p:xfrm>
        <a:graphic>
          <a:graphicData uri="http://schemas.openxmlformats.org/presentationml/2006/ole">
            <mc:AlternateContent xmlns:mc="http://schemas.openxmlformats.org/markup-compatibility/2006">
              <mc:Choice xmlns:v="urn:schemas-microsoft-com:vml" Requires="v">
                <p:oleObj spid="_x0000_s47262" name="Visio" r:id="rId4" imgW="5884084" imgH="5622988" progId="Visio.Drawing.11">
                  <p:embed/>
                </p:oleObj>
              </mc:Choice>
              <mc:Fallback>
                <p:oleObj name="Visio" r:id="rId4" imgW="5884084" imgH="5622988"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60756" y="998733"/>
                        <a:ext cx="3273091" cy="3364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 name="TextBox 14"/>
          <p:cNvSpPr txBox="1"/>
          <p:nvPr/>
        </p:nvSpPr>
        <p:spPr>
          <a:xfrm>
            <a:off x="251520" y="2168702"/>
            <a:ext cx="2945782" cy="1393065"/>
          </a:xfrm>
          <a:prstGeom prst="rect">
            <a:avLst/>
          </a:prstGeom>
          <a:noFill/>
        </p:spPr>
        <p:txBody>
          <a:bodyPr wrap="square" lIns="84190" tIns="42096" rIns="84190" bIns="42096" rtlCol="0">
            <a:spAutoFit/>
          </a:bodyPr>
          <a:lstStyle/>
          <a:p>
            <a:pPr algn="l"/>
            <a:r>
              <a:rPr lang="en-US" sz="1700" cap="small" dirty="0">
                <a:latin typeface="Arial Narrow" pitchFamily="34" charset="0"/>
              </a:rPr>
              <a:t> For the same wave-front </a:t>
            </a:r>
          </a:p>
          <a:p>
            <a:pPr algn="l"/>
            <a:r>
              <a:rPr lang="en-US" sz="1700" cap="small" dirty="0">
                <a:latin typeface="Arial Narrow" pitchFamily="34" charset="0"/>
              </a:rPr>
              <a:t>(</a:t>
            </a:r>
            <a:r>
              <a:rPr lang="en-US" sz="1700" dirty="0">
                <a:latin typeface="Arial Narrow" pitchFamily="34" charset="0"/>
              </a:rPr>
              <a:t>incident angle: 30</a:t>
            </a:r>
            <a:r>
              <a:rPr lang="en-US" sz="1700" baseline="30000" dirty="0">
                <a:latin typeface="Arial Narrow" pitchFamily="34" charset="0"/>
              </a:rPr>
              <a:t>o</a:t>
            </a:r>
            <a:r>
              <a:rPr lang="en-US" sz="1700" cap="small" dirty="0">
                <a:latin typeface="Arial Narrow" pitchFamily="34" charset="0"/>
              </a:rPr>
              <a:t>)</a:t>
            </a:r>
            <a:r>
              <a:rPr lang="en-US" sz="1700" dirty="0">
                <a:latin typeface="Arial Narrow" pitchFamily="34" charset="0"/>
              </a:rPr>
              <a:t>,</a:t>
            </a:r>
          </a:p>
          <a:p>
            <a:pPr algn="l">
              <a:buFont typeface="Arial" pitchFamily="34" charset="0"/>
              <a:buChar char="•"/>
            </a:pPr>
            <a:r>
              <a:rPr lang="en-US" sz="1700" dirty="0">
                <a:latin typeface="Arial Narrow" pitchFamily="34" charset="0"/>
              </a:rPr>
              <a:t> </a:t>
            </a:r>
            <a:r>
              <a:rPr lang="en-US" sz="1700" dirty="0">
                <a:solidFill>
                  <a:srgbClr val="0000FF"/>
                </a:solidFill>
                <a:latin typeface="Arial Narrow" pitchFamily="34" charset="0"/>
              </a:rPr>
              <a:t>A</a:t>
            </a:r>
            <a:r>
              <a:rPr lang="en-US" sz="1700" dirty="0">
                <a:latin typeface="Arial Narrow" pitchFamily="34" charset="0"/>
              </a:rPr>
              <a:t> arrives first to ANT </a:t>
            </a:r>
            <a:r>
              <a:rPr lang="en-US" sz="1700" dirty="0">
                <a:latin typeface="Arial Narrow" pitchFamily="34" charset="0"/>
                <a:sym typeface="Wingdings" pitchFamily="2" charset="2"/>
              </a:rPr>
              <a:t>①</a:t>
            </a:r>
          </a:p>
          <a:p>
            <a:pPr algn="l">
              <a:buFont typeface="Arial" pitchFamily="34" charset="0"/>
              <a:buChar char="•"/>
            </a:pPr>
            <a:r>
              <a:rPr lang="en-US" sz="1700" dirty="0">
                <a:latin typeface="Arial Narrow" pitchFamily="34" charset="0"/>
                <a:sym typeface="Wingdings" pitchFamily="2" charset="2"/>
              </a:rPr>
              <a:t> </a:t>
            </a:r>
            <a:r>
              <a:rPr lang="en-US" sz="1700" dirty="0">
                <a:solidFill>
                  <a:srgbClr val="0000FF"/>
                </a:solidFill>
                <a:latin typeface="Arial Narrow" pitchFamily="34" charset="0"/>
                <a:sym typeface="Wingdings" pitchFamily="2" charset="2"/>
              </a:rPr>
              <a:t>B</a:t>
            </a:r>
            <a:r>
              <a:rPr lang="en-US" sz="1700" dirty="0">
                <a:latin typeface="Arial Narrow" pitchFamily="34" charset="0"/>
                <a:sym typeface="Wingdings" pitchFamily="2" charset="2"/>
              </a:rPr>
              <a:t> travels </a:t>
            </a:r>
            <a:r>
              <a:rPr lang="en-US" sz="1700" dirty="0" err="1">
                <a:solidFill>
                  <a:srgbClr val="FF0000"/>
                </a:solidFill>
                <a:latin typeface="Arial Narrow" pitchFamily="34" charset="0"/>
                <a:sym typeface="Wingdings" pitchFamily="2" charset="2"/>
              </a:rPr>
              <a:t>X</a:t>
            </a:r>
            <a:r>
              <a:rPr lang="en-US" sz="1700" baseline="-25000" dirty="0" err="1">
                <a:solidFill>
                  <a:srgbClr val="FF0000"/>
                </a:solidFill>
                <a:latin typeface="Arial Narrow" pitchFamily="34" charset="0"/>
                <a:sym typeface="Wingdings" pitchFamily="2" charset="2"/>
              </a:rPr>
              <a:t>d</a:t>
            </a:r>
            <a:r>
              <a:rPr lang="en-US" sz="1700" dirty="0">
                <a:latin typeface="Arial Narrow" pitchFamily="34" charset="0"/>
                <a:sym typeface="Wingdings" pitchFamily="2" charset="2"/>
              </a:rPr>
              <a:t> more to arrive ANT ② </a:t>
            </a:r>
            <a:r>
              <a:rPr lang="en-US" sz="1700" dirty="0">
                <a:latin typeface="Arial Narrow" pitchFamily="34" charset="0"/>
              </a:rPr>
              <a:t> </a:t>
            </a:r>
          </a:p>
        </p:txBody>
      </p:sp>
      <p:graphicFrame>
        <p:nvGraphicFramePr>
          <p:cNvPr id="839683" name="Object 3"/>
          <p:cNvGraphicFramePr>
            <a:graphicFrameLocks noChangeAspect="1"/>
          </p:cNvGraphicFramePr>
          <p:nvPr/>
        </p:nvGraphicFramePr>
        <p:xfrm>
          <a:off x="5161157" y="896687"/>
          <a:ext cx="2814569" cy="3274897"/>
        </p:xfrm>
        <a:graphic>
          <a:graphicData uri="http://schemas.openxmlformats.org/presentationml/2006/ole">
            <mc:AlternateContent xmlns:mc="http://schemas.openxmlformats.org/markup-compatibility/2006">
              <mc:Choice xmlns:v="urn:schemas-microsoft-com:vml" Requires="v">
                <p:oleObj spid="_x0000_s47263" name="Visio" r:id="rId6" imgW="3857525" imgH="4162806" progId="Visio.Drawing.11">
                  <p:embed/>
                </p:oleObj>
              </mc:Choice>
              <mc:Fallback>
                <p:oleObj name="Visio" r:id="rId6" imgW="3857525" imgH="4162806"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61157" y="896687"/>
                        <a:ext cx="2814569" cy="32748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 name="Rectangle 18"/>
          <p:cNvSpPr/>
          <p:nvPr/>
        </p:nvSpPr>
        <p:spPr>
          <a:xfrm>
            <a:off x="7725085" y="2447750"/>
            <a:ext cx="1005189" cy="608234"/>
          </a:xfrm>
          <a:prstGeom prst="rect">
            <a:avLst/>
          </a:prstGeom>
        </p:spPr>
        <p:txBody>
          <a:bodyPr wrap="none" lIns="84190" tIns="42096" rIns="84190" bIns="42096">
            <a:spAutoFit/>
          </a:bodyPr>
          <a:lstStyle/>
          <a:p>
            <a:pPr algn="l"/>
            <a:r>
              <a:rPr lang="en-US" sz="1700" cap="small" dirty="0">
                <a:solidFill>
                  <a:srgbClr val="FF0000"/>
                </a:solidFill>
                <a:latin typeface="Arial Narrow" pitchFamily="34" charset="0"/>
              </a:rPr>
              <a:t>Selecting</a:t>
            </a:r>
          </a:p>
          <a:p>
            <a:pPr algn="l"/>
            <a:r>
              <a:rPr lang="en-US" sz="1700" cap="small" dirty="0">
                <a:solidFill>
                  <a:srgbClr val="FF0000"/>
                </a:solidFill>
                <a:latin typeface="Arial Narrow" pitchFamily="34" charset="0"/>
              </a:rPr>
              <a:t>signal </a:t>
            </a:r>
            <a:endParaRPr lang="en-US" sz="1700" cap="small" dirty="0"/>
          </a:p>
        </p:txBody>
      </p:sp>
      <p:sp>
        <p:nvSpPr>
          <p:cNvPr id="20" name="Rectangle 19"/>
          <p:cNvSpPr/>
          <p:nvPr/>
        </p:nvSpPr>
        <p:spPr>
          <a:xfrm>
            <a:off x="7714167" y="3460363"/>
            <a:ext cx="1056485" cy="608234"/>
          </a:xfrm>
          <a:prstGeom prst="rect">
            <a:avLst/>
          </a:prstGeom>
        </p:spPr>
        <p:txBody>
          <a:bodyPr wrap="none" lIns="84190" tIns="42096" rIns="84190" bIns="42096">
            <a:spAutoFit/>
          </a:bodyPr>
          <a:lstStyle/>
          <a:p>
            <a:pPr algn="l"/>
            <a:r>
              <a:rPr lang="en-US" sz="1700" cap="small" dirty="0">
                <a:solidFill>
                  <a:srgbClr val="FF0000"/>
                </a:solidFill>
                <a:latin typeface="Arial Narrow" pitchFamily="34" charset="0"/>
              </a:rPr>
              <a:t>Rejecting </a:t>
            </a:r>
          </a:p>
          <a:p>
            <a:pPr algn="l"/>
            <a:r>
              <a:rPr lang="en-US" sz="1700" cap="small" dirty="0">
                <a:solidFill>
                  <a:srgbClr val="FF0000"/>
                </a:solidFill>
                <a:latin typeface="Arial Narrow" pitchFamily="34" charset="0"/>
              </a:rPr>
              <a:t>signal </a:t>
            </a:r>
            <a:endParaRPr lang="en-US" sz="1700" cap="small" dirty="0"/>
          </a:p>
        </p:txBody>
      </p:sp>
      <p:graphicFrame>
        <p:nvGraphicFramePr>
          <p:cNvPr id="839685" name="Object 5"/>
          <p:cNvGraphicFramePr>
            <a:graphicFrameLocks noChangeAspect="1"/>
          </p:cNvGraphicFramePr>
          <p:nvPr/>
        </p:nvGraphicFramePr>
        <p:xfrm>
          <a:off x="509443" y="4392035"/>
          <a:ext cx="2314864" cy="1375172"/>
        </p:xfrm>
        <a:graphic>
          <a:graphicData uri="http://schemas.openxmlformats.org/presentationml/2006/ole">
            <mc:AlternateContent xmlns:mc="http://schemas.openxmlformats.org/markup-compatibility/2006">
              <mc:Choice xmlns:v="urn:schemas-microsoft-com:vml" Requires="v">
                <p:oleObj spid="_x0000_s47264" name="Equation" r:id="rId8" imgW="1600200" imgH="1041120" progId="Equation.3">
                  <p:embed/>
                </p:oleObj>
              </mc:Choice>
              <mc:Fallback>
                <p:oleObj name="Equation" r:id="rId8" imgW="1600200" imgH="104112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9443" y="4392035"/>
                        <a:ext cx="2314864" cy="13751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3" name="TextBox 32"/>
          <p:cNvSpPr txBox="1"/>
          <p:nvPr/>
        </p:nvSpPr>
        <p:spPr>
          <a:xfrm>
            <a:off x="316983" y="4079430"/>
            <a:ext cx="2618473" cy="608234"/>
          </a:xfrm>
          <a:prstGeom prst="rect">
            <a:avLst/>
          </a:prstGeom>
          <a:noFill/>
        </p:spPr>
        <p:txBody>
          <a:bodyPr wrap="square" lIns="84190" tIns="42096" rIns="84190" bIns="42096" rtlCol="0">
            <a:spAutoFit/>
          </a:bodyPr>
          <a:lstStyle/>
          <a:p>
            <a:pPr algn="l"/>
            <a:r>
              <a:rPr lang="en-US" sz="1700" cap="small" dirty="0">
                <a:latin typeface="Arial Narrow" pitchFamily="34" charset="0"/>
              </a:rPr>
              <a:t>Phase difference btw </a:t>
            </a:r>
            <a:r>
              <a:rPr lang="en-US" sz="1700" dirty="0">
                <a:latin typeface="Arial Narrow" pitchFamily="34" charset="0"/>
                <a:sym typeface="Wingdings" pitchFamily="2" charset="2"/>
              </a:rPr>
              <a:t>① &amp; ② </a:t>
            </a:r>
            <a:r>
              <a:rPr lang="en-US" sz="1700" dirty="0">
                <a:latin typeface="Arial Narrow" pitchFamily="34" charset="0"/>
              </a:rPr>
              <a:t> </a:t>
            </a:r>
          </a:p>
        </p:txBody>
      </p:sp>
      <p:sp>
        <p:nvSpPr>
          <p:cNvPr id="34" name="Flowchart: Process 33"/>
          <p:cNvSpPr/>
          <p:nvPr/>
        </p:nvSpPr>
        <p:spPr>
          <a:xfrm>
            <a:off x="316983" y="4004818"/>
            <a:ext cx="2618473" cy="1890210"/>
          </a:xfrm>
          <a:prstGeom prst="flowChartProcess">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190" tIns="42096" rIns="84190" bIns="42096" rtlCol="0" anchor="ctr"/>
          <a:lstStyle/>
          <a:p>
            <a:pPr algn="ctr"/>
            <a:endParaRPr lang="en-US"/>
          </a:p>
        </p:txBody>
      </p:sp>
      <p:sp>
        <p:nvSpPr>
          <p:cNvPr id="35" name="Text Box 13"/>
          <p:cNvSpPr txBox="1">
            <a:spLocks noChangeArrowheads="1"/>
          </p:cNvSpPr>
          <p:nvPr/>
        </p:nvSpPr>
        <p:spPr bwMode="auto">
          <a:xfrm>
            <a:off x="7049225" y="863717"/>
            <a:ext cx="1581411" cy="331235"/>
          </a:xfrm>
          <a:prstGeom prst="rect">
            <a:avLst/>
          </a:prstGeom>
          <a:noFill/>
          <a:ln w="19050">
            <a:noFill/>
            <a:miter lim="800000"/>
            <a:headEnd/>
            <a:tailEnd/>
          </a:ln>
          <a:effectLst/>
        </p:spPr>
        <p:txBody>
          <a:bodyPr wrap="square" lIns="84190" tIns="42096" rIns="84190" bIns="42096">
            <a:spAutoFit/>
          </a:bodyPr>
          <a:lstStyle/>
          <a:p>
            <a:pPr defTabSz="938376">
              <a:spcBef>
                <a:spcPct val="50000"/>
              </a:spcBef>
            </a:pPr>
            <a:r>
              <a:rPr lang="en-US" u="sng" cap="small" dirty="0" smtClean="0">
                <a:latin typeface="Arial Narrow" pitchFamily="34" charset="0"/>
              </a:rPr>
              <a:t>Phase domain</a:t>
            </a:r>
            <a:endParaRPr lang="en-US" u="sng" dirty="0">
              <a:latin typeface="Arial Narrow" pitchFamily="34" charset="0"/>
              <a:sym typeface="Wingdings" pitchFamily="2" charset="2"/>
            </a:endParaRPr>
          </a:p>
        </p:txBody>
      </p:sp>
      <p:sp>
        <p:nvSpPr>
          <p:cNvPr id="46" name="TextBox 45"/>
          <p:cNvSpPr txBox="1"/>
          <p:nvPr/>
        </p:nvSpPr>
        <p:spPr>
          <a:xfrm>
            <a:off x="3947887" y="3498154"/>
            <a:ext cx="785542" cy="346249"/>
          </a:xfrm>
          <a:prstGeom prst="rect">
            <a:avLst/>
          </a:prstGeom>
          <a:noFill/>
        </p:spPr>
        <p:txBody>
          <a:bodyPr wrap="square" lIns="84216" tIns="42108" rIns="84216" bIns="42108" rtlCol="0">
            <a:spAutoFit/>
          </a:bodyPr>
          <a:lstStyle/>
          <a:p>
            <a:r>
              <a:rPr lang="en-US" sz="1700" dirty="0">
                <a:solidFill>
                  <a:srgbClr val="FF0000"/>
                </a:solidFill>
                <a:latin typeface="Symbol" pitchFamily="18" charset="2"/>
              </a:rPr>
              <a:t>f</a:t>
            </a:r>
            <a:r>
              <a:rPr lang="en-US" sz="1700" baseline="-25000" dirty="0">
                <a:solidFill>
                  <a:srgbClr val="FF0000"/>
                </a:solidFill>
                <a:latin typeface="Arial Narrow" pitchFamily="34" charset="0"/>
              </a:rPr>
              <a:t>1</a:t>
            </a:r>
          </a:p>
        </p:txBody>
      </p:sp>
      <p:sp>
        <p:nvSpPr>
          <p:cNvPr id="47" name="TextBox 46"/>
          <p:cNvSpPr txBox="1"/>
          <p:nvPr/>
        </p:nvSpPr>
        <p:spPr>
          <a:xfrm>
            <a:off x="2903934" y="3502084"/>
            <a:ext cx="785542" cy="346249"/>
          </a:xfrm>
          <a:prstGeom prst="rect">
            <a:avLst/>
          </a:prstGeom>
          <a:noFill/>
        </p:spPr>
        <p:txBody>
          <a:bodyPr wrap="square" lIns="84216" tIns="42108" rIns="84216" bIns="42108" rtlCol="0">
            <a:spAutoFit/>
          </a:bodyPr>
          <a:lstStyle/>
          <a:p>
            <a:r>
              <a:rPr lang="en-US" sz="1700" dirty="0">
                <a:solidFill>
                  <a:srgbClr val="FF0000"/>
                </a:solidFill>
                <a:latin typeface="Symbol" pitchFamily="18" charset="2"/>
              </a:rPr>
              <a:t>f</a:t>
            </a:r>
            <a:r>
              <a:rPr lang="en-US" sz="1700" baseline="-25000" dirty="0">
                <a:solidFill>
                  <a:srgbClr val="FF0000"/>
                </a:solidFill>
                <a:latin typeface="Arial Narrow" pitchFamily="34" charset="0"/>
              </a:rPr>
              <a:t>2</a:t>
            </a:r>
          </a:p>
        </p:txBody>
      </p:sp>
      <p:sp>
        <p:nvSpPr>
          <p:cNvPr id="48" name="Text Box 13"/>
          <p:cNvSpPr txBox="1">
            <a:spLocks noChangeArrowheads="1"/>
          </p:cNvSpPr>
          <p:nvPr/>
        </p:nvSpPr>
        <p:spPr bwMode="auto">
          <a:xfrm>
            <a:off x="4179229" y="3023955"/>
            <a:ext cx="720080" cy="346224"/>
          </a:xfrm>
          <a:prstGeom prst="rect">
            <a:avLst/>
          </a:prstGeom>
          <a:noFill/>
          <a:ln w="19050">
            <a:noFill/>
            <a:miter lim="800000"/>
            <a:headEnd/>
            <a:tailEnd/>
          </a:ln>
          <a:effectLst/>
        </p:spPr>
        <p:txBody>
          <a:bodyPr wrap="square" lIns="84190" tIns="42096" rIns="84190" bIns="42096">
            <a:spAutoFit/>
          </a:bodyPr>
          <a:lstStyle/>
          <a:p>
            <a:pPr defTabSz="938376">
              <a:spcBef>
                <a:spcPct val="50000"/>
              </a:spcBef>
            </a:pPr>
            <a:r>
              <a:rPr lang="en-US" sz="1700" cap="small" dirty="0" err="1">
                <a:latin typeface="Arial Narrow" pitchFamily="34" charset="0"/>
                <a:sym typeface="Wingdings" pitchFamily="2" charset="2"/>
              </a:rPr>
              <a:t>lna</a:t>
            </a:r>
            <a:endParaRPr lang="en-US" sz="1700" dirty="0">
              <a:latin typeface="Arial Narrow" pitchFamily="34" charset="0"/>
              <a:sym typeface="Wingdings" pitchFamily="2" charset="2"/>
            </a:endParaRPr>
          </a:p>
        </p:txBody>
      </p:sp>
      <p:sp>
        <p:nvSpPr>
          <p:cNvPr id="49" name="Text Box 13"/>
          <p:cNvSpPr txBox="1">
            <a:spLocks noChangeArrowheads="1"/>
          </p:cNvSpPr>
          <p:nvPr/>
        </p:nvSpPr>
        <p:spPr bwMode="auto">
          <a:xfrm>
            <a:off x="4113768" y="3766538"/>
            <a:ext cx="916465" cy="605911"/>
          </a:xfrm>
          <a:prstGeom prst="rect">
            <a:avLst/>
          </a:prstGeom>
          <a:noFill/>
          <a:ln w="19050">
            <a:noFill/>
            <a:miter lim="800000"/>
            <a:headEnd/>
            <a:tailEnd/>
          </a:ln>
          <a:effectLst/>
        </p:spPr>
        <p:txBody>
          <a:bodyPr wrap="square" lIns="84190" tIns="42096" rIns="84190" bIns="42096">
            <a:spAutoFit/>
          </a:bodyPr>
          <a:lstStyle/>
          <a:p>
            <a:pPr defTabSz="938376">
              <a:spcBef>
                <a:spcPct val="50000"/>
              </a:spcBef>
            </a:pPr>
            <a:r>
              <a:rPr lang="en-US" sz="1700" cap="small" dirty="0">
                <a:solidFill>
                  <a:srgbClr val="FF0000"/>
                </a:solidFill>
                <a:latin typeface="Arial Narrow" pitchFamily="34" charset="0"/>
                <a:sym typeface="Wingdings" pitchFamily="2" charset="2"/>
              </a:rPr>
              <a:t>Phase          shifter</a:t>
            </a:r>
            <a:endParaRPr lang="en-US" sz="1700" dirty="0">
              <a:solidFill>
                <a:srgbClr val="FF0000"/>
              </a:solidFill>
              <a:latin typeface="Arial Narrow" pitchFamily="34" charset="0"/>
              <a:sym typeface="Wingdings" pitchFamily="2" charset="2"/>
            </a:endParaRPr>
          </a:p>
        </p:txBody>
      </p:sp>
      <p:sp>
        <p:nvSpPr>
          <p:cNvPr id="50" name="Text Box 13"/>
          <p:cNvSpPr txBox="1">
            <a:spLocks noChangeArrowheads="1"/>
          </p:cNvSpPr>
          <p:nvPr/>
        </p:nvSpPr>
        <p:spPr bwMode="auto">
          <a:xfrm>
            <a:off x="3403731" y="4081101"/>
            <a:ext cx="851004" cy="346224"/>
          </a:xfrm>
          <a:prstGeom prst="rect">
            <a:avLst/>
          </a:prstGeom>
          <a:noFill/>
          <a:ln w="19050">
            <a:noFill/>
            <a:miter lim="800000"/>
            <a:headEnd/>
            <a:tailEnd/>
          </a:ln>
          <a:effectLst/>
        </p:spPr>
        <p:txBody>
          <a:bodyPr wrap="square" lIns="84190" tIns="42096" rIns="84190" bIns="42096">
            <a:spAutoFit/>
          </a:bodyPr>
          <a:lstStyle/>
          <a:p>
            <a:pPr defTabSz="938376">
              <a:spcBef>
                <a:spcPct val="50000"/>
              </a:spcBef>
            </a:pPr>
            <a:r>
              <a:rPr lang="en-US" sz="1700" cap="small" dirty="0">
                <a:latin typeface="Arial Narrow" pitchFamily="34" charset="0"/>
                <a:sym typeface="Wingdings" pitchFamily="2" charset="2"/>
              </a:rPr>
              <a:t>output</a:t>
            </a:r>
            <a:endParaRPr lang="en-US" sz="1700" dirty="0">
              <a:latin typeface="Arial Narrow" pitchFamily="34" charset="0"/>
              <a:sym typeface="Wingdings" pitchFamily="2" charset="2"/>
            </a:endParaRPr>
          </a:p>
        </p:txBody>
      </p:sp>
      <p:graphicFrame>
        <p:nvGraphicFramePr>
          <p:cNvPr id="36" name="Object 6"/>
          <p:cNvGraphicFramePr>
            <a:graphicFrameLocks noChangeAspect="1"/>
          </p:cNvGraphicFramePr>
          <p:nvPr/>
        </p:nvGraphicFramePr>
        <p:xfrm>
          <a:off x="5095700" y="4332688"/>
          <a:ext cx="3010883" cy="1661596"/>
        </p:xfrm>
        <a:graphic>
          <a:graphicData uri="http://schemas.openxmlformats.org/presentationml/2006/ole">
            <mc:AlternateContent xmlns:mc="http://schemas.openxmlformats.org/markup-compatibility/2006">
              <mc:Choice xmlns:v="urn:schemas-microsoft-com:vml" Requires="v">
                <p:oleObj spid="_x0000_s47265" name="Visio" r:id="rId10" imgW="4084001" imgH="2211991" progId="Visio.Drawing.11">
                  <p:embed/>
                </p:oleObj>
              </mc:Choice>
              <mc:Fallback>
                <p:oleObj name="Visio" r:id="rId10" imgW="4084001" imgH="2211991" progId="Visio.Drawing.11">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095700" y="4332688"/>
                        <a:ext cx="3010883" cy="1661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7" name="Striped Right Arrow 36"/>
          <p:cNvSpPr/>
          <p:nvPr/>
        </p:nvSpPr>
        <p:spPr>
          <a:xfrm rot="5400000">
            <a:off x="6514888" y="4327563"/>
            <a:ext cx="303785" cy="261847"/>
          </a:xfrm>
          <a:prstGeom prst="stripedRightArrow">
            <a:avLst/>
          </a:prstGeom>
          <a:solidFill>
            <a:srgbClr val="66FF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190" tIns="42096" rIns="84190" bIns="42096" rtlCol="0" anchor="ctr"/>
          <a:lstStyle/>
          <a:p>
            <a:pPr algn="ctr"/>
            <a:endParaRPr lang="en-US"/>
          </a:p>
        </p:txBody>
      </p:sp>
      <p:sp>
        <p:nvSpPr>
          <p:cNvPr id="45" name="Text Box 18"/>
          <p:cNvSpPr txBox="1">
            <a:spLocks noChangeArrowheads="1"/>
          </p:cNvSpPr>
          <p:nvPr/>
        </p:nvSpPr>
        <p:spPr bwMode="auto">
          <a:xfrm>
            <a:off x="6732828" y="4316939"/>
            <a:ext cx="1439574" cy="259662"/>
          </a:xfrm>
          <a:prstGeom prst="rect">
            <a:avLst/>
          </a:prstGeom>
          <a:noFill/>
          <a:ln w="9525">
            <a:noFill/>
            <a:miter lim="800000"/>
            <a:headEnd/>
            <a:tailEnd/>
          </a:ln>
          <a:effectLst/>
        </p:spPr>
        <p:txBody>
          <a:bodyPr wrap="square" lIns="84190" tIns="42096" rIns="84190" bIns="42096">
            <a:spAutoFit/>
          </a:bodyPr>
          <a:lstStyle/>
          <a:p>
            <a:pPr defTabSz="938376">
              <a:spcBef>
                <a:spcPct val="50000"/>
              </a:spcBef>
            </a:pPr>
            <a:r>
              <a:rPr lang="en-US" sz="1100" i="1" dirty="0">
                <a:latin typeface="Arial Narrow" pitchFamily="34" charset="0"/>
              </a:rPr>
              <a:t>*Conceptually drawn</a:t>
            </a:r>
          </a:p>
        </p:txBody>
      </p:sp>
      <p:sp>
        <p:nvSpPr>
          <p:cNvPr id="51" name="Text Box 13"/>
          <p:cNvSpPr txBox="1">
            <a:spLocks noChangeArrowheads="1"/>
          </p:cNvSpPr>
          <p:nvPr/>
        </p:nvSpPr>
        <p:spPr bwMode="auto">
          <a:xfrm>
            <a:off x="5030233" y="4239090"/>
            <a:ext cx="1505622" cy="317370"/>
          </a:xfrm>
          <a:prstGeom prst="rect">
            <a:avLst/>
          </a:prstGeom>
          <a:noFill/>
          <a:ln w="28575">
            <a:noFill/>
            <a:miter lim="800000"/>
            <a:headEnd/>
            <a:tailEnd/>
          </a:ln>
          <a:effectLst/>
        </p:spPr>
        <p:txBody>
          <a:bodyPr wrap="square" lIns="84190" tIns="42096" rIns="84190" bIns="42096">
            <a:spAutoFit/>
          </a:bodyPr>
          <a:lstStyle/>
          <a:p>
            <a:pPr defTabSz="938376">
              <a:spcBef>
                <a:spcPct val="50000"/>
              </a:spcBef>
            </a:pPr>
            <a:r>
              <a:rPr lang="en-US" sz="1500" dirty="0">
                <a:latin typeface="Arial Narrow" pitchFamily="34" charset="0"/>
              </a:rPr>
              <a:t>*Amplitude (dB)</a:t>
            </a:r>
            <a:endParaRPr lang="en-US" sz="1500" dirty="0">
              <a:latin typeface="Arial Narrow" pitchFamily="34" charset="0"/>
              <a:sym typeface="Wingdings" pitchFamily="2" charset="2"/>
            </a:endParaRPr>
          </a:p>
        </p:txBody>
      </p:sp>
      <p:sp>
        <p:nvSpPr>
          <p:cNvPr id="52" name="Text Box 13"/>
          <p:cNvSpPr txBox="1">
            <a:spLocks noChangeArrowheads="1"/>
          </p:cNvSpPr>
          <p:nvPr/>
        </p:nvSpPr>
        <p:spPr bwMode="auto">
          <a:xfrm>
            <a:off x="7517782" y="4981671"/>
            <a:ext cx="720080" cy="346224"/>
          </a:xfrm>
          <a:prstGeom prst="rect">
            <a:avLst/>
          </a:prstGeom>
          <a:noFill/>
          <a:ln w="28575">
            <a:noFill/>
            <a:miter lim="800000"/>
            <a:headEnd/>
            <a:tailEnd/>
          </a:ln>
          <a:effectLst/>
        </p:spPr>
        <p:txBody>
          <a:bodyPr wrap="square" lIns="84190" tIns="42096" rIns="84190" bIns="42096">
            <a:spAutoFit/>
          </a:bodyPr>
          <a:lstStyle/>
          <a:p>
            <a:pPr defTabSz="938376">
              <a:spcBef>
                <a:spcPct val="50000"/>
              </a:spcBef>
            </a:pPr>
            <a:r>
              <a:rPr lang="en-US" sz="1700" dirty="0">
                <a:solidFill>
                  <a:srgbClr val="FF0000"/>
                </a:solidFill>
                <a:latin typeface="Symbol" pitchFamily="18" charset="2"/>
              </a:rPr>
              <a:t>f</a:t>
            </a:r>
            <a:r>
              <a:rPr lang="en-US" sz="1700" baseline="-25000" dirty="0">
                <a:solidFill>
                  <a:srgbClr val="FF0000"/>
                </a:solidFill>
                <a:latin typeface="Arial Narrow" pitchFamily="34" charset="0"/>
              </a:rPr>
              <a:t>1</a:t>
            </a:r>
            <a:r>
              <a:rPr lang="en-US" sz="1700" dirty="0">
                <a:solidFill>
                  <a:srgbClr val="FF0000"/>
                </a:solidFill>
                <a:latin typeface="Symbol" pitchFamily="18" charset="2"/>
              </a:rPr>
              <a:t>-f</a:t>
            </a:r>
            <a:r>
              <a:rPr lang="en-US" sz="1700" baseline="-25000" dirty="0">
                <a:solidFill>
                  <a:srgbClr val="FF0000"/>
                </a:solidFill>
                <a:latin typeface="Arial Narrow" pitchFamily="34" charset="0"/>
              </a:rPr>
              <a:t>2</a:t>
            </a:r>
          </a:p>
        </p:txBody>
      </p:sp>
      <p:sp>
        <p:nvSpPr>
          <p:cNvPr id="53" name="Rectangle 52"/>
          <p:cNvSpPr/>
          <p:nvPr/>
        </p:nvSpPr>
        <p:spPr>
          <a:xfrm>
            <a:off x="5261281" y="5715545"/>
            <a:ext cx="2891999" cy="605911"/>
          </a:xfrm>
          <a:prstGeom prst="rect">
            <a:avLst/>
          </a:prstGeom>
        </p:spPr>
        <p:txBody>
          <a:bodyPr wrap="none" lIns="84190" tIns="42096" rIns="84190" bIns="42096">
            <a:spAutoFit/>
          </a:bodyPr>
          <a:lstStyle/>
          <a:p>
            <a:pPr algn="l"/>
            <a:r>
              <a:rPr lang="en-US" sz="1700" dirty="0">
                <a:solidFill>
                  <a:srgbClr val="FF00FF"/>
                </a:solidFill>
                <a:latin typeface="Arial Narrow" pitchFamily="34" charset="0"/>
              </a:rPr>
              <a:t>Filtering signal at SPACE-domain</a:t>
            </a:r>
          </a:p>
          <a:p>
            <a:pPr algn="l"/>
            <a:r>
              <a:rPr lang="en-US" sz="1700" cap="small" dirty="0">
                <a:solidFill>
                  <a:srgbClr val="FF00FF"/>
                </a:solidFill>
                <a:latin typeface="Arial Narrow" pitchFamily="34" charset="0"/>
              </a:rPr>
              <a:t>(phased array = spatial filter)</a:t>
            </a:r>
            <a:endParaRPr lang="en-US" sz="1700" cap="small" dirty="0">
              <a:solidFill>
                <a:srgbClr val="FF00FF"/>
              </a:solidFill>
            </a:endParaRPr>
          </a:p>
        </p:txBody>
      </p:sp>
      <p:sp>
        <p:nvSpPr>
          <p:cNvPr id="2" name="Slide Number Placeholder 1"/>
          <p:cNvSpPr>
            <a:spLocks noGrp="1"/>
          </p:cNvSpPr>
          <p:nvPr>
            <p:ph type="sldNum" sz="quarter" idx="4"/>
          </p:nvPr>
        </p:nvSpPr>
        <p:spPr/>
        <p:txBody>
          <a:bodyPr/>
          <a:lstStyle/>
          <a:p>
            <a:fld id="{2B6308D2-8FBE-475B-9211-B18DC80818EF}" type="slidenum">
              <a:rPr lang="en-US" smtClean="0"/>
              <a:pPr/>
              <a:t>70</a:t>
            </a:fld>
            <a:endParaRPr lang="en-US" dirty="0"/>
          </a:p>
        </p:txBody>
      </p:sp>
    </p:spTree>
    <p:extLst>
      <p:ext uri="{BB962C8B-B14F-4D97-AF65-F5344CB8AC3E}">
        <p14:creationId xmlns:p14="http://schemas.microsoft.com/office/powerpoint/2010/main" val="290621321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1586" name="Picture 2"/>
          <p:cNvPicPr>
            <a:picLocks noChangeAspect="1" noChangeArrowheads="1"/>
          </p:cNvPicPr>
          <p:nvPr/>
        </p:nvPicPr>
        <p:blipFill>
          <a:blip r:embed="rId2" cstate="print"/>
          <a:srcRect/>
          <a:stretch>
            <a:fillRect/>
          </a:stretch>
        </p:blipFill>
        <p:spPr bwMode="auto">
          <a:xfrm>
            <a:off x="918540" y="863715"/>
            <a:ext cx="7450245" cy="5432584"/>
          </a:xfrm>
          <a:prstGeom prst="rect">
            <a:avLst/>
          </a:prstGeom>
          <a:noFill/>
          <a:ln w="9525">
            <a:noFill/>
            <a:miter lim="800000"/>
            <a:headEnd/>
            <a:tailEnd/>
          </a:ln>
        </p:spPr>
      </p:pic>
      <p:sp>
        <p:nvSpPr>
          <p:cNvPr id="3" name="Rectangle 2"/>
          <p:cNvSpPr>
            <a:spLocks noChangeArrowheads="1"/>
          </p:cNvSpPr>
          <p:nvPr/>
        </p:nvSpPr>
        <p:spPr bwMode="auto">
          <a:xfrm>
            <a:off x="0" y="3"/>
            <a:ext cx="9144000" cy="661193"/>
          </a:xfrm>
          <a:prstGeom prst="rect">
            <a:avLst/>
          </a:prstGeom>
          <a:noFill/>
          <a:ln w="9525">
            <a:noFill/>
            <a:miter lim="800000"/>
            <a:headEnd/>
            <a:tailEnd/>
          </a:ln>
          <a:effectLst/>
        </p:spPr>
        <p:txBody>
          <a:bodyPr lIns="94444" tIns="47222" rIns="94444" bIns="47222" anchor="b"/>
          <a:lstStyle/>
          <a:p>
            <a:pPr defTabSz="938376"/>
            <a:r>
              <a:rPr lang="en-US" sz="2600" cap="small" dirty="0">
                <a:latin typeface="Arial Narrow" pitchFamily="34" charset="0"/>
              </a:rPr>
              <a:t>Phased array </a:t>
            </a:r>
            <a:r>
              <a:rPr lang="en-US" sz="2600" cap="small" dirty="0" err="1">
                <a:latin typeface="Arial Narrow" pitchFamily="34" charset="0"/>
              </a:rPr>
              <a:t>v.s</a:t>
            </a:r>
            <a:r>
              <a:rPr lang="en-US" sz="2600" cap="small" dirty="0">
                <a:latin typeface="Arial Narrow" pitchFamily="34" charset="0"/>
              </a:rPr>
              <a:t>. MIMO (1)</a:t>
            </a:r>
          </a:p>
        </p:txBody>
      </p:sp>
      <p:sp>
        <p:nvSpPr>
          <p:cNvPr id="5" name="Rectangle 4"/>
          <p:cNvSpPr>
            <a:spLocks noChangeArrowheads="1"/>
          </p:cNvSpPr>
          <p:nvPr/>
        </p:nvSpPr>
        <p:spPr bwMode="auto">
          <a:xfrm>
            <a:off x="204007" y="990868"/>
            <a:ext cx="1684058" cy="412908"/>
          </a:xfrm>
          <a:prstGeom prst="rect">
            <a:avLst/>
          </a:prstGeom>
          <a:noFill/>
          <a:ln w="9525">
            <a:noFill/>
            <a:miter lim="800000"/>
            <a:headEnd/>
            <a:tailEnd/>
          </a:ln>
          <a:effectLst/>
        </p:spPr>
        <p:txBody>
          <a:bodyPr lIns="94444" tIns="47222" rIns="94444" bIns="47222" anchor="b"/>
          <a:lstStyle/>
          <a:p>
            <a:pPr defTabSz="938376"/>
            <a:r>
              <a:rPr lang="en-US" u="sng" cap="small" dirty="0" smtClean="0">
                <a:solidFill>
                  <a:srgbClr val="0000FF"/>
                </a:solidFill>
                <a:latin typeface="Arial Narrow" pitchFamily="34" charset="0"/>
              </a:rPr>
              <a:t>Phased array</a:t>
            </a:r>
            <a:endParaRPr lang="en-US" u="sng" cap="small" dirty="0">
              <a:solidFill>
                <a:srgbClr val="0000FF"/>
              </a:solidFill>
              <a:latin typeface="Arial Narrow" pitchFamily="34" charset="0"/>
            </a:endParaRPr>
          </a:p>
        </p:txBody>
      </p:sp>
      <p:sp>
        <p:nvSpPr>
          <p:cNvPr id="6" name="Rectangle 5"/>
          <p:cNvSpPr>
            <a:spLocks noChangeArrowheads="1"/>
          </p:cNvSpPr>
          <p:nvPr/>
        </p:nvSpPr>
        <p:spPr bwMode="auto">
          <a:xfrm>
            <a:off x="204007" y="3826183"/>
            <a:ext cx="1684058" cy="412908"/>
          </a:xfrm>
          <a:prstGeom prst="rect">
            <a:avLst/>
          </a:prstGeom>
          <a:noFill/>
          <a:ln w="9525">
            <a:noFill/>
            <a:miter lim="800000"/>
            <a:headEnd/>
            <a:tailEnd/>
          </a:ln>
          <a:effectLst/>
        </p:spPr>
        <p:txBody>
          <a:bodyPr lIns="94444" tIns="47222" rIns="94444" bIns="47222" anchor="b"/>
          <a:lstStyle/>
          <a:p>
            <a:pPr defTabSz="938376"/>
            <a:r>
              <a:rPr lang="en-US" u="sng" cap="small" dirty="0" smtClean="0">
                <a:solidFill>
                  <a:srgbClr val="0000FF"/>
                </a:solidFill>
                <a:latin typeface="Arial Narrow" pitchFamily="34" charset="0"/>
              </a:rPr>
              <a:t>MIMO</a:t>
            </a:r>
            <a:endParaRPr lang="en-US" u="sng" cap="small" dirty="0">
              <a:solidFill>
                <a:srgbClr val="0000FF"/>
              </a:solidFill>
              <a:latin typeface="Arial Narrow" pitchFamily="34" charset="0"/>
            </a:endParaRPr>
          </a:p>
        </p:txBody>
      </p:sp>
      <p:sp>
        <p:nvSpPr>
          <p:cNvPr id="2" name="Slide Number Placeholder 1"/>
          <p:cNvSpPr>
            <a:spLocks noGrp="1"/>
          </p:cNvSpPr>
          <p:nvPr>
            <p:ph type="sldNum" sz="quarter" idx="12"/>
          </p:nvPr>
        </p:nvSpPr>
        <p:spPr/>
        <p:txBody>
          <a:bodyPr/>
          <a:lstStyle/>
          <a:p>
            <a:fld id="{F6B0E1E6-BBDF-4CD7-A72C-4AECEAC288E1}" type="slidenum">
              <a:rPr lang="en-US" smtClean="0"/>
              <a:t>71</a:t>
            </a:fld>
            <a:endParaRPr lang="en-US"/>
          </a:p>
        </p:txBody>
      </p:sp>
    </p:spTree>
    <p:extLst>
      <p:ext uri="{BB962C8B-B14F-4D97-AF65-F5344CB8AC3E}">
        <p14:creationId xmlns:p14="http://schemas.microsoft.com/office/powerpoint/2010/main" val="356977175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2610" name="Picture 2"/>
          <p:cNvPicPr>
            <a:picLocks noChangeAspect="1" noChangeArrowheads="1"/>
          </p:cNvPicPr>
          <p:nvPr/>
        </p:nvPicPr>
        <p:blipFill>
          <a:blip r:embed="rId2" cstate="print"/>
          <a:srcRect/>
          <a:stretch>
            <a:fillRect/>
          </a:stretch>
        </p:blipFill>
        <p:spPr bwMode="auto">
          <a:xfrm>
            <a:off x="1429833" y="998731"/>
            <a:ext cx="5891564" cy="5214749"/>
          </a:xfrm>
          <a:prstGeom prst="rect">
            <a:avLst/>
          </a:prstGeom>
          <a:noFill/>
          <a:ln w="9525">
            <a:noFill/>
            <a:miter lim="800000"/>
            <a:headEnd/>
            <a:tailEnd/>
          </a:ln>
        </p:spPr>
      </p:pic>
      <p:sp>
        <p:nvSpPr>
          <p:cNvPr id="4" name="Rectangle 3"/>
          <p:cNvSpPr>
            <a:spLocks noChangeArrowheads="1"/>
          </p:cNvSpPr>
          <p:nvPr/>
        </p:nvSpPr>
        <p:spPr bwMode="auto">
          <a:xfrm>
            <a:off x="0" y="3"/>
            <a:ext cx="9144000" cy="661193"/>
          </a:xfrm>
          <a:prstGeom prst="rect">
            <a:avLst/>
          </a:prstGeom>
          <a:noFill/>
          <a:ln w="9525">
            <a:noFill/>
            <a:miter lim="800000"/>
            <a:headEnd/>
            <a:tailEnd/>
          </a:ln>
          <a:effectLst/>
        </p:spPr>
        <p:txBody>
          <a:bodyPr lIns="94444" tIns="47222" rIns="94444" bIns="47222" anchor="b"/>
          <a:lstStyle/>
          <a:p>
            <a:pPr defTabSz="938376"/>
            <a:r>
              <a:rPr lang="en-US" sz="2600" cap="small" dirty="0">
                <a:latin typeface="Arial Narrow" pitchFamily="34" charset="0"/>
              </a:rPr>
              <a:t>Phased array </a:t>
            </a:r>
            <a:r>
              <a:rPr lang="en-US" sz="2600" cap="small" dirty="0" err="1">
                <a:latin typeface="Arial Narrow" pitchFamily="34" charset="0"/>
              </a:rPr>
              <a:t>v.s</a:t>
            </a:r>
            <a:r>
              <a:rPr lang="en-US" sz="2600" cap="small" dirty="0">
                <a:latin typeface="Arial Narrow" pitchFamily="34" charset="0"/>
              </a:rPr>
              <a:t>. MIMO (2)</a:t>
            </a:r>
          </a:p>
        </p:txBody>
      </p:sp>
      <p:sp>
        <p:nvSpPr>
          <p:cNvPr id="2" name="Slide Number Placeholder 1"/>
          <p:cNvSpPr>
            <a:spLocks noGrp="1"/>
          </p:cNvSpPr>
          <p:nvPr>
            <p:ph type="sldNum" sz="quarter" idx="12"/>
          </p:nvPr>
        </p:nvSpPr>
        <p:spPr/>
        <p:txBody>
          <a:bodyPr/>
          <a:lstStyle/>
          <a:p>
            <a:fld id="{F6B0E1E6-BBDF-4CD7-A72C-4AECEAC288E1}" type="slidenum">
              <a:rPr lang="en-US" smtClean="0"/>
              <a:t>72</a:t>
            </a:fld>
            <a:endParaRPr lang="en-US"/>
          </a:p>
        </p:txBody>
      </p:sp>
    </p:spTree>
    <p:extLst>
      <p:ext uri="{BB962C8B-B14F-4D97-AF65-F5344CB8AC3E}">
        <p14:creationId xmlns:p14="http://schemas.microsoft.com/office/powerpoint/2010/main" val="282029343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7985" y="1471282"/>
            <a:ext cx="6474175" cy="1552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1429833" y="1201252"/>
            <a:ext cx="589156" cy="1822703"/>
          </a:xfrm>
          <a:prstGeom prst="round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6" name="Rounded Rectangle 5"/>
          <p:cNvSpPr/>
          <p:nvPr/>
        </p:nvSpPr>
        <p:spPr>
          <a:xfrm>
            <a:off x="3131840" y="1201252"/>
            <a:ext cx="851004" cy="1822703"/>
          </a:xfrm>
          <a:prstGeom prst="round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7" name="Rounded Rectangle 6"/>
          <p:cNvSpPr/>
          <p:nvPr/>
        </p:nvSpPr>
        <p:spPr>
          <a:xfrm>
            <a:off x="4964771" y="1201252"/>
            <a:ext cx="654618" cy="1822703"/>
          </a:xfrm>
          <a:prstGeom prst="round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9833" y="3293985"/>
            <a:ext cx="884903" cy="1974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2684" y="3317542"/>
            <a:ext cx="3229555" cy="1974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53245" y="3319632"/>
            <a:ext cx="1826385" cy="1972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ounded Rectangle 11"/>
          <p:cNvSpPr/>
          <p:nvPr/>
        </p:nvSpPr>
        <p:spPr>
          <a:xfrm>
            <a:off x="6470393" y="1201252"/>
            <a:ext cx="851004" cy="1822703"/>
          </a:xfrm>
          <a:prstGeom prst="round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8" name="TextBox 7"/>
          <p:cNvSpPr txBox="1"/>
          <p:nvPr/>
        </p:nvSpPr>
        <p:spPr>
          <a:xfrm>
            <a:off x="1167985" y="861124"/>
            <a:ext cx="1063171" cy="331260"/>
          </a:xfrm>
          <a:prstGeom prst="rect">
            <a:avLst/>
          </a:prstGeom>
          <a:noFill/>
        </p:spPr>
        <p:txBody>
          <a:bodyPr wrap="square" lIns="84216" tIns="42108" rIns="84216" bIns="42108" rtlCol="0">
            <a:spAutoFit/>
          </a:bodyPr>
          <a:lstStyle/>
          <a:p>
            <a:r>
              <a:rPr lang="en-US" dirty="0" smtClean="0">
                <a:solidFill>
                  <a:srgbClr val="FF0000"/>
                </a:solidFill>
                <a:latin typeface="+mj-lt"/>
                <a:sym typeface="Wingdings 2"/>
              </a:rPr>
              <a:t> </a:t>
            </a:r>
            <a:endParaRPr lang="en-US" dirty="0">
              <a:solidFill>
                <a:srgbClr val="FF0000"/>
              </a:solidFill>
              <a:latin typeface="+mj-lt"/>
            </a:endParaRPr>
          </a:p>
        </p:txBody>
      </p:sp>
      <p:sp>
        <p:nvSpPr>
          <p:cNvPr id="15" name="TextBox 14"/>
          <p:cNvSpPr txBox="1"/>
          <p:nvPr/>
        </p:nvSpPr>
        <p:spPr>
          <a:xfrm>
            <a:off x="1364371" y="5383740"/>
            <a:ext cx="1063171" cy="331260"/>
          </a:xfrm>
          <a:prstGeom prst="rect">
            <a:avLst/>
          </a:prstGeom>
          <a:noFill/>
        </p:spPr>
        <p:txBody>
          <a:bodyPr wrap="square" lIns="84216" tIns="42108" rIns="84216" bIns="42108" rtlCol="0">
            <a:spAutoFit/>
          </a:bodyPr>
          <a:lstStyle/>
          <a:p>
            <a:r>
              <a:rPr lang="en-US" dirty="0" smtClean="0">
                <a:solidFill>
                  <a:srgbClr val="6C0000"/>
                </a:solidFill>
                <a:latin typeface="+mj-lt"/>
                <a:sym typeface="Wingdings 2"/>
              </a:rPr>
              <a:t>: LNA</a:t>
            </a:r>
            <a:endParaRPr lang="en-US" dirty="0">
              <a:solidFill>
                <a:srgbClr val="6C0000"/>
              </a:solidFill>
              <a:latin typeface="+mj-lt"/>
            </a:endParaRPr>
          </a:p>
        </p:txBody>
      </p:sp>
      <p:sp>
        <p:nvSpPr>
          <p:cNvPr id="16" name="TextBox 15"/>
          <p:cNvSpPr txBox="1"/>
          <p:nvPr/>
        </p:nvSpPr>
        <p:spPr>
          <a:xfrm>
            <a:off x="3066378" y="863715"/>
            <a:ext cx="1063171" cy="331260"/>
          </a:xfrm>
          <a:prstGeom prst="rect">
            <a:avLst/>
          </a:prstGeom>
          <a:noFill/>
        </p:spPr>
        <p:txBody>
          <a:bodyPr wrap="square" lIns="84216" tIns="42108" rIns="84216" bIns="42108" rtlCol="0">
            <a:spAutoFit/>
          </a:bodyPr>
          <a:lstStyle/>
          <a:p>
            <a:r>
              <a:rPr lang="en-US" dirty="0" smtClean="0">
                <a:solidFill>
                  <a:srgbClr val="FF0000"/>
                </a:solidFill>
                <a:latin typeface="+mj-lt"/>
                <a:sym typeface="Wingdings 2"/>
              </a:rPr>
              <a:t> </a:t>
            </a:r>
            <a:endParaRPr lang="en-US" dirty="0">
              <a:solidFill>
                <a:srgbClr val="FF0000"/>
              </a:solidFill>
              <a:latin typeface="+mj-lt"/>
            </a:endParaRPr>
          </a:p>
        </p:txBody>
      </p:sp>
      <p:sp>
        <p:nvSpPr>
          <p:cNvPr id="17" name="TextBox 16"/>
          <p:cNvSpPr txBox="1"/>
          <p:nvPr/>
        </p:nvSpPr>
        <p:spPr>
          <a:xfrm>
            <a:off x="3062247" y="5334000"/>
            <a:ext cx="3338553" cy="823702"/>
          </a:xfrm>
          <a:prstGeom prst="rect">
            <a:avLst/>
          </a:prstGeom>
          <a:noFill/>
        </p:spPr>
        <p:txBody>
          <a:bodyPr wrap="square" lIns="84216" tIns="42108" rIns="84216" bIns="42108" rtlCol="0">
            <a:spAutoFit/>
          </a:bodyPr>
          <a:lstStyle/>
          <a:p>
            <a:r>
              <a:rPr lang="en-US" dirty="0" smtClean="0">
                <a:solidFill>
                  <a:srgbClr val="6C0000"/>
                </a:solidFill>
                <a:latin typeface="+mj-lt"/>
                <a:sym typeface="Wingdings 2"/>
              </a:rPr>
              <a:t>&amp;: Switch Amplifier </a:t>
            </a:r>
          </a:p>
          <a:p>
            <a:r>
              <a:rPr lang="en-US" dirty="0" smtClean="0">
                <a:solidFill>
                  <a:srgbClr val="6C0000"/>
                </a:solidFill>
                <a:latin typeface="+mj-lt"/>
                <a:sym typeface="Wingdings 2"/>
              </a:rPr>
              <a:t>(functioning as an active switch)</a:t>
            </a:r>
            <a:endParaRPr lang="en-US" dirty="0">
              <a:solidFill>
                <a:srgbClr val="6C0000"/>
              </a:solidFill>
              <a:latin typeface="+mj-lt"/>
            </a:endParaRPr>
          </a:p>
        </p:txBody>
      </p:sp>
      <p:sp>
        <p:nvSpPr>
          <p:cNvPr id="18" name="TextBox 17"/>
          <p:cNvSpPr txBox="1"/>
          <p:nvPr/>
        </p:nvSpPr>
        <p:spPr>
          <a:xfrm>
            <a:off x="4768385" y="863715"/>
            <a:ext cx="1063171" cy="331260"/>
          </a:xfrm>
          <a:prstGeom prst="rect">
            <a:avLst/>
          </a:prstGeom>
          <a:noFill/>
        </p:spPr>
        <p:txBody>
          <a:bodyPr wrap="square" lIns="84216" tIns="42108" rIns="84216" bIns="42108" rtlCol="0">
            <a:spAutoFit/>
          </a:bodyPr>
          <a:lstStyle/>
          <a:p>
            <a:r>
              <a:rPr lang="en-US" dirty="0" smtClean="0">
                <a:solidFill>
                  <a:srgbClr val="FF0000"/>
                </a:solidFill>
                <a:latin typeface="+mj-lt"/>
                <a:sym typeface="Wingdings 2"/>
              </a:rPr>
              <a:t> </a:t>
            </a:r>
            <a:endParaRPr lang="en-US" dirty="0">
              <a:solidFill>
                <a:srgbClr val="FF0000"/>
              </a:solidFill>
              <a:latin typeface="+mj-lt"/>
            </a:endParaRPr>
          </a:p>
        </p:txBody>
      </p:sp>
      <p:sp>
        <p:nvSpPr>
          <p:cNvPr id="19" name="TextBox 18"/>
          <p:cNvSpPr txBox="1"/>
          <p:nvPr/>
        </p:nvSpPr>
        <p:spPr>
          <a:xfrm>
            <a:off x="5867400" y="5377963"/>
            <a:ext cx="2054923" cy="337037"/>
          </a:xfrm>
          <a:prstGeom prst="rect">
            <a:avLst/>
          </a:prstGeom>
          <a:noFill/>
        </p:spPr>
        <p:txBody>
          <a:bodyPr wrap="square" lIns="84216" tIns="42108" rIns="84216" bIns="42108" rtlCol="0">
            <a:spAutoFit/>
          </a:bodyPr>
          <a:lstStyle/>
          <a:p>
            <a:r>
              <a:rPr lang="en-US" dirty="0" smtClean="0">
                <a:solidFill>
                  <a:srgbClr val="6C0000"/>
                </a:solidFill>
                <a:latin typeface="+mj-lt"/>
                <a:sym typeface="Wingdings 2"/>
              </a:rPr>
              <a:t>      : VGA </a:t>
            </a:r>
          </a:p>
        </p:txBody>
      </p:sp>
      <p:sp>
        <p:nvSpPr>
          <p:cNvPr id="20" name="TextBox 19"/>
          <p:cNvSpPr txBox="1"/>
          <p:nvPr/>
        </p:nvSpPr>
        <p:spPr>
          <a:xfrm>
            <a:off x="6339469" y="863715"/>
            <a:ext cx="1063171" cy="331260"/>
          </a:xfrm>
          <a:prstGeom prst="rect">
            <a:avLst/>
          </a:prstGeom>
          <a:noFill/>
        </p:spPr>
        <p:txBody>
          <a:bodyPr wrap="square" lIns="84216" tIns="42108" rIns="84216" bIns="42108" rtlCol="0">
            <a:spAutoFit/>
          </a:bodyPr>
          <a:lstStyle/>
          <a:p>
            <a:r>
              <a:rPr lang="en-US" dirty="0" smtClean="0">
                <a:solidFill>
                  <a:srgbClr val="FF0000"/>
                </a:solidFill>
                <a:latin typeface="+mj-lt"/>
                <a:sym typeface="Wingdings 2"/>
              </a:rPr>
              <a:t> </a:t>
            </a:r>
            <a:endParaRPr lang="en-US" dirty="0">
              <a:solidFill>
                <a:srgbClr val="FF0000"/>
              </a:solidFill>
              <a:latin typeface="+mj-lt"/>
            </a:endParaRPr>
          </a:p>
        </p:txBody>
      </p:sp>
      <p:sp>
        <p:nvSpPr>
          <p:cNvPr id="21" name="TextBox 20"/>
          <p:cNvSpPr txBox="1"/>
          <p:nvPr/>
        </p:nvSpPr>
        <p:spPr>
          <a:xfrm>
            <a:off x="1895956" y="1219200"/>
            <a:ext cx="1440160" cy="346249"/>
          </a:xfrm>
          <a:prstGeom prst="rect">
            <a:avLst/>
          </a:prstGeom>
          <a:noFill/>
        </p:spPr>
        <p:txBody>
          <a:bodyPr wrap="square" lIns="84216" tIns="42108" rIns="84216" bIns="42108" rtlCol="0">
            <a:spAutoFit/>
          </a:bodyPr>
          <a:lstStyle/>
          <a:p>
            <a:r>
              <a:rPr lang="en-US" sz="1700" dirty="0">
                <a:solidFill>
                  <a:srgbClr val="6C0000"/>
                </a:solidFill>
                <a:latin typeface="+mj-lt"/>
                <a:sym typeface="Wingdings 2"/>
              </a:rPr>
              <a:t>90</a:t>
            </a:r>
            <a:r>
              <a:rPr lang="en-US" sz="1700" baseline="30000" dirty="0">
                <a:solidFill>
                  <a:srgbClr val="6C0000"/>
                </a:solidFill>
                <a:latin typeface="+mj-lt"/>
                <a:sym typeface="Wingdings 2"/>
              </a:rPr>
              <a:t>o</a:t>
            </a:r>
            <a:r>
              <a:rPr lang="en-US" sz="1700" dirty="0">
                <a:solidFill>
                  <a:srgbClr val="6C0000"/>
                </a:solidFill>
                <a:latin typeface="+mj-lt"/>
                <a:sym typeface="Wingdings 2"/>
              </a:rPr>
              <a:t> Hybrid</a:t>
            </a:r>
            <a:endParaRPr lang="en-US" sz="1700" dirty="0">
              <a:solidFill>
                <a:srgbClr val="6C0000"/>
              </a:solidFill>
              <a:latin typeface="+mj-lt"/>
            </a:endParaRPr>
          </a:p>
        </p:txBody>
      </p:sp>
      <p:sp>
        <p:nvSpPr>
          <p:cNvPr id="22" name="TextBox 21"/>
          <p:cNvSpPr txBox="1"/>
          <p:nvPr/>
        </p:nvSpPr>
        <p:spPr>
          <a:xfrm>
            <a:off x="5423004" y="1219200"/>
            <a:ext cx="1440160" cy="346249"/>
          </a:xfrm>
          <a:prstGeom prst="rect">
            <a:avLst/>
          </a:prstGeom>
          <a:noFill/>
        </p:spPr>
        <p:txBody>
          <a:bodyPr wrap="square" lIns="84216" tIns="42108" rIns="84216" bIns="42108" rtlCol="0">
            <a:spAutoFit/>
          </a:bodyPr>
          <a:lstStyle/>
          <a:p>
            <a:r>
              <a:rPr lang="en-US" sz="1700" dirty="0">
                <a:solidFill>
                  <a:srgbClr val="6C0000"/>
                </a:solidFill>
                <a:latin typeface="+mj-lt"/>
                <a:sym typeface="Wingdings 2"/>
              </a:rPr>
              <a:t>90</a:t>
            </a:r>
            <a:r>
              <a:rPr lang="en-US" sz="1700" baseline="30000" dirty="0">
                <a:solidFill>
                  <a:srgbClr val="6C0000"/>
                </a:solidFill>
                <a:latin typeface="+mj-lt"/>
                <a:sym typeface="Wingdings 2"/>
              </a:rPr>
              <a:t>o</a:t>
            </a:r>
            <a:r>
              <a:rPr lang="en-US" sz="1700" dirty="0">
                <a:solidFill>
                  <a:srgbClr val="6C0000"/>
                </a:solidFill>
                <a:latin typeface="+mj-lt"/>
                <a:sym typeface="Wingdings 2"/>
              </a:rPr>
              <a:t> Hybrid</a:t>
            </a:r>
            <a:endParaRPr lang="en-US" sz="1700" dirty="0">
              <a:solidFill>
                <a:srgbClr val="6C0000"/>
              </a:solidFill>
              <a:latin typeface="+mj-lt"/>
            </a:endParaRPr>
          </a:p>
        </p:txBody>
      </p:sp>
      <p:sp>
        <p:nvSpPr>
          <p:cNvPr id="23" name="TextBox 22"/>
          <p:cNvSpPr txBox="1"/>
          <p:nvPr/>
        </p:nvSpPr>
        <p:spPr>
          <a:xfrm>
            <a:off x="3786458" y="1219200"/>
            <a:ext cx="1440160" cy="346249"/>
          </a:xfrm>
          <a:prstGeom prst="rect">
            <a:avLst/>
          </a:prstGeom>
          <a:noFill/>
        </p:spPr>
        <p:txBody>
          <a:bodyPr wrap="square" lIns="84216" tIns="42108" rIns="84216" bIns="42108" rtlCol="0">
            <a:spAutoFit/>
          </a:bodyPr>
          <a:lstStyle/>
          <a:p>
            <a:r>
              <a:rPr lang="en-US" sz="1700" dirty="0">
                <a:solidFill>
                  <a:srgbClr val="6C0000"/>
                </a:solidFill>
                <a:latin typeface="+mj-lt"/>
                <a:sym typeface="Wingdings 2"/>
              </a:rPr>
              <a:t>Rat-Race</a:t>
            </a:r>
            <a:endParaRPr lang="en-US" sz="1700" dirty="0">
              <a:solidFill>
                <a:srgbClr val="6C0000"/>
              </a:solidFill>
              <a:latin typeface="+mj-lt"/>
            </a:endParaRPr>
          </a:p>
        </p:txBody>
      </p:sp>
      <p:sp>
        <p:nvSpPr>
          <p:cNvPr id="24" name="Rectangle 23"/>
          <p:cNvSpPr/>
          <p:nvPr/>
        </p:nvSpPr>
        <p:spPr>
          <a:xfrm>
            <a:off x="304800" y="0"/>
            <a:ext cx="8839200" cy="553998"/>
          </a:xfrm>
          <a:prstGeom prst="rect">
            <a:avLst/>
          </a:prstGeom>
        </p:spPr>
        <p:txBody>
          <a:bodyPr wrap="square">
            <a:spAutoFit/>
          </a:bodyPr>
          <a:lstStyle/>
          <a:p>
            <a:pPr algn="ctr">
              <a:lnSpc>
                <a:spcPct val="150000"/>
              </a:lnSpc>
            </a:pPr>
            <a:r>
              <a:rPr lang="en-US" sz="2000" b="1" dirty="0" smtClean="0">
                <a:solidFill>
                  <a:schemeClr val="bg1"/>
                </a:solidFill>
              </a:rPr>
              <a:t>Vector-Summing Phase Shifter </a:t>
            </a:r>
            <a:r>
              <a:rPr lang="en-US" sz="2000" b="1" dirty="0">
                <a:solidFill>
                  <a:srgbClr val="6C0000"/>
                </a:solidFill>
              </a:rPr>
              <a:t>(90</a:t>
            </a:r>
            <a:r>
              <a:rPr lang="en-US" sz="2000" b="1" i="1" dirty="0">
                <a:solidFill>
                  <a:srgbClr val="6C0000"/>
                </a:solidFill>
              </a:rPr>
              <a:t>◦ </a:t>
            </a:r>
            <a:r>
              <a:rPr lang="en-US" sz="2000" b="1" dirty="0">
                <a:solidFill>
                  <a:srgbClr val="6C0000"/>
                </a:solidFill>
              </a:rPr>
              <a:t>hybrid coupler</a:t>
            </a:r>
            <a:r>
              <a:rPr lang="en-US" sz="2000" b="1" dirty="0" smtClean="0">
                <a:solidFill>
                  <a:srgbClr val="6C0000"/>
                </a:solidFill>
              </a:rPr>
              <a:t>) </a:t>
            </a:r>
            <a:endParaRPr lang="en-US" sz="2000" b="1" dirty="0">
              <a:solidFill>
                <a:srgbClr val="6C0000"/>
              </a:solidFill>
            </a:endParaRPr>
          </a:p>
        </p:txBody>
      </p:sp>
      <p:sp>
        <p:nvSpPr>
          <p:cNvPr id="25" name="TextBox 24"/>
          <p:cNvSpPr txBox="1"/>
          <p:nvPr/>
        </p:nvSpPr>
        <p:spPr>
          <a:xfrm>
            <a:off x="914400" y="6400800"/>
            <a:ext cx="1752600" cy="430887"/>
          </a:xfrm>
          <a:prstGeom prst="rect">
            <a:avLst/>
          </a:prstGeom>
          <a:noFill/>
        </p:spPr>
        <p:txBody>
          <a:bodyPr wrap="square" rtlCol="0">
            <a:spAutoFit/>
          </a:bodyPr>
          <a:lstStyle/>
          <a:p>
            <a:r>
              <a:rPr lang="en-US" sz="2200" b="1" dirty="0" smtClean="0">
                <a:solidFill>
                  <a:srgbClr val="6C0000"/>
                </a:solidFill>
              </a:rPr>
              <a:t>/RF Group</a:t>
            </a:r>
            <a:endParaRPr lang="en-US" sz="2200" b="1" dirty="0">
              <a:solidFill>
                <a:srgbClr val="6C0000"/>
              </a:solidFill>
            </a:endParaRPr>
          </a:p>
        </p:txBody>
      </p:sp>
      <p:sp>
        <p:nvSpPr>
          <p:cNvPr id="2" name="Slide Number Placeholder 1"/>
          <p:cNvSpPr>
            <a:spLocks noGrp="1"/>
          </p:cNvSpPr>
          <p:nvPr>
            <p:ph type="sldNum" sz="quarter" idx="4"/>
          </p:nvPr>
        </p:nvSpPr>
        <p:spPr/>
        <p:txBody>
          <a:bodyPr/>
          <a:lstStyle/>
          <a:p>
            <a:fld id="{90BE237A-3C10-CB42-9E82-6FFF293908C0}" type="slidenum">
              <a:rPr lang="en-US" smtClean="0"/>
              <a:pPr/>
              <a:t>73</a:t>
            </a:fld>
            <a:endParaRPr lang="en-US"/>
          </a:p>
        </p:txBody>
      </p:sp>
    </p:spTree>
    <p:extLst>
      <p:ext uri="{BB962C8B-B14F-4D97-AF65-F5344CB8AC3E}">
        <p14:creationId xmlns:p14="http://schemas.microsoft.com/office/powerpoint/2010/main" val="207197526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6B0E1E6-BBDF-4CD7-A72C-4AECEAC288E1}" type="slidenum">
              <a:rPr lang="en-US" smtClean="0"/>
              <a:t>74</a:t>
            </a:fld>
            <a:endParaRPr lang="en-US"/>
          </a:p>
        </p:txBody>
      </p:sp>
      <p:sp>
        <p:nvSpPr>
          <p:cNvPr id="3" name="Rectangle 2"/>
          <p:cNvSpPr/>
          <p:nvPr/>
        </p:nvSpPr>
        <p:spPr>
          <a:xfrm>
            <a:off x="381000" y="4419601"/>
            <a:ext cx="8534400" cy="873572"/>
          </a:xfrm>
          <a:prstGeom prst="rect">
            <a:avLst/>
          </a:prstGeom>
        </p:spPr>
        <p:txBody>
          <a:bodyPr wrap="square">
            <a:spAutoFit/>
          </a:bodyPr>
          <a:lstStyle/>
          <a:p>
            <a:pPr marL="285750" indent="-285750">
              <a:lnSpc>
                <a:spcPct val="150000"/>
              </a:lnSpc>
              <a:buFont typeface="Wingdings" pitchFamily="2" charset="2"/>
              <a:buChar char="Ø"/>
            </a:pPr>
            <a:r>
              <a:rPr lang="en-US" sz="1800" dirty="0">
                <a:solidFill>
                  <a:srgbClr val="6C0000"/>
                </a:solidFill>
              </a:rPr>
              <a:t>The operating principle of an active phase shifter is to vary the amplitudes of two orthogonally-phased input signals to get the desired phase at the output.</a:t>
            </a:r>
          </a:p>
        </p:txBody>
      </p:sp>
    </p:spTree>
    <p:extLst>
      <p:ext uri="{BB962C8B-B14F-4D97-AF65-F5344CB8AC3E}">
        <p14:creationId xmlns:p14="http://schemas.microsoft.com/office/powerpoint/2010/main" val="339508149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p:cNvSpPr/>
          <p:nvPr/>
        </p:nvSpPr>
        <p:spPr>
          <a:xfrm>
            <a:off x="1691905" y="5398624"/>
            <a:ext cx="6099495" cy="877598"/>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84216" tIns="42108" rIns="84216" bIns="42108" rtlCol="0" anchor="ctr"/>
          <a:lstStyle/>
          <a:p>
            <a:pPr algn="ctr"/>
            <a:endParaRPr lang="en-US"/>
          </a:p>
        </p:txBody>
      </p:sp>
      <p:sp>
        <p:nvSpPr>
          <p:cNvPr id="219140" name="Text Box 4"/>
          <p:cNvSpPr txBox="1">
            <a:spLocks noChangeArrowheads="1"/>
          </p:cNvSpPr>
          <p:nvPr/>
        </p:nvSpPr>
        <p:spPr bwMode="auto">
          <a:xfrm>
            <a:off x="1701787" y="5466460"/>
            <a:ext cx="6351461" cy="356058"/>
          </a:xfrm>
          <a:prstGeom prst="rect">
            <a:avLst/>
          </a:prstGeom>
          <a:noFill/>
          <a:ln w="9525">
            <a:noFill/>
            <a:miter lim="800000"/>
            <a:headEnd/>
            <a:tailEnd/>
          </a:ln>
          <a:effectLst/>
        </p:spPr>
        <p:txBody>
          <a:bodyPr wrap="square" lIns="93761" tIns="46880" rIns="93761" bIns="46880">
            <a:spAutoFit/>
          </a:bodyPr>
          <a:lstStyle/>
          <a:p>
            <a:pPr defTabSz="938376">
              <a:spcBef>
                <a:spcPct val="50000"/>
              </a:spcBef>
              <a:buFontTx/>
              <a:buChar char="•"/>
            </a:pPr>
            <a:r>
              <a:rPr lang="en-US" sz="1700" dirty="0">
                <a:latin typeface="Arial Narrow" pitchFamily="34" charset="0"/>
              </a:rPr>
              <a:t> Exactly the same I/Q phase performance as the 2-stage </a:t>
            </a:r>
            <a:r>
              <a:rPr lang="en-US" sz="1700" dirty="0" err="1">
                <a:latin typeface="Arial Narrow" pitchFamily="34" charset="0"/>
              </a:rPr>
              <a:t>polyphase</a:t>
            </a:r>
            <a:r>
              <a:rPr lang="en-US" sz="1700" dirty="0">
                <a:latin typeface="Arial Narrow" pitchFamily="34" charset="0"/>
              </a:rPr>
              <a:t> filter</a:t>
            </a:r>
            <a:endParaRPr lang="en-US" sz="1700" i="1" dirty="0">
              <a:latin typeface="Arial Narrow" pitchFamily="34" charset="0"/>
            </a:endParaRPr>
          </a:p>
        </p:txBody>
      </p:sp>
      <p:sp>
        <p:nvSpPr>
          <p:cNvPr id="219141" name="Text Box 5"/>
          <p:cNvSpPr txBox="1">
            <a:spLocks noChangeArrowheads="1"/>
          </p:cNvSpPr>
          <p:nvPr/>
        </p:nvSpPr>
        <p:spPr bwMode="auto">
          <a:xfrm>
            <a:off x="1691680" y="5804301"/>
            <a:ext cx="5760865" cy="356058"/>
          </a:xfrm>
          <a:prstGeom prst="rect">
            <a:avLst/>
          </a:prstGeom>
          <a:noFill/>
          <a:ln w="9525">
            <a:noFill/>
            <a:miter lim="800000"/>
            <a:headEnd/>
            <a:tailEnd/>
          </a:ln>
          <a:effectLst/>
        </p:spPr>
        <p:txBody>
          <a:bodyPr wrap="square" lIns="93761" tIns="46880" rIns="93761" bIns="46880">
            <a:spAutoFit/>
          </a:bodyPr>
          <a:lstStyle/>
          <a:p>
            <a:pPr defTabSz="938376">
              <a:spcBef>
                <a:spcPct val="50000"/>
              </a:spcBef>
              <a:buFontTx/>
              <a:buChar char="•"/>
            </a:pPr>
            <a:r>
              <a:rPr lang="en-US" sz="1700" dirty="0">
                <a:latin typeface="Arial Narrow" pitchFamily="34" charset="0"/>
              </a:rPr>
              <a:t> 6 dB larger voltage gain than the 2-stage </a:t>
            </a:r>
            <a:r>
              <a:rPr lang="en-US" sz="1700" dirty="0" err="1">
                <a:latin typeface="Arial Narrow" pitchFamily="34" charset="0"/>
              </a:rPr>
              <a:t>polyphase</a:t>
            </a:r>
            <a:r>
              <a:rPr lang="en-US" sz="1700" dirty="0">
                <a:latin typeface="Arial Narrow" pitchFamily="34" charset="0"/>
              </a:rPr>
              <a:t> filter</a:t>
            </a:r>
            <a:endParaRPr lang="en-US" sz="1700" i="1" dirty="0">
              <a:latin typeface="Arial Narrow" pitchFamily="34" charset="0"/>
            </a:endParaRPr>
          </a:p>
        </p:txBody>
      </p:sp>
      <p:graphicFrame>
        <p:nvGraphicFramePr>
          <p:cNvPr id="219142" name="Object 6"/>
          <p:cNvGraphicFramePr>
            <a:graphicFrameLocks noChangeAspect="1"/>
          </p:cNvGraphicFramePr>
          <p:nvPr>
            <p:extLst>
              <p:ext uri="{D42A27DB-BD31-4B8C-83A1-F6EECF244321}">
                <p14:modId xmlns:p14="http://schemas.microsoft.com/office/powerpoint/2010/main" val="509541804"/>
              </p:ext>
            </p:extLst>
          </p:nvPr>
        </p:nvGraphicFramePr>
        <p:xfrm>
          <a:off x="774991" y="796208"/>
          <a:ext cx="7334250" cy="4558606"/>
        </p:xfrm>
        <a:graphic>
          <a:graphicData uri="http://schemas.openxmlformats.org/presentationml/2006/ole">
            <mc:AlternateContent xmlns:mc="http://schemas.openxmlformats.org/markup-compatibility/2006">
              <mc:Choice xmlns:v="urn:schemas-microsoft-com:vml" Requires="v">
                <p:oleObj spid="_x0000_s8259" name="Visio" r:id="rId4" imgW="7980967" imgH="4809787" progId="Visio.Drawing.11">
                  <p:embed/>
                </p:oleObj>
              </mc:Choice>
              <mc:Fallback>
                <p:oleObj name="Visio" r:id="rId4" imgW="7980967" imgH="4809787" progId="Visio.Drawing.11">
                  <p:embed/>
                  <p:pic>
                    <p:nvPicPr>
                      <p:cNvPr id="0" name=""/>
                      <p:cNvPicPr>
                        <a:picLocks noChangeAspect="1" noChangeArrowheads="1"/>
                      </p:cNvPicPr>
                      <p:nvPr/>
                    </p:nvPicPr>
                    <p:blipFill>
                      <a:blip r:embed="rId5"/>
                      <a:srcRect/>
                      <a:stretch>
                        <a:fillRect/>
                      </a:stretch>
                    </p:blipFill>
                    <p:spPr bwMode="auto">
                      <a:xfrm>
                        <a:off x="774991" y="796208"/>
                        <a:ext cx="7334250" cy="4558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 name="TextBox 10"/>
          <p:cNvSpPr txBox="1"/>
          <p:nvPr/>
        </p:nvSpPr>
        <p:spPr>
          <a:xfrm>
            <a:off x="2511384" y="863715"/>
            <a:ext cx="1112851" cy="317394"/>
          </a:xfrm>
          <a:prstGeom prst="rect">
            <a:avLst/>
          </a:prstGeom>
          <a:noFill/>
        </p:spPr>
        <p:txBody>
          <a:bodyPr wrap="square" lIns="84216" tIns="42108" rIns="84216" bIns="42108" rtlCol="0">
            <a:spAutoFit/>
          </a:bodyPr>
          <a:lstStyle/>
          <a:p>
            <a:pPr algn="l"/>
            <a:r>
              <a:rPr lang="en-US" sz="1500" dirty="0">
                <a:latin typeface="Arial Narrow" pitchFamily="34" charset="0"/>
              </a:rPr>
              <a:t>1-stage</a:t>
            </a:r>
          </a:p>
        </p:txBody>
      </p:sp>
      <p:sp>
        <p:nvSpPr>
          <p:cNvPr id="12" name="TextBox 11"/>
          <p:cNvSpPr txBox="1"/>
          <p:nvPr/>
        </p:nvSpPr>
        <p:spPr>
          <a:xfrm>
            <a:off x="3666605" y="863715"/>
            <a:ext cx="1112851" cy="317394"/>
          </a:xfrm>
          <a:prstGeom prst="rect">
            <a:avLst/>
          </a:prstGeom>
          <a:noFill/>
        </p:spPr>
        <p:txBody>
          <a:bodyPr wrap="square" lIns="84216" tIns="42108" rIns="84216" bIns="42108" rtlCol="0">
            <a:spAutoFit/>
          </a:bodyPr>
          <a:lstStyle/>
          <a:p>
            <a:pPr algn="l"/>
            <a:r>
              <a:rPr lang="en-US" sz="1500" dirty="0">
                <a:solidFill>
                  <a:srgbClr val="0000FF"/>
                </a:solidFill>
                <a:latin typeface="Arial Narrow" pitchFamily="34" charset="0"/>
              </a:rPr>
              <a:t>2-stage</a:t>
            </a:r>
          </a:p>
        </p:txBody>
      </p:sp>
      <p:sp>
        <p:nvSpPr>
          <p:cNvPr id="13" name="TextBox 12"/>
          <p:cNvSpPr txBox="1"/>
          <p:nvPr/>
        </p:nvSpPr>
        <p:spPr>
          <a:xfrm>
            <a:off x="5095220" y="863715"/>
            <a:ext cx="1363153" cy="317394"/>
          </a:xfrm>
          <a:prstGeom prst="rect">
            <a:avLst/>
          </a:prstGeom>
          <a:noFill/>
        </p:spPr>
        <p:txBody>
          <a:bodyPr wrap="square" lIns="84216" tIns="42108" rIns="84216" bIns="42108" rtlCol="0">
            <a:spAutoFit/>
          </a:bodyPr>
          <a:lstStyle/>
          <a:p>
            <a:pPr algn="l"/>
            <a:r>
              <a:rPr lang="en-US" sz="1500" dirty="0">
                <a:latin typeface="Arial Narrow" pitchFamily="34" charset="0"/>
              </a:rPr>
              <a:t>3-stage</a:t>
            </a:r>
          </a:p>
        </p:txBody>
      </p:sp>
      <p:sp>
        <p:nvSpPr>
          <p:cNvPr id="14" name="TextBox 13"/>
          <p:cNvSpPr txBox="1"/>
          <p:nvPr/>
        </p:nvSpPr>
        <p:spPr>
          <a:xfrm>
            <a:off x="6362085" y="863715"/>
            <a:ext cx="1363153" cy="317394"/>
          </a:xfrm>
          <a:prstGeom prst="rect">
            <a:avLst/>
          </a:prstGeom>
          <a:noFill/>
        </p:spPr>
        <p:txBody>
          <a:bodyPr wrap="square" lIns="84216" tIns="42108" rIns="84216" bIns="42108" rtlCol="0">
            <a:spAutoFit/>
          </a:bodyPr>
          <a:lstStyle/>
          <a:p>
            <a:pPr algn="l"/>
            <a:r>
              <a:rPr lang="en-US" sz="1500" dirty="0">
                <a:solidFill>
                  <a:srgbClr val="FF0000"/>
                </a:solidFill>
                <a:latin typeface="Arial Narrow" pitchFamily="34" charset="0"/>
              </a:rPr>
              <a:t>QAF</a:t>
            </a:r>
          </a:p>
        </p:txBody>
      </p:sp>
      <p:sp>
        <p:nvSpPr>
          <p:cNvPr id="16" name="Rectangle 15"/>
          <p:cNvSpPr/>
          <p:nvPr/>
        </p:nvSpPr>
        <p:spPr>
          <a:xfrm>
            <a:off x="304800" y="0"/>
            <a:ext cx="8839200" cy="498663"/>
          </a:xfrm>
          <a:prstGeom prst="rect">
            <a:avLst/>
          </a:prstGeom>
        </p:spPr>
        <p:txBody>
          <a:bodyPr wrap="square">
            <a:spAutoFit/>
          </a:bodyPr>
          <a:lstStyle/>
          <a:p>
            <a:pPr algn="ctr">
              <a:lnSpc>
                <a:spcPct val="150000"/>
              </a:lnSpc>
            </a:pPr>
            <a:r>
              <a:rPr lang="en-US" sz="2000" b="1" dirty="0" smtClean="0">
                <a:solidFill>
                  <a:schemeClr val="bg1"/>
                </a:solidFill>
              </a:rPr>
              <a:t>Vector-Summing Phase Shifter </a:t>
            </a:r>
            <a:r>
              <a:rPr lang="en-US" sz="2000" b="1" dirty="0" smtClean="0">
                <a:solidFill>
                  <a:srgbClr val="6C0000"/>
                </a:solidFill>
              </a:rPr>
              <a:t>(</a:t>
            </a:r>
            <a:r>
              <a:rPr lang="en-US" sz="2000" b="1" dirty="0">
                <a:solidFill>
                  <a:srgbClr val="6C0000"/>
                </a:solidFill>
              </a:rPr>
              <a:t>Quadrature all-pass </a:t>
            </a:r>
            <a:r>
              <a:rPr lang="en-US" sz="2000" b="1" dirty="0" smtClean="0">
                <a:solidFill>
                  <a:srgbClr val="6C0000"/>
                </a:solidFill>
              </a:rPr>
              <a:t>filters) </a:t>
            </a:r>
            <a:endParaRPr lang="en-US" sz="2000" b="1" dirty="0">
              <a:solidFill>
                <a:srgbClr val="6C0000"/>
              </a:solidFill>
            </a:endParaRPr>
          </a:p>
        </p:txBody>
      </p:sp>
      <p:sp>
        <p:nvSpPr>
          <p:cNvPr id="17" name="TextBox 16"/>
          <p:cNvSpPr txBox="1"/>
          <p:nvPr/>
        </p:nvSpPr>
        <p:spPr>
          <a:xfrm>
            <a:off x="914400" y="6400800"/>
            <a:ext cx="1752600" cy="430887"/>
          </a:xfrm>
          <a:prstGeom prst="rect">
            <a:avLst/>
          </a:prstGeom>
          <a:noFill/>
        </p:spPr>
        <p:txBody>
          <a:bodyPr wrap="square" rtlCol="0">
            <a:spAutoFit/>
          </a:bodyPr>
          <a:lstStyle/>
          <a:p>
            <a:r>
              <a:rPr lang="en-US" sz="2200" b="1" dirty="0" smtClean="0">
                <a:solidFill>
                  <a:srgbClr val="6C0000"/>
                </a:solidFill>
              </a:rPr>
              <a:t>/RF Group</a:t>
            </a:r>
            <a:endParaRPr lang="en-US" sz="2200" b="1" dirty="0">
              <a:solidFill>
                <a:srgbClr val="6C0000"/>
              </a:solidFill>
            </a:endParaRPr>
          </a:p>
        </p:txBody>
      </p:sp>
      <p:sp>
        <p:nvSpPr>
          <p:cNvPr id="2" name="Slide Number Placeholder 1"/>
          <p:cNvSpPr>
            <a:spLocks noGrp="1"/>
          </p:cNvSpPr>
          <p:nvPr>
            <p:ph type="sldNum" sz="quarter" idx="12"/>
          </p:nvPr>
        </p:nvSpPr>
        <p:spPr/>
        <p:txBody>
          <a:bodyPr/>
          <a:lstStyle/>
          <a:p>
            <a:fld id="{F6B0E1E6-BBDF-4CD7-A72C-4AECEAC288E1}" type="slidenum">
              <a:rPr lang="en-US" smtClean="0"/>
              <a:t>75</a:t>
            </a:fld>
            <a:endParaRPr lang="en-US"/>
          </a:p>
        </p:txBody>
      </p:sp>
    </p:spTree>
    <p:extLst>
      <p:ext uri="{BB962C8B-B14F-4D97-AF65-F5344CB8AC3E}">
        <p14:creationId xmlns:p14="http://schemas.microsoft.com/office/powerpoint/2010/main" val="342340928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6B0E1E6-BBDF-4CD7-A72C-4AECEAC288E1}" type="slidenum">
              <a:rPr lang="en-US" smtClean="0"/>
              <a:t>76</a:t>
            </a:fld>
            <a:endParaRPr lang="en-US"/>
          </a:p>
        </p:txBody>
      </p:sp>
      <p:sp>
        <p:nvSpPr>
          <p:cNvPr id="5" name="Rectangle 4"/>
          <p:cNvSpPr/>
          <p:nvPr/>
        </p:nvSpPr>
        <p:spPr>
          <a:xfrm>
            <a:off x="1143000" y="457200"/>
            <a:ext cx="7202998" cy="523220"/>
          </a:xfrm>
          <a:prstGeom prst="rect">
            <a:avLst/>
          </a:prstGeom>
        </p:spPr>
        <p:txBody>
          <a:bodyPr wrap="none">
            <a:spAutoFit/>
          </a:bodyPr>
          <a:lstStyle/>
          <a:p>
            <a:pPr algn="ctr"/>
            <a:r>
              <a:rPr lang="en-US" sz="2800" dirty="0">
                <a:solidFill>
                  <a:srgbClr val="660000"/>
                </a:solidFill>
                <a:effectLst>
                  <a:outerShdw blurRad="38100" dist="38100" dir="2700000" algn="tl">
                    <a:srgbClr val="000000">
                      <a:alpha val="43137"/>
                    </a:srgbClr>
                  </a:outerShdw>
                </a:effectLst>
                <a:latin typeface="+mj-lt"/>
                <a:ea typeface="+mj-ea"/>
                <a:cs typeface="+mj-cs"/>
              </a:rPr>
              <a:t>Phased Arrays versus Timed Arrays</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9252" y="4038600"/>
            <a:ext cx="6400800" cy="2537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9252" y="1371600"/>
            <a:ext cx="6099748" cy="25392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914400" y="6400800"/>
            <a:ext cx="1752600" cy="430887"/>
          </a:xfrm>
          <a:prstGeom prst="rect">
            <a:avLst/>
          </a:prstGeom>
          <a:noFill/>
        </p:spPr>
        <p:txBody>
          <a:bodyPr wrap="square" rtlCol="0">
            <a:spAutoFit/>
          </a:bodyPr>
          <a:lstStyle/>
          <a:p>
            <a:r>
              <a:rPr lang="en-US" sz="2200" b="1" dirty="0" smtClean="0">
                <a:solidFill>
                  <a:srgbClr val="6C0000"/>
                </a:solidFill>
              </a:rPr>
              <a:t>/RF Group</a:t>
            </a:r>
            <a:endParaRPr lang="en-US" sz="2200" b="1" dirty="0">
              <a:solidFill>
                <a:srgbClr val="6C0000"/>
              </a:solidFill>
            </a:endParaRPr>
          </a:p>
        </p:txBody>
      </p:sp>
    </p:spTree>
    <p:extLst>
      <p:ext uri="{BB962C8B-B14F-4D97-AF65-F5344CB8AC3E}">
        <p14:creationId xmlns:p14="http://schemas.microsoft.com/office/powerpoint/2010/main" val="6478441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124200"/>
            <a:ext cx="2671200"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itle 1"/>
          <p:cNvSpPr txBox="1">
            <a:spLocks/>
          </p:cNvSpPr>
          <p:nvPr/>
        </p:nvSpPr>
        <p:spPr>
          <a:xfrm>
            <a:off x="685800" y="304800"/>
            <a:ext cx="7696200" cy="762000"/>
          </a:xfrm>
          <a:prstGeom prst="rect">
            <a:avLst/>
          </a:prstGeom>
        </p:spPr>
        <p:txBody>
          <a:bodyPr/>
          <a:lstStyle>
            <a:lvl1pPr algn="ctr" rtl="0" eaLnBrk="0" fontAlgn="base" hangingPunct="0">
              <a:spcBef>
                <a:spcPct val="0"/>
              </a:spcBef>
              <a:spcAft>
                <a:spcPct val="0"/>
              </a:spcAft>
              <a:defRPr kumimoji="1" sz="3600">
                <a:solidFill>
                  <a:srgbClr val="660000"/>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2pPr>
            <a:lvl3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3pPr>
            <a:lvl4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4pPr>
            <a:lvl5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5pPr>
            <a:lvl6pPr marL="4572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6pPr>
            <a:lvl7pPr marL="9144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7pPr>
            <a:lvl8pPr marL="13716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8pPr>
            <a:lvl9pPr marL="18288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9pPr>
          </a:lstStyle>
          <a:p>
            <a:r>
              <a:rPr lang="en-US" sz="3200" dirty="0" smtClean="0">
                <a:effectLst>
                  <a:outerShdw blurRad="38100" dist="38100" dir="2700000" algn="tl">
                    <a:srgbClr val="000000">
                      <a:alpha val="43137"/>
                    </a:srgbClr>
                  </a:outerShdw>
                </a:effectLst>
              </a:rPr>
              <a:t>Passive Phase Shifters</a:t>
            </a:r>
            <a:endParaRPr lang="en-US" sz="3200" dirty="0"/>
          </a:p>
        </p:txBody>
      </p:sp>
      <p:sp>
        <p:nvSpPr>
          <p:cNvPr id="15" name="Slide Number Placeholder 14"/>
          <p:cNvSpPr>
            <a:spLocks noGrp="1"/>
          </p:cNvSpPr>
          <p:nvPr>
            <p:ph type="sldNum" sz="quarter" idx="12"/>
          </p:nvPr>
        </p:nvSpPr>
        <p:spPr/>
        <p:txBody>
          <a:bodyPr/>
          <a:lstStyle/>
          <a:p>
            <a:fld id="{F6B0E1E6-BBDF-4CD7-A72C-4AECEAC288E1}" type="slidenum">
              <a:rPr lang="en-US" smtClean="0"/>
              <a:t>8</a:t>
            </a:fld>
            <a:endParaRPr lang="en-US"/>
          </a:p>
        </p:txBody>
      </p:sp>
      <p:sp>
        <p:nvSpPr>
          <p:cNvPr id="7" name="Rectangle 6"/>
          <p:cNvSpPr/>
          <p:nvPr/>
        </p:nvSpPr>
        <p:spPr>
          <a:xfrm>
            <a:off x="400050" y="1371600"/>
            <a:ext cx="3906262" cy="369332"/>
          </a:xfrm>
          <a:prstGeom prst="rect">
            <a:avLst/>
          </a:prstGeom>
        </p:spPr>
        <p:txBody>
          <a:bodyPr wrap="none">
            <a:spAutoFit/>
          </a:bodyPr>
          <a:lstStyle/>
          <a:p>
            <a:r>
              <a:rPr lang="en-US" sz="1800" b="1" dirty="0">
                <a:solidFill>
                  <a:schemeClr val="bg1"/>
                </a:solidFill>
              </a:rPr>
              <a:t>Reflection-Type Phase Shifter (RTPS</a:t>
            </a:r>
            <a:r>
              <a:rPr lang="en-US" sz="1800" b="1" dirty="0" smtClean="0">
                <a:solidFill>
                  <a:schemeClr val="bg1"/>
                </a:solidFill>
              </a:rPr>
              <a:t>)</a:t>
            </a:r>
            <a:endParaRPr lang="en-US" sz="1800" b="1" dirty="0">
              <a:solidFill>
                <a:schemeClr val="bg1"/>
              </a:solidFill>
            </a:endParaRPr>
          </a:p>
        </p:txBody>
      </p:sp>
      <p:sp>
        <p:nvSpPr>
          <p:cNvPr id="8" name="Rectangle 7"/>
          <p:cNvSpPr/>
          <p:nvPr/>
        </p:nvSpPr>
        <p:spPr>
          <a:xfrm>
            <a:off x="457200" y="5089773"/>
            <a:ext cx="8472488" cy="1615827"/>
          </a:xfrm>
          <a:prstGeom prst="rect">
            <a:avLst/>
          </a:prstGeom>
        </p:spPr>
        <p:txBody>
          <a:bodyPr wrap="square">
            <a:spAutoFit/>
          </a:bodyPr>
          <a:lstStyle/>
          <a:p>
            <a:pPr>
              <a:lnSpc>
                <a:spcPct val="150000"/>
              </a:lnSpc>
            </a:pPr>
            <a:r>
              <a:rPr lang="en-US" sz="1800" b="1" dirty="0" smtClean="0">
                <a:solidFill>
                  <a:srgbClr val="6C0000"/>
                </a:solidFill>
              </a:rPr>
              <a:t>Performance:</a:t>
            </a:r>
          </a:p>
          <a:p>
            <a:pPr>
              <a:lnSpc>
                <a:spcPct val="150000"/>
              </a:lnSpc>
            </a:pPr>
            <a:r>
              <a:rPr lang="en-US" sz="1800" dirty="0" smtClean="0">
                <a:solidFill>
                  <a:schemeClr val="bg1"/>
                </a:solidFill>
              </a:rPr>
              <a:t>2GHz  phase-shifter implemented </a:t>
            </a:r>
            <a:r>
              <a:rPr lang="en-US" sz="1800" dirty="0">
                <a:solidFill>
                  <a:schemeClr val="bg1"/>
                </a:solidFill>
              </a:rPr>
              <a:t>in a </a:t>
            </a:r>
            <a:r>
              <a:rPr lang="en-US" sz="1800" dirty="0"/>
              <a:t>0.18 </a:t>
            </a:r>
            <a:r>
              <a:rPr lang="en-US" sz="1800" dirty="0" smtClean="0"/>
              <a:t>um </a:t>
            </a:r>
            <a:r>
              <a:rPr lang="en-US" sz="1800" dirty="0"/>
              <a:t>CMOS process</a:t>
            </a:r>
            <a:r>
              <a:rPr lang="en-US" sz="1800" dirty="0" smtClean="0">
                <a:solidFill>
                  <a:schemeClr val="bg1"/>
                </a:solidFill>
              </a:rPr>
              <a:t>, phase change 343º. </a:t>
            </a:r>
          </a:p>
          <a:p>
            <a:r>
              <a:rPr lang="en-US" sz="1800" dirty="0" smtClean="0">
                <a:solidFill>
                  <a:schemeClr val="bg1"/>
                </a:solidFill>
              </a:rPr>
              <a:t>The </a:t>
            </a:r>
            <a:r>
              <a:rPr lang="en-US" sz="1800" dirty="0">
                <a:solidFill>
                  <a:schemeClr val="bg1"/>
                </a:solidFill>
              </a:rPr>
              <a:t>insertion loss </a:t>
            </a:r>
            <a:r>
              <a:rPr lang="en-US" sz="1800" dirty="0" smtClean="0">
                <a:solidFill>
                  <a:schemeClr val="bg1"/>
                </a:solidFill>
              </a:rPr>
              <a:t>is -10dB</a:t>
            </a:r>
            <a:r>
              <a:rPr lang="en-US" sz="1800" dirty="0" smtClean="0"/>
              <a:t>, and noise </a:t>
            </a:r>
            <a:r>
              <a:rPr lang="en-US" sz="1800" dirty="0"/>
              <a:t>figure </a:t>
            </a:r>
            <a:r>
              <a:rPr lang="en-US" sz="1800" dirty="0" smtClean="0"/>
              <a:t>is 19 dB</a:t>
            </a:r>
            <a:r>
              <a:rPr lang="en-US" sz="1800" dirty="0" smtClean="0">
                <a:solidFill>
                  <a:schemeClr val="bg1"/>
                </a:solidFill>
              </a:rPr>
              <a:t>, for 0-1.8V operation.</a:t>
            </a:r>
          </a:p>
          <a:p>
            <a:pPr>
              <a:lnSpc>
                <a:spcPct val="150000"/>
              </a:lnSpc>
            </a:pPr>
            <a:endParaRPr lang="en-US" sz="1800" dirty="0">
              <a:solidFill>
                <a:schemeClr val="bg1"/>
              </a:solidFill>
            </a:endParaRPr>
          </a:p>
        </p:txBody>
      </p:sp>
      <p:sp>
        <p:nvSpPr>
          <p:cNvPr id="9" name="Rectangle 8"/>
          <p:cNvSpPr/>
          <p:nvPr/>
        </p:nvSpPr>
        <p:spPr>
          <a:xfrm>
            <a:off x="381000" y="1828800"/>
            <a:ext cx="6172200" cy="1338828"/>
          </a:xfrm>
          <a:prstGeom prst="rect">
            <a:avLst/>
          </a:prstGeom>
        </p:spPr>
        <p:txBody>
          <a:bodyPr wrap="square">
            <a:spAutoFit/>
          </a:bodyPr>
          <a:lstStyle/>
          <a:p>
            <a:pPr marL="285750" indent="-285750">
              <a:lnSpc>
                <a:spcPct val="150000"/>
              </a:lnSpc>
              <a:buFont typeface="Wingdings" pitchFamily="2" charset="2"/>
              <a:buChar char="Ø"/>
            </a:pPr>
            <a:r>
              <a:rPr lang="en-US" sz="1800" b="1" dirty="0" smtClean="0">
                <a:solidFill>
                  <a:srgbClr val="6C0000"/>
                </a:solidFill>
              </a:rPr>
              <a:t>Good </a:t>
            </a:r>
            <a:r>
              <a:rPr lang="en-US" sz="1800" b="1" dirty="0">
                <a:solidFill>
                  <a:srgbClr val="6C0000"/>
                </a:solidFill>
              </a:rPr>
              <a:t>linearity performance</a:t>
            </a:r>
            <a:r>
              <a:rPr lang="en-US" sz="1800" b="1" dirty="0" smtClean="0">
                <a:solidFill>
                  <a:srgbClr val="6C0000"/>
                </a:solidFill>
              </a:rPr>
              <a:t>. </a:t>
            </a:r>
          </a:p>
          <a:p>
            <a:pPr>
              <a:lnSpc>
                <a:spcPct val="150000"/>
              </a:lnSpc>
            </a:pPr>
            <a:r>
              <a:rPr lang="en-US" sz="1800" dirty="0" smtClean="0">
                <a:solidFill>
                  <a:schemeClr val="bg1"/>
                </a:solidFill>
              </a:rPr>
              <a:t>The </a:t>
            </a:r>
            <a:r>
              <a:rPr lang="en-US" sz="1800" dirty="0">
                <a:solidFill>
                  <a:schemeClr val="bg1"/>
                </a:solidFill>
              </a:rPr>
              <a:t>main challenge </a:t>
            </a:r>
            <a:r>
              <a:rPr lang="en-US" sz="1800" dirty="0" smtClean="0">
                <a:solidFill>
                  <a:schemeClr val="bg1"/>
                </a:solidFill>
              </a:rPr>
              <a:t>is</a:t>
            </a:r>
          </a:p>
          <a:p>
            <a:pPr marL="285750" indent="-285750">
              <a:lnSpc>
                <a:spcPct val="150000"/>
              </a:lnSpc>
              <a:buFont typeface="Wingdings" pitchFamily="2" charset="2"/>
              <a:buChar char="Ø"/>
            </a:pPr>
            <a:r>
              <a:rPr lang="en-US" sz="1800" b="1" dirty="0" smtClean="0">
                <a:solidFill>
                  <a:srgbClr val="6C0000"/>
                </a:solidFill>
              </a:rPr>
              <a:t>Loss Associated by Switch and TLs.</a:t>
            </a:r>
            <a:endParaRPr lang="en-US" sz="1800" dirty="0">
              <a:solidFill>
                <a:schemeClr val="bg1"/>
              </a:solidFill>
            </a:endParaRPr>
          </a:p>
        </p:txBody>
      </p:sp>
      <p:sp>
        <p:nvSpPr>
          <p:cNvPr id="10" name="TextBox 9"/>
          <p:cNvSpPr txBox="1"/>
          <p:nvPr/>
        </p:nvSpPr>
        <p:spPr>
          <a:xfrm>
            <a:off x="914400" y="6400800"/>
            <a:ext cx="1752600" cy="430887"/>
          </a:xfrm>
          <a:prstGeom prst="rect">
            <a:avLst/>
          </a:prstGeom>
          <a:noFill/>
        </p:spPr>
        <p:txBody>
          <a:bodyPr wrap="square" rtlCol="0">
            <a:spAutoFit/>
          </a:bodyPr>
          <a:lstStyle/>
          <a:p>
            <a:r>
              <a:rPr lang="en-US" sz="2200" b="1" dirty="0" smtClean="0">
                <a:solidFill>
                  <a:srgbClr val="6C0000"/>
                </a:solidFill>
              </a:rPr>
              <a:t>/RF Group</a:t>
            </a:r>
            <a:endParaRPr lang="en-US" sz="2200" b="1" dirty="0">
              <a:solidFill>
                <a:srgbClr val="6C0000"/>
              </a:solidFill>
            </a:endParaRPr>
          </a:p>
        </p:txBody>
      </p:sp>
      <p:pic>
        <p:nvPicPr>
          <p:cNvPr id="552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4292" b="71533"/>
          <a:stretch/>
        </p:blipFill>
        <p:spPr bwMode="auto">
          <a:xfrm>
            <a:off x="4657725" y="1676400"/>
            <a:ext cx="4257675" cy="6436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52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43820" r="46883" b="12316"/>
          <a:stretch/>
        </p:blipFill>
        <p:spPr bwMode="auto">
          <a:xfrm>
            <a:off x="5715000" y="3123487"/>
            <a:ext cx="2362200" cy="12199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0" y="2438400"/>
            <a:ext cx="881652" cy="338554"/>
          </a:xfrm>
          <a:prstGeom prst="rect">
            <a:avLst/>
          </a:prstGeom>
        </p:spPr>
        <p:txBody>
          <a:bodyPr wrap="none">
            <a:spAutoFit/>
          </a:bodyPr>
          <a:lstStyle/>
          <a:p>
            <a:r>
              <a:rPr lang="en-US" dirty="0" err="1" smtClean="0">
                <a:solidFill>
                  <a:srgbClr val="6C0000"/>
                </a:solidFill>
              </a:rPr>
              <a:t>Varactor</a:t>
            </a:r>
            <a:endParaRPr lang="en-US" dirty="0">
              <a:solidFill>
                <a:srgbClr val="6C0000"/>
              </a:solidFill>
            </a:endParaRPr>
          </a:p>
        </p:txBody>
      </p:sp>
      <p:sp>
        <p:nvSpPr>
          <p:cNvPr id="5" name="Rectangle 4"/>
          <p:cNvSpPr/>
          <p:nvPr/>
        </p:nvSpPr>
        <p:spPr>
          <a:xfrm>
            <a:off x="6471358" y="2438400"/>
            <a:ext cx="2520242" cy="338554"/>
          </a:xfrm>
          <a:prstGeom prst="rect">
            <a:avLst/>
          </a:prstGeom>
        </p:spPr>
        <p:txBody>
          <a:bodyPr wrap="none">
            <a:spAutoFit/>
          </a:bodyPr>
          <a:lstStyle/>
          <a:p>
            <a:r>
              <a:rPr lang="en-US" dirty="0">
                <a:solidFill>
                  <a:srgbClr val="6C0000"/>
                </a:solidFill>
              </a:rPr>
              <a:t>Single resonated load (</a:t>
            </a:r>
            <a:r>
              <a:rPr lang="en-US" dirty="0" smtClean="0">
                <a:solidFill>
                  <a:srgbClr val="6C0000"/>
                </a:solidFill>
              </a:rPr>
              <a:t>SRL)</a:t>
            </a:r>
            <a:endParaRPr lang="en-US" dirty="0">
              <a:solidFill>
                <a:srgbClr val="6C0000"/>
              </a:solidFill>
            </a:endParaRPr>
          </a:p>
        </p:txBody>
      </p:sp>
      <p:sp>
        <p:nvSpPr>
          <p:cNvPr id="6" name="Rectangle 5"/>
          <p:cNvSpPr/>
          <p:nvPr/>
        </p:nvSpPr>
        <p:spPr>
          <a:xfrm>
            <a:off x="5018154" y="4385846"/>
            <a:ext cx="3821046" cy="338554"/>
          </a:xfrm>
          <a:prstGeom prst="rect">
            <a:avLst/>
          </a:prstGeom>
        </p:spPr>
        <p:txBody>
          <a:bodyPr wrap="none">
            <a:spAutoFit/>
          </a:bodyPr>
          <a:lstStyle/>
          <a:p>
            <a:r>
              <a:rPr lang="en-US" dirty="0">
                <a:solidFill>
                  <a:srgbClr val="6C0000"/>
                </a:solidFill>
              </a:rPr>
              <a:t>Transformed single resonated load (TSRL), </a:t>
            </a:r>
          </a:p>
        </p:txBody>
      </p:sp>
    </p:spTree>
    <p:extLst>
      <p:ext uri="{BB962C8B-B14F-4D97-AF65-F5344CB8AC3E}">
        <p14:creationId xmlns:p14="http://schemas.microsoft.com/office/powerpoint/2010/main" val="35029219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04800" y="1447800"/>
            <a:ext cx="4572000" cy="400110"/>
          </a:xfrm>
          <a:prstGeom prst="rect">
            <a:avLst/>
          </a:prstGeom>
        </p:spPr>
        <p:txBody>
          <a:bodyPr>
            <a:spAutoFit/>
          </a:bodyPr>
          <a:lstStyle/>
          <a:p>
            <a:r>
              <a:rPr lang="en-US" sz="2000" b="1" dirty="0" smtClean="0">
                <a:solidFill>
                  <a:schemeClr val="bg1"/>
                </a:solidFill>
              </a:rPr>
              <a:t>Vector-Summing Phase Shifter</a:t>
            </a:r>
            <a:endParaRPr lang="en-US" sz="2000" b="1" dirty="0">
              <a:solidFill>
                <a:schemeClr val="bg1"/>
              </a:solidFill>
            </a:endParaRPr>
          </a:p>
        </p:txBody>
      </p:sp>
      <p:sp>
        <p:nvSpPr>
          <p:cNvPr id="12" name="Title 1"/>
          <p:cNvSpPr txBox="1">
            <a:spLocks/>
          </p:cNvSpPr>
          <p:nvPr/>
        </p:nvSpPr>
        <p:spPr>
          <a:xfrm>
            <a:off x="685800" y="304800"/>
            <a:ext cx="7696200" cy="762000"/>
          </a:xfrm>
          <a:prstGeom prst="rect">
            <a:avLst/>
          </a:prstGeom>
        </p:spPr>
        <p:txBody>
          <a:bodyPr/>
          <a:lstStyle>
            <a:lvl1pPr algn="ctr" rtl="0" eaLnBrk="0" fontAlgn="base" hangingPunct="0">
              <a:spcBef>
                <a:spcPct val="0"/>
              </a:spcBef>
              <a:spcAft>
                <a:spcPct val="0"/>
              </a:spcAft>
              <a:defRPr kumimoji="1" sz="3600">
                <a:solidFill>
                  <a:srgbClr val="660000"/>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2pPr>
            <a:lvl3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3pPr>
            <a:lvl4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4pPr>
            <a:lvl5pPr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5pPr>
            <a:lvl6pPr marL="4572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6pPr>
            <a:lvl7pPr marL="9144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7pPr>
            <a:lvl8pPr marL="13716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8pPr>
            <a:lvl9pPr marL="1828800" algn="ctr" rtl="0" eaLnBrk="0" fontAlgn="base" hangingPunct="0">
              <a:spcBef>
                <a:spcPct val="0"/>
              </a:spcBef>
              <a:spcAft>
                <a:spcPct val="0"/>
              </a:spcAft>
              <a:defRPr kumimoji="1" sz="3600">
                <a:solidFill>
                  <a:srgbClr val="0000CC"/>
                </a:solidFill>
                <a:effectLst>
                  <a:outerShdw blurRad="38100" dist="38100" dir="2700000" algn="tl">
                    <a:srgbClr val="000000"/>
                  </a:outerShdw>
                </a:effectLst>
                <a:latin typeface="Arial Black" pitchFamily="34" charset="0"/>
              </a:defRPr>
            </a:lvl9pPr>
          </a:lstStyle>
          <a:p>
            <a:r>
              <a:rPr lang="en-US" sz="3200" dirty="0" smtClean="0">
                <a:effectLst>
                  <a:outerShdw blurRad="38100" dist="38100" dir="2700000" algn="tl">
                    <a:srgbClr val="000000">
                      <a:alpha val="43137"/>
                    </a:srgbClr>
                  </a:outerShdw>
                </a:effectLst>
              </a:rPr>
              <a:t>Active Phase Shifters</a:t>
            </a:r>
            <a:endParaRPr lang="en-US" sz="32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1371599"/>
            <a:ext cx="3367088" cy="2827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12"/>
          <p:cNvSpPr/>
          <p:nvPr/>
        </p:nvSpPr>
        <p:spPr>
          <a:xfrm>
            <a:off x="304800" y="1979474"/>
            <a:ext cx="5638800" cy="1754326"/>
          </a:xfrm>
          <a:prstGeom prst="rect">
            <a:avLst/>
          </a:prstGeom>
        </p:spPr>
        <p:txBody>
          <a:bodyPr wrap="square">
            <a:spAutoFit/>
          </a:bodyPr>
          <a:lstStyle/>
          <a:p>
            <a:pPr marL="285750" indent="-285750">
              <a:lnSpc>
                <a:spcPct val="150000"/>
              </a:lnSpc>
              <a:buFont typeface="Wingdings" pitchFamily="2" charset="2"/>
              <a:buChar char="Ø"/>
            </a:pPr>
            <a:r>
              <a:rPr lang="en-US" sz="1800" dirty="0">
                <a:solidFill>
                  <a:schemeClr val="bg1"/>
                </a:solidFill>
              </a:rPr>
              <a:t>Q</a:t>
            </a:r>
            <a:r>
              <a:rPr lang="en-US" sz="1800" dirty="0" smtClean="0">
                <a:solidFill>
                  <a:schemeClr val="bg1"/>
                </a:solidFill>
              </a:rPr>
              <a:t>uadrature </a:t>
            </a:r>
            <a:r>
              <a:rPr lang="en-US" sz="1800" dirty="0">
                <a:solidFill>
                  <a:schemeClr val="bg1"/>
                </a:solidFill>
              </a:rPr>
              <a:t>generation block. </a:t>
            </a:r>
          </a:p>
          <a:p>
            <a:pPr marL="285750" indent="-285750">
              <a:lnSpc>
                <a:spcPct val="150000"/>
              </a:lnSpc>
              <a:buFont typeface="Wingdings" pitchFamily="2" charset="2"/>
              <a:buChar char="Ø"/>
            </a:pPr>
            <a:r>
              <a:rPr lang="en-US" sz="1800" dirty="0">
                <a:solidFill>
                  <a:schemeClr val="bg1"/>
                </a:solidFill>
              </a:rPr>
              <a:t>V</a:t>
            </a:r>
            <a:r>
              <a:rPr lang="en-US" sz="1800" dirty="0" smtClean="0">
                <a:solidFill>
                  <a:schemeClr val="bg1"/>
                </a:solidFill>
              </a:rPr>
              <a:t>ariable-gain amplifiers </a:t>
            </a:r>
          </a:p>
          <a:p>
            <a:pPr marL="285750" indent="-285750">
              <a:lnSpc>
                <a:spcPct val="150000"/>
              </a:lnSpc>
              <a:buFont typeface="Wingdings" pitchFamily="2" charset="2"/>
              <a:buChar char="Ø"/>
            </a:pPr>
            <a:r>
              <a:rPr lang="en-US" sz="1800" dirty="0" smtClean="0">
                <a:solidFill>
                  <a:schemeClr val="bg1"/>
                </a:solidFill>
              </a:rPr>
              <a:t>Combiner.</a:t>
            </a:r>
            <a:endParaRPr lang="en-US" sz="1800" dirty="0">
              <a:solidFill>
                <a:schemeClr val="bg1"/>
              </a:solidFill>
            </a:endParaRPr>
          </a:p>
          <a:p>
            <a:pPr>
              <a:lnSpc>
                <a:spcPct val="150000"/>
              </a:lnSpc>
            </a:pPr>
            <a:r>
              <a:rPr lang="en-US" sz="1800" dirty="0">
                <a:solidFill>
                  <a:schemeClr val="bg1"/>
                </a:solidFill>
              </a:rPr>
              <a:t>P</a:t>
            </a:r>
            <a:r>
              <a:rPr lang="en-US" sz="1800" dirty="0" smtClean="0">
                <a:solidFill>
                  <a:schemeClr val="bg1"/>
                </a:solidFill>
              </a:rPr>
              <a:t>hase </a:t>
            </a:r>
            <a:r>
              <a:rPr lang="en-US" sz="1800" dirty="0">
                <a:solidFill>
                  <a:schemeClr val="bg1"/>
                </a:solidFill>
              </a:rPr>
              <a:t>of the output is </a:t>
            </a:r>
            <a:r>
              <a:rPr lang="en-US" sz="1800" b="1" dirty="0">
                <a:solidFill>
                  <a:srgbClr val="6C0000"/>
                </a:solidFill>
              </a:rPr>
              <a:t>tan</a:t>
            </a:r>
            <a:r>
              <a:rPr lang="en-US" sz="1800" b="1" i="1" baseline="30000" dirty="0">
                <a:solidFill>
                  <a:srgbClr val="6C0000"/>
                </a:solidFill>
              </a:rPr>
              <a:t>−</a:t>
            </a:r>
            <a:r>
              <a:rPr lang="en-US" sz="1800" b="1" baseline="30000" dirty="0">
                <a:solidFill>
                  <a:srgbClr val="6C0000"/>
                </a:solidFill>
              </a:rPr>
              <a:t>1 </a:t>
            </a:r>
            <a:r>
              <a:rPr lang="en-US" sz="1800" b="1" dirty="0" smtClean="0">
                <a:solidFill>
                  <a:srgbClr val="6C0000"/>
                </a:solidFill>
              </a:rPr>
              <a:t>(</a:t>
            </a:r>
            <a:r>
              <a:rPr lang="en-US" sz="1800" b="1" i="1" dirty="0" smtClean="0">
                <a:solidFill>
                  <a:srgbClr val="6C0000"/>
                </a:solidFill>
              </a:rPr>
              <a:t>A</a:t>
            </a:r>
            <a:r>
              <a:rPr lang="en-US" sz="1800" b="1" dirty="0" smtClean="0">
                <a:solidFill>
                  <a:srgbClr val="6C0000"/>
                </a:solidFill>
              </a:rPr>
              <a:t>2/A1)</a:t>
            </a:r>
          </a:p>
        </p:txBody>
      </p:sp>
      <p:sp>
        <p:nvSpPr>
          <p:cNvPr id="14" name="Rectangle 13"/>
          <p:cNvSpPr/>
          <p:nvPr/>
        </p:nvSpPr>
        <p:spPr>
          <a:xfrm>
            <a:off x="381000" y="4910316"/>
            <a:ext cx="8534400" cy="1261884"/>
          </a:xfrm>
          <a:prstGeom prst="rect">
            <a:avLst/>
          </a:prstGeom>
        </p:spPr>
        <p:txBody>
          <a:bodyPr wrap="square">
            <a:spAutoFit/>
          </a:bodyPr>
          <a:lstStyle/>
          <a:p>
            <a:pPr marL="285750" indent="-285750">
              <a:lnSpc>
                <a:spcPct val="150000"/>
              </a:lnSpc>
              <a:buFont typeface="Wingdings" pitchFamily="2" charset="2"/>
              <a:buChar char="Ø"/>
            </a:pPr>
            <a:r>
              <a:rPr lang="en-US" sz="2000" b="1" dirty="0" smtClean="0">
                <a:solidFill>
                  <a:srgbClr val="6C0000"/>
                </a:solidFill>
              </a:rPr>
              <a:t>Quadrature </a:t>
            </a:r>
            <a:r>
              <a:rPr lang="en-US" sz="2000" b="1" dirty="0">
                <a:solidFill>
                  <a:srgbClr val="6C0000"/>
                </a:solidFill>
              </a:rPr>
              <a:t>all-pass filters (QAF</a:t>
            </a:r>
            <a:r>
              <a:rPr lang="en-US" sz="2000" b="1" dirty="0" smtClean="0">
                <a:solidFill>
                  <a:srgbClr val="6C0000"/>
                </a:solidFill>
              </a:rPr>
              <a:t>).</a:t>
            </a:r>
          </a:p>
          <a:p>
            <a:pPr marL="285750" indent="-285750">
              <a:lnSpc>
                <a:spcPct val="150000"/>
              </a:lnSpc>
              <a:buFont typeface="Wingdings" pitchFamily="2" charset="2"/>
              <a:buChar char="Ø"/>
            </a:pPr>
            <a:r>
              <a:rPr lang="en-US" sz="2000" b="1" dirty="0">
                <a:solidFill>
                  <a:srgbClr val="6C0000"/>
                </a:solidFill>
              </a:rPr>
              <a:t>90</a:t>
            </a:r>
            <a:r>
              <a:rPr lang="en-US" sz="2000" b="1" i="1" dirty="0">
                <a:solidFill>
                  <a:srgbClr val="6C0000"/>
                </a:solidFill>
              </a:rPr>
              <a:t>◦ </a:t>
            </a:r>
            <a:r>
              <a:rPr lang="en-US" sz="2000" b="1" dirty="0">
                <a:solidFill>
                  <a:srgbClr val="6C0000"/>
                </a:solidFill>
              </a:rPr>
              <a:t>hybrid coupler</a:t>
            </a:r>
            <a:r>
              <a:rPr lang="en-US" sz="2000" b="1" dirty="0" smtClean="0">
                <a:solidFill>
                  <a:srgbClr val="6C0000"/>
                </a:solidFill>
              </a:rPr>
              <a:t>. </a:t>
            </a:r>
          </a:p>
          <a:p>
            <a:endParaRPr lang="en-US" dirty="0"/>
          </a:p>
        </p:txBody>
      </p:sp>
      <p:sp>
        <p:nvSpPr>
          <p:cNvPr id="15" name="Slide Number Placeholder 14"/>
          <p:cNvSpPr>
            <a:spLocks noGrp="1"/>
          </p:cNvSpPr>
          <p:nvPr>
            <p:ph type="sldNum" sz="quarter" idx="12"/>
          </p:nvPr>
        </p:nvSpPr>
        <p:spPr/>
        <p:txBody>
          <a:bodyPr/>
          <a:lstStyle/>
          <a:p>
            <a:fld id="{F6B0E1E6-BBDF-4CD7-A72C-4AECEAC288E1}" type="slidenum">
              <a:rPr lang="en-US" smtClean="0"/>
              <a:t>9</a:t>
            </a:fld>
            <a:endParaRPr lang="en-US"/>
          </a:p>
        </p:txBody>
      </p:sp>
      <p:sp>
        <p:nvSpPr>
          <p:cNvPr id="2" name="Rectangle 1"/>
          <p:cNvSpPr/>
          <p:nvPr/>
        </p:nvSpPr>
        <p:spPr>
          <a:xfrm>
            <a:off x="304800" y="4355068"/>
            <a:ext cx="8305800" cy="369332"/>
          </a:xfrm>
          <a:prstGeom prst="rect">
            <a:avLst/>
          </a:prstGeom>
        </p:spPr>
        <p:txBody>
          <a:bodyPr wrap="square">
            <a:spAutoFit/>
          </a:bodyPr>
          <a:lstStyle/>
          <a:p>
            <a:r>
              <a:rPr lang="en-US" sz="1800" b="1" dirty="0">
                <a:solidFill>
                  <a:srgbClr val="6C0000"/>
                </a:solidFill>
              </a:rPr>
              <a:t>The quadrature generation block can be implemented in a number of ways.</a:t>
            </a:r>
          </a:p>
        </p:txBody>
      </p:sp>
      <p:sp>
        <p:nvSpPr>
          <p:cNvPr id="9" name="TextBox 8"/>
          <p:cNvSpPr txBox="1"/>
          <p:nvPr/>
        </p:nvSpPr>
        <p:spPr>
          <a:xfrm>
            <a:off x="914400" y="6400800"/>
            <a:ext cx="1752600" cy="430887"/>
          </a:xfrm>
          <a:prstGeom prst="rect">
            <a:avLst/>
          </a:prstGeom>
          <a:noFill/>
        </p:spPr>
        <p:txBody>
          <a:bodyPr wrap="square" rtlCol="0">
            <a:spAutoFit/>
          </a:bodyPr>
          <a:lstStyle/>
          <a:p>
            <a:r>
              <a:rPr lang="en-US" sz="2200" b="1" dirty="0" smtClean="0">
                <a:solidFill>
                  <a:srgbClr val="6C0000"/>
                </a:solidFill>
              </a:rPr>
              <a:t>/RF Group</a:t>
            </a:r>
            <a:endParaRPr lang="en-US" sz="2200" b="1" dirty="0">
              <a:solidFill>
                <a:srgbClr val="6C0000"/>
              </a:solidFill>
            </a:endParaRPr>
          </a:p>
        </p:txBody>
      </p:sp>
    </p:spTree>
    <p:extLst>
      <p:ext uri="{BB962C8B-B14F-4D97-AF65-F5344CB8AC3E}">
        <p14:creationId xmlns:p14="http://schemas.microsoft.com/office/powerpoint/2010/main" val="40421539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BRANCHTO" val="0"/>
  <p:tag name="HOTSPOTTYPE" val="PreviousSlide"/>
  <p:tag name="DEFINEDINNAVIGATOR" val="False"/>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Default Design">
  <a:themeElements>
    <a:clrScheme name="">
      <a:dk1>
        <a:srgbClr val="00354E"/>
      </a:dk1>
      <a:lt1>
        <a:srgbClr val="EAEAEA"/>
      </a:lt1>
      <a:dk2>
        <a:srgbClr val="002244"/>
      </a:dk2>
      <a:lt2>
        <a:srgbClr val="CCECFF"/>
      </a:lt2>
      <a:accent1>
        <a:srgbClr val="006699"/>
      </a:accent1>
      <a:accent2>
        <a:srgbClr val="6699FF"/>
      </a:accent2>
      <a:accent3>
        <a:srgbClr val="AAABB0"/>
      </a:accent3>
      <a:accent4>
        <a:srgbClr val="C8C8C8"/>
      </a:accent4>
      <a:accent5>
        <a:srgbClr val="AAB8CA"/>
      </a:accent5>
      <a:accent6>
        <a:srgbClr val="5C8AE7"/>
      </a:accent6>
      <a:hlink>
        <a:srgbClr val="CCCCFF"/>
      </a:hlink>
      <a:folHlink>
        <a:srgbClr val="5E6FD4"/>
      </a:folHlink>
    </a:clrScheme>
    <a:fontScheme name="Default Design">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1"/>
        </a:solidFill>
        <a:ln w="25400" cap="sq" cmpd="sng" algn="ctr">
          <a:solidFill>
            <a:schemeClr val="bg1">
              <a:lumMod val="75000"/>
              <a:lumOff val="25000"/>
            </a:schemeClr>
          </a:solidFill>
          <a:prstDash val="solid"/>
          <a:round/>
          <a:headEnd type="none" w="sm" len="sm"/>
          <a:tailEnd type="none" w="sm" len="sm"/>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354E"/>
        </a:dk1>
        <a:lt1>
          <a:srgbClr val="EAEAEA"/>
        </a:lt1>
        <a:dk2>
          <a:srgbClr val="006699"/>
        </a:dk2>
        <a:lt2>
          <a:srgbClr val="CCECFF"/>
        </a:lt2>
        <a:accent1>
          <a:srgbClr val="006699"/>
        </a:accent1>
        <a:accent2>
          <a:srgbClr val="6699FF"/>
        </a:accent2>
        <a:accent3>
          <a:srgbClr val="AAB8CA"/>
        </a:accent3>
        <a:accent4>
          <a:srgbClr val="C8C8C8"/>
        </a:accent4>
        <a:accent5>
          <a:srgbClr val="AAB8CA"/>
        </a:accent5>
        <a:accent6>
          <a:srgbClr val="5C8AE7"/>
        </a:accent6>
        <a:hlink>
          <a:srgbClr val="CCCCFF"/>
        </a:hlink>
        <a:folHlink>
          <a:srgbClr val="5E6FD4"/>
        </a:folHlink>
      </a:clrScheme>
      <a:clrMap bg1="dk2" tx1="lt1" bg2="dk1" tx2="lt2" accent1="accent1" accent2="accent2" accent3="accent3" accent4="accent4" accent5="accent5" accent6="accent6" hlink="hlink" folHlink="folHlink"/>
    </a:extraClrScheme>
    <a:extraClrScheme>
      <a:clrScheme name="Default Design 2">
        <a:dk1>
          <a:srgbClr val="000080"/>
        </a:dk1>
        <a:lt1>
          <a:srgbClr val="FFFFFF"/>
        </a:lt1>
        <a:dk2>
          <a:srgbClr val="3366CC"/>
        </a:dk2>
        <a:lt2>
          <a:srgbClr val="7A7C93"/>
        </a:lt2>
        <a:accent1>
          <a:srgbClr val="006699"/>
        </a:accent1>
        <a:accent2>
          <a:srgbClr val="6699FF"/>
        </a:accent2>
        <a:accent3>
          <a:srgbClr val="FFFFFF"/>
        </a:accent3>
        <a:accent4>
          <a:srgbClr val="00006C"/>
        </a:accent4>
        <a:accent5>
          <a:srgbClr val="AAB8CA"/>
        </a:accent5>
        <a:accent6>
          <a:srgbClr val="5C8AE7"/>
        </a:accent6>
        <a:hlink>
          <a:srgbClr val="CCCCFF"/>
        </a:hlink>
        <a:folHlink>
          <a:srgbClr val="5E6FD4"/>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68686"/>
        </a:lt2>
        <a:accent1>
          <a:srgbClr val="969696"/>
        </a:accent1>
        <a:accent2>
          <a:srgbClr val="CBCBCB"/>
        </a:accent2>
        <a:accent3>
          <a:srgbClr val="FFFFFF"/>
        </a:accent3>
        <a:accent4>
          <a:srgbClr val="000000"/>
        </a:accent4>
        <a:accent5>
          <a:srgbClr val="C9C9C9"/>
        </a:accent5>
        <a:accent6>
          <a:srgbClr val="B8B8B8"/>
        </a:accent6>
        <a:hlink>
          <a:srgbClr val="EAEAEA"/>
        </a:hlink>
        <a:folHlink>
          <a:srgbClr val="5F5F5F"/>
        </a:folHlink>
      </a:clrScheme>
      <a:clrMap bg1="lt1" tx1="dk1" bg2="lt2" tx2="dk2" accent1="accent1" accent2="accent2" accent3="accent3" accent4="accent4" accent5="accent5" accent6="accent6" hlink="hlink" folHlink="folHlink"/>
    </a:extraClrScheme>
    <a:extraClrScheme>
      <a:clrScheme name="Default Design 4">
        <a:dk1>
          <a:srgbClr val="660066"/>
        </a:dk1>
        <a:lt1>
          <a:srgbClr val="EAEAEA"/>
        </a:lt1>
        <a:dk2>
          <a:srgbClr val="3366CC"/>
        </a:dk2>
        <a:lt2>
          <a:srgbClr val="7A7C93"/>
        </a:lt2>
        <a:accent1>
          <a:srgbClr val="00CCCC"/>
        </a:accent1>
        <a:accent2>
          <a:srgbClr val="CC66FF"/>
        </a:accent2>
        <a:accent3>
          <a:srgbClr val="F3F3F3"/>
        </a:accent3>
        <a:accent4>
          <a:srgbClr val="560056"/>
        </a:accent4>
        <a:accent5>
          <a:srgbClr val="AAE2E2"/>
        </a:accent5>
        <a:accent6>
          <a:srgbClr val="B95CE7"/>
        </a:accent6>
        <a:hlink>
          <a:srgbClr val="CCFF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354E"/>
        </a:dk1>
        <a:lt1>
          <a:srgbClr val="EAEAEA"/>
        </a:lt1>
        <a:dk2>
          <a:srgbClr val="6D67AA"/>
        </a:dk2>
        <a:lt2>
          <a:srgbClr val="CCCCFF"/>
        </a:lt2>
        <a:accent1>
          <a:srgbClr val="6600CC"/>
        </a:accent1>
        <a:accent2>
          <a:srgbClr val="9999FF"/>
        </a:accent2>
        <a:accent3>
          <a:srgbClr val="BAB8D2"/>
        </a:accent3>
        <a:accent4>
          <a:srgbClr val="C8C8C8"/>
        </a:accent4>
        <a:accent5>
          <a:srgbClr val="B8AAE2"/>
        </a:accent5>
        <a:accent6>
          <a:srgbClr val="8A8AE7"/>
        </a:accent6>
        <a:hlink>
          <a:srgbClr val="CCCCFF"/>
        </a:hlink>
        <a:folHlink>
          <a:srgbClr val="9D70B8"/>
        </a:folHlink>
      </a:clrScheme>
      <a:clrMap bg1="dk2" tx1="lt1" bg2="dk1" tx2="lt2" accent1="accent1" accent2="accent2" accent3="accent3" accent4="accent4" accent5="accent5" accent6="accent6" hlink="hlink" folHlink="folHlink"/>
    </a:extraClrScheme>
    <a:extraClrScheme>
      <a:clrScheme name="Default Design 6">
        <a:dk1>
          <a:srgbClr val="003366"/>
        </a:dk1>
        <a:lt1>
          <a:srgbClr val="EAEAEA"/>
        </a:lt1>
        <a:dk2>
          <a:srgbClr val="009999"/>
        </a:dk2>
        <a:lt2>
          <a:srgbClr val="FFFFFF"/>
        </a:lt2>
        <a:accent1>
          <a:srgbClr val="008080"/>
        </a:accent1>
        <a:accent2>
          <a:srgbClr val="00CCCC"/>
        </a:accent2>
        <a:accent3>
          <a:srgbClr val="AACACA"/>
        </a:accent3>
        <a:accent4>
          <a:srgbClr val="C8C8C8"/>
        </a:accent4>
        <a:accent5>
          <a:srgbClr val="AAC0C0"/>
        </a:accent5>
        <a:accent6>
          <a:srgbClr val="00B9B9"/>
        </a:accent6>
        <a:hlink>
          <a:srgbClr val="A7DDE1"/>
        </a:hlink>
        <a:folHlink>
          <a:srgbClr val="FF99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
      <a:dk1>
        <a:srgbClr val="00354E"/>
      </a:dk1>
      <a:lt1>
        <a:srgbClr val="EAEAEA"/>
      </a:lt1>
      <a:dk2>
        <a:srgbClr val="002244"/>
      </a:dk2>
      <a:lt2>
        <a:srgbClr val="CCECFF"/>
      </a:lt2>
      <a:accent1>
        <a:srgbClr val="006699"/>
      </a:accent1>
      <a:accent2>
        <a:srgbClr val="6699FF"/>
      </a:accent2>
      <a:accent3>
        <a:srgbClr val="AAABB0"/>
      </a:accent3>
      <a:accent4>
        <a:srgbClr val="C8C8C8"/>
      </a:accent4>
      <a:accent5>
        <a:srgbClr val="AAB8CA"/>
      </a:accent5>
      <a:accent6>
        <a:srgbClr val="5C8AE7"/>
      </a:accent6>
      <a:hlink>
        <a:srgbClr val="CCCCFF"/>
      </a:hlink>
      <a:folHlink>
        <a:srgbClr val="5E6FD4"/>
      </a:folHlink>
    </a:clrScheme>
    <a:fontScheme name="1_Default Design">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Default Design 1">
        <a:dk1>
          <a:srgbClr val="00354E"/>
        </a:dk1>
        <a:lt1>
          <a:srgbClr val="EAEAEA"/>
        </a:lt1>
        <a:dk2>
          <a:srgbClr val="006699"/>
        </a:dk2>
        <a:lt2>
          <a:srgbClr val="CCECFF"/>
        </a:lt2>
        <a:accent1>
          <a:srgbClr val="006699"/>
        </a:accent1>
        <a:accent2>
          <a:srgbClr val="6699FF"/>
        </a:accent2>
        <a:accent3>
          <a:srgbClr val="AAB8CA"/>
        </a:accent3>
        <a:accent4>
          <a:srgbClr val="C8C8C8"/>
        </a:accent4>
        <a:accent5>
          <a:srgbClr val="AAB8CA"/>
        </a:accent5>
        <a:accent6>
          <a:srgbClr val="5C8AE7"/>
        </a:accent6>
        <a:hlink>
          <a:srgbClr val="CCCCFF"/>
        </a:hlink>
        <a:folHlink>
          <a:srgbClr val="5E6FD4"/>
        </a:folHlink>
      </a:clrScheme>
      <a:clrMap bg1="dk2" tx1="lt1" bg2="dk1" tx2="lt2" accent1="accent1" accent2="accent2" accent3="accent3" accent4="accent4" accent5="accent5" accent6="accent6" hlink="hlink" folHlink="folHlink"/>
    </a:extraClrScheme>
    <a:extraClrScheme>
      <a:clrScheme name="1_Default Design 2">
        <a:dk1>
          <a:srgbClr val="000080"/>
        </a:dk1>
        <a:lt1>
          <a:srgbClr val="FFFFFF"/>
        </a:lt1>
        <a:dk2>
          <a:srgbClr val="3366CC"/>
        </a:dk2>
        <a:lt2>
          <a:srgbClr val="7A7C93"/>
        </a:lt2>
        <a:accent1>
          <a:srgbClr val="006699"/>
        </a:accent1>
        <a:accent2>
          <a:srgbClr val="6699FF"/>
        </a:accent2>
        <a:accent3>
          <a:srgbClr val="FFFFFF"/>
        </a:accent3>
        <a:accent4>
          <a:srgbClr val="00006C"/>
        </a:accent4>
        <a:accent5>
          <a:srgbClr val="AAB8CA"/>
        </a:accent5>
        <a:accent6>
          <a:srgbClr val="5C8AE7"/>
        </a:accent6>
        <a:hlink>
          <a:srgbClr val="CCCCFF"/>
        </a:hlink>
        <a:folHlink>
          <a:srgbClr val="5E6FD4"/>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68686"/>
        </a:lt2>
        <a:accent1>
          <a:srgbClr val="969696"/>
        </a:accent1>
        <a:accent2>
          <a:srgbClr val="CBCBCB"/>
        </a:accent2>
        <a:accent3>
          <a:srgbClr val="FFFFFF"/>
        </a:accent3>
        <a:accent4>
          <a:srgbClr val="000000"/>
        </a:accent4>
        <a:accent5>
          <a:srgbClr val="C9C9C9"/>
        </a:accent5>
        <a:accent6>
          <a:srgbClr val="B8B8B8"/>
        </a:accent6>
        <a:hlink>
          <a:srgbClr val="EAEAEA"/>
        </a:hlink>
        <a:folHlink>
          <a:srgbClr val="5F5F5F"/>
        </a:folHlink>
      </a:clrScheme>
      <a:clrMap bg1="lt1" tx1="dk1" bg2="lt2" tx2="dk2" accent1="accent1" accent2="accent2" accent3="accent3" accent4="accent4" accent5="accent5" accent6="accent6" hlink="hlink" folHlink="folHlink"/>
    </a:extraClrScheme>
    <a:extraClrScheme>
      <a:clrScheme name="1_Default Design 4">
        <a:dk1>
          <a:srgbClr val="660066"/>
        </a:dk1>
        <a:lt1>
          <a:srgbClr val="EAEAEA"/>
        </a:lt1>
        <a:dk2>
          <a:srgbClr val="3366CC"/>
        </a:dk2>
        <a:lt2>
          <a:srgbClr val="7A7C93"/>
        </a:lt2>
        <a:accent1>
          <a:srgbClr val="00CCCC"/>
        </a:accent1>
        <a:accent2>
          <a:srgbClr val="CC66FF"/>
        </a:accent2>
        <a:accent3>
          <a:srgbClr val="F3F3F3"/>
        </a:accent3>
        <a:accent4>
          <a:srgbClr val="560056"/>
        </a:accent4>
        <a:accent5>
          <a:srgbClr val="AAE2E2"/>
        </a:accent5>
        <a:accent6>
          <a:srgbClr val="B95CE7"/>
        </a:accent6>
        <a:hlink>
          <a:srgbClr val="CCFFCC"/>
        </a:hlink>
        <a:folHlink>
          <a:srgbClr val="FFCC66"/>
        </a:folHlink>
      </a:clrScheme>
      <a:clrMap bg1="lt1" tx1="dk1" bg2="lt2" tx2="dk2" accent1="accent1" accent2="accent2" accent3="accent3" accent4="accent4" accent5="accent5" accent6="accent6" hlink="hlink" folHlink="folHlink"/>
    </a:extraClrScheme>
    <a:extraClrScheme>
      <a:clrScheme name="1_Default Design 5">
        <a:dk1>
          <a:srgbClr val="00354E"/>
        </a:dk1>
        <a:lt1>
          <a:srgbClr val="EAEAEA"/>
        </a:lt1>
        <a:dk2>
          <a:srgbClr val="6D67AA"/>
        </a:dk2>
        <a:lt2>
          <a:srgbClr val="CCCCFF"/>
        </a:lt2>
        <a:accent1>
          <a:srgbClr val="6600CC"/>
        </a:accent1>
        <a:accent2>
          <a:srgbClr val="9999FF"/>
        </a:accent2>
        <a:accent3>
          <a:srgbClr val="BAB8D2"/>
        </a:accent3>
        <a:accent4>
          <a:srgbClr val="C8C8C8"/>
        </a:accent4>
        <a:accent5>
          <a:srgbClr val="B8AAE2"/>
        </a:accent5>
        <a:accent6>
          <a:srgbClr val="8A8AE7"/>
        </a:accent6>
        <a:hlink>
          <a:srgbClr val="CCCCFF"/>
        </a:hlink>
        <a:folHlink>
          <a:srgbClr val="9D70B8"/>
        </a:folHlink>
      </a:clrScheme>
      <a:clrMap bg1="dk2" tx1="lt1" bg2="dk1" tx2="lt2" accent1="accent1" accent2="accent2" accent3="accent3" accent4="accent4" accent5="accent5" accent6="accent6" hlink="hlink" folHlink="folHlink"/>
    </a:extraClrScheme>
    <a:extraClrScheme>
      <a:clrScheme name="1_Default Design 6">
        <a:dk1>
          <a:srgbClr val="003366"/>
        </a:dk1>
        <a:lt1>
          <a:srgbClr val="EAEAEA"/>
        </a:lt1>
        <a:dk2>
          <a:srgbClr val="009999"/>
        </a:dk2>
        <a:lt2>
          <a:srgbClr val="FFFFFF"/>
        </a:lt2>
        <a:accent1>
          <a:srgbClr val="008080"/>
        </a:accent1>
        <a:accent2>
          <a:srgbClr val="00CCCC"/>
        </a:accent2>
        <a:accent3>
          <a:srgbClr val="AACACA"/>
        </a:accent3>
        <a:accent4>
          <a:srgbClr val="C8C8C8"/>
        </a:accent4>
        <a:accent5>
          <a:srgbClr val="AAC0C0"/>
        </a:accent5>
        <a:accent6>
          <a:srgbClr val="00B9B9"/>
        </a:accent6>
        <a:hlink>
          <a:srgbClr val="A7DDE1"/>
        </a:hlink>
        <a:folHlink>
          <a:srgbClr val="FF99FF"/>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Default Design">
  <a:themeElements>
    <a:clrScheme name="">
      <a:dk1>
        <a:srgbClr val="00354E"/>
      </a:dk1>
      <a:lt1>
        <a:srgbClr val="EAEAEA"/>
      </a:lt1>
      <a:dk2>
        <a:srgbClr val="002244"/>
      </a:dk2>
      <a:lt2>
        <a:srgbClr val="CCECFF"/>
      </a:lt2>
      <a:accent1>
        <a:srgbClr val="006699"/>
      </a:accent1>
      <a:accent2>
        <a:srgbClr val="6699FF"/>
      </a:accent2>
      <a:accent3>
        <a:srgbClr val="AAABB0"/>
      </a:accent3>
      <a:accent4>
        <a:srgbClr val="C8C8C8"/>
      </a:accent4>
      <a:accent5>
        <a:srgbClr val="AAB8CA"/>
      </a:accent5>
      <a:accent6>
        <a:srgbClr val="5C8AE7"/>
      </a:accent6>
      <a:hlink>
        <a:srgbClr val="CCCCFF"/>
      </a:hlink>
      <a:folHlink>
        <a:srgbClr val="5E6FD4"/>
      </a:folHlink>
    </a:clrScheme>
    <a:fontScheme name="Default Design">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1"/>
        </a:solidFill>
        <a:ln w="25400" cap="sq" cmpd="sng" algn="ctr">
          <a:solidFill>
            <a:schemeClr val="bg1">
              <a:lumMod val="75000"/>
              <a:lumOff val="25000"/>
            </a:schemeClr>
          </a:solidFill>
          <a:prstDash val="solid"/>
          <a:round/>
          <a:headEnd type="none" w="sm" len="sm"/>
          <a:tailEnd type="none" w="sm" len="sm"/>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354E"/>
        </a:dk1>
        <a:lt1>
          <a:srgbClr val="EAEAEA"/>
        </a:lt1>
        <a:dk2>
          <a:srgbClr val="006699"/>
        </a:dk2>
        <a:lt2>
          <a:srgbClr val="CCECFF"/>
        </a:lt2>
        <a:accent1>
          <a:srgbClr val="006699"/>
        </a:accent1>
        <a:accent2>
          <a:srgbClr val="6699FF"/>
        </a:accent2>
        <a:accent3>
          <a:srgbClr val="AAB8CA"/>
        </a:accent3>
        <a:accent4>
          <a:srgbClr val="C8C8C8"/>
        </a:accent4>
        <a:accent5>
          <a:srgbClr val="AAB8CA"/>
        </a:accent5>
        <a:accent6>
          <a:srgbClr val="5C8AE7"/>
        </a:accent6>
        <a:hlink>
          <a:srgbClr val="CCCCFF"/>
        </a:hlink>
        <a:folHlink>
          <a:srgbClr val="5E6FD4"/>
        </a:folHlink>
      </a:clrScheme>
      <a:clrMap bg1="dk2" tx1="lt1" bg2="dk1" tx2="lt2" accent1="accent1" accent2="accent2" accent3="accent3" accent4="accent4" accent5="accent5" accent6="accent6" hlink="hlink" folHlink="folHlink"/>
    </a:extraClrScheme>
    <a:extraClrScheme>
      <a:clrScheme name="Default Design 2">
        <a:dk1>
          <a:srgbClr val="000080"/>
        </a:dk1>
        <a:lt1>
          <a:srgbClr val="FFFFFF"/>
        </a:lt1>
        <a:dk2>
          <a:srgbClr val="3366CC"/>
        </a:dk2>
        <a:lt2>
          <a:srgbClr val="7A7C93"/>
        </a:lt2>
        <a:accent1>
          <a:srgbClr val="006699"/>
        </a:accent1>
        <a:accent2>
          <a:srgbClr val="6699FF"/>
        </a:accent2>
        <a:accent3>
          <a:srgbClr val="FFFFFF"/>
        </a:accent3>
        <a:accent4>
          <a:srgbClr val="00006C"/>
        </a:accent4>
        <a:accent5>
          <a:srgbClr val="AAB8CA"/>
        </a:accent5>
        <a:accent6>
          <a:srgbClr val="5C8AE7"/>
        </a:accent6>
        <a:hlink>
          <a:srgbClr val="CCCCFF"/>
        </a:hlink>
        <a:folHlink>
          <a:srgbClr val="5E6FD4"/>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68686"/>
        </a:lt2>
        <a:accent1>
          <a:srgbClr val="969696"/>
        </a:accent1>
        <a:accent2>
          <a:srgbClr val="CBCBCB"/>
        </a:accent2>
        <a:accent3>
          <a:srgbClr val="FFFFFF"/>
        </a:accent3>
        <a:accent4>
          <a:srgbClr val="000000"/>
        </a:accent4>
        <a:accent5>
          <a:srgbClr val="C9C9C9"/>
        </a:accent5>
        <a:accent6>
          <a:srgbClr val="B8B8B8"/>
        </a:accent6>
        <a:hlink>
          <a:srgbClr val="EAEAEA"/>
        </a:hlink>
        <a:folHlink>
          <a:srgbClr val="5F5F5F"/>
        </a:folHlink>
      </a:clrScheme>
      <a:clrMap bg1="lt1" tx1="dk1" bg2="lt2" tx2="dk2" accent1="accent1" accent2="accent2" accent3="accent3" accent4="accent4" accent5="accent5" accent6="accent6" hlink="hlink" folHlink="folHlink"/>
    </a:extraClrScheme>
    <a:extraClrScheme>
      <a:clrScheme name="Default Design 4">
        <a:dk1>
          <a:srgbClr val="660066"/>
        </a:dk1>
        <a:lt1>
          <a:srgbClr val="EAEAEA"/>
        </a:lt1>
        <a:dk2>
          <a:srgbClr val="3366CC"/>
        </a:dk2>
        <a:lt2>
          <a:srgbClr val="7A7C93"/>
        </a:lt2>
        <a:accent1>
          <a:srgbClr val="00CCCC"/>
        </a:accent1>
        <a:accent2>
          <a:srgbClr val="CC66FF"/>
        </a:accent2>
        <a:accent3>
          <a:srgbClr val="F3F3F3"/>
        </a:accent3>
        <a:accent4>
          <a:srgbClr val="560056"/>
        </a:accent4>
        <a:accent5>
          <a:srgbClr val="AAE2E2"/>
        </a:accent5>
        <a:accent6>
          <a:srgbClr val="B95CE7"/>
        </a:accent6>
        <a:hlink>
          <a:srgbClr val="CCFF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354E"/>
        </a:dk1>
        <a:lt1>
          <a:srgbClr val="EAEAEA"/>
        </a:lt1>
        <a:dk2>
          <a:srgbClr val="6D67AA"/>
        </a:dk2>
        <a:lt2>
          <a:srgbClr val="CCCCFF"/>
        </a:lt2>
        <a:accent1>
          <a:srgbClr val="6600CC"/>
        </a:accent1>
        <a:accent2>
          <a:srgbClr val="9999FF"/>
        </a:accent2>
        <a:accent3>
          <a:srgbClr val="BAB8D2"/>
        </a:accent3>
        <a:accent4>
          <a:srgbClr val="C8C8C8"/>
        </a:accent4>
        <a:accent5>
          <a:srgbClr val="B8AAE2"/>
        </a:accent5>
        <a:accent6>
          <a:srgbClr val="8A8AE7"/>
        </a:accent6>
        <a:hlink>
          <a:srgbClr val="CCCCFF"/>
        </a:hlink>
        <a:folHlink>
          <a:srgbClr val="9D70B8"/>
        </a:folHlink>
      </a:clrScheme>
      <a:clrMap bg1="dk2" tx1="lt1" bg2="dk1" tx2="lt2" accent1="accent1" accent2="accent2" accent3="accent3" accent4="accent4" accent5="accent5" accent6="accent6" hlink="hlink" folHlink="folHlink"/>
    </a:extraClrScheme>
    <a:extraClrScheme>
      <a:clrScheme name="Default Design 6">
        <a:dk1>
          <a:srgbClr val="003366"/>
        </a:dk1>
        <a:lt1>
          <a:srgbClr val="EAEAEA"/>
        </a:lt1>
        <a:dk2>
          <a:srgbClr val="009999"/>
        </a:dk2>
        <a:lt2>
          <a:srgbClr val="FFFFFF"/>
        </a:lt2>
        <a:accent1>
          <a:srgbClr val="008080"/>
        </a:accent1>
        <a:accent2>
          <a:srgbClr val="00CCCC"/>
        </a:accent2>
        <a:accent3>
          <a:srgbClr val="AACACA"/>
        </a:accent3>
        <a:accent4>
          <a:srgbClr val="C8C8C8"/>
        </a:accent4>
        <a:accent5>
          <a:srgbClr val="AAC0C0"/>
        </a:accent5>
        <a:accent6>
          <a:srgbClr val="00B9B9"/>
        </a:accent6>
        <a:hlink>
          <a:srgbClr val="A7DDE1"/>
        </a:hlink>
        <a:folHlink>
          <a:srgbClr val="FF99FF"/>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58046</TotalTime>
  <Words>10758</Words>
  <Application>Microsoft Office PowerPoint</Application>
  <PresentationFormat>On-screen Show (4:3)</PresentationFormat>
  <Paragraphs>1869</Paragraphs>
  <Slides>76</Slides>
  <Notes>32</Notes>
  <HiddenSlides>0</HiddenSlides>
  <MMClips>0</MMClips>
  <ScaleCrop>false</ScaleCrop>
  <HeadingPairs>
    <vt:vector size="6" baseType="variant">
      <vt:variant>
        <vt:lpstr>Theme</vt:lpstr>
      </vt:variant>
      <vt:variant>
        <vt:i4>3</vt:i4>
      </vt:variant>
      <vt:variant>
        <vt:lpstr>Embedded OLE Servers</vt:lpstr>
      </vt:variant>
      <vt:variant>
        <vt:i4>2</vt:i4>
      </vt:variant>
      <vt:variant>
        <vt:lpstr>Slide Titles</vt:lpstr>
      </vt:variant>
      <vt:variant>
        <vt:i4>76</vt:i4>
      </vt:variant>
    </vt:vector>
  </HeadingPairs>
  <TitlesOfParts>
    <vt:vector size="81" baseType="lpstr">
      <vt:lpstr>Default Design</vt:lpstr>
      <vt:lpstr>1_Default Design</vt:lpstr>
      <vt:lpstr>2_Default Design</vt:lpstr>
      <vt:lpstr>Visio</vt:lpstr>
      <vt:lpstr>Equation</vt:lpstr>
      <vt:lpstr>Mm-Wave Phase Shifter  and  Phase Array IC Design</vt:lpstr>
      <vt:lpstr>Outline</vt:lpstr>
      <vt:lpstr>PowerPoint Presentation</vt:lpstr>
      <vt:lpstr>PowerPoint Presentation</vt:lpstr>
      <vt:lpstr>Passive Phase Shifters</vt:lpstr>
      <vt:lpstr>Passive Phase Shifters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94 GHz Phased Array Front End: Layout</vt:lpstr>
      <vt:lpstr>2. 120 GHz Phased Array Front End: Layout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 for VTVT Presentation</dc:title>
  <dc:creator>Dong Ha</dc:creator>
  <cp:lastModifiedBy>Laya</cp:lastModifiedBy>
  <cp:revision>2172</cp:revision>
  <cp:lastPrinted>2013-03-22T14:16:09Z</cp:lastPrinted>
  <dcterms:created xsi:type="dcterms:W3CDTF">2000-03-27T02:25:26Z</dcterms:created>
  <dcterms:modified xsi:type="dcterms:W3CDTF">2013-05-31T13:37:40Z</dcterms:modified>
</cp:coreProperties>
</file>