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7"/>
  </p:notesMasterIdLst>
  <p:handoutMasterIdLst>
    <p:handoutMasterId r:id="rId28"/>
  </p:handoutMasterIdLst>
  <p:sldIdLst>
    <p:sldId id="578" r:id="rId3"/>
    <p:sldId id="575" r:id="rId4"/>
    <p:sldId id="625" r:id="rId5"/>
    <p:sldId id="582" r:id="rId6"/>
    <p:sldId id="576" r:id="rId7"/>
    <p:sldId id="623" r:id="rId8"/>
    <p:sldId id="615" r:id="rId9"/>
    <p:sldId id="584" r:id="rId10"/>
    <p:sldId id="620" r:id="rId11"/>
    <p:sldId id="616" r:id="rId12"/>
    <p:sldId id="617" r:id="rId13"/>
    <p:sldId id="624" r:id="rId14"/>
    <p:sldId id="626" r:id="rId15"/>
    <p:sldId id="586" r:id="rId16"/>
    <p:sldId id="587" r:id="rId17"/>
    <p:sldId id="608" r:id="rId18"/>
    <p:sldId id="609" r:id="rId19"/>
    <p:sldId id="588" r:id="rId20"/>
    <p:sldId id="611" r:id="rId21"/>
    <p:sldId id="610" r:id="rId22"/>
    <p:sldId id="612" r:id="rId23"/>
    <p:sldId id="601" r:id="rId24"/>
    <p:sldId id="622" r:id="rId25"/>
    <p:sldId id="621" r:id="rId26"/>
  </p:sldIdLst>
  <p:sldSz cx="9144000" cy="6858000" type="screen4x3"/>
  <p:notesSz cx="7315200" cy="9601200"/>
  <p:custDataLst>
    <p:tags r:id="rId29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0000"/>
    <a:srgbClr val="996600"/>
    <a:srgbClr val="8A0000"/>
    <a:srgbClr val="666633"/>
    <a:srgbClr val="996633"/>
    <a:srgbClr val="A40000"/>
    <a:srgbClr val="CC3300"/>
    <a:srgbClr val="FF1111"/>
    <a:srgbClr val="FF8F8F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74" autoAdjust="0"/>
    <p:restoredTop sz="97443" autoAdjust="0"/>
  </p:normalViewPr>
  <p:slideViewPr>
    <p:cSldViewPr>
      <p:cViewPr>
        <p:scale>
          <a:sx n="80" d="100"/>
          <a:sy n="80" d="100"/>
        </p:scale>
        <p:origin x="-1101" y="-30"/>
      </p:cViewPr>
      <p:guideLst>
        <p:guide orient="horz" pos="4128"/>
        <p:guide pos="576"/>
      </p:guideLst>
    </p:cSldViewPr>
  </p:slideViewPr>
  <p:outlineViewPr>
    <p:cViewPr>
      <p:scale>
        <a:sx n="33" d="100"/>
        <a:sy n="33" d="100"/>
      </p:scale>
      <p:origin x="0" y="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624"/>
    </p:cViewPr>
  </p:sorterViewPr>
  <p:notesViewPr>
    <p:cSldViewPr>
      <p:cViewPr>
        <p:scale>
          <a:sx n="75" d="100"/>
          <a:sy n="75" d="100"/>
        </p:scale>
        <p:origin x="-917" y="-53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81061" y="0"/>
            <a:ext cx="3134139" cy="46563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94652" tIns="47325" rIns="94652" bIns="47325" numCol="1" anchor="t" anchorCtr="0" compatLnSpc="1">
            <a:prstTxWarp prst="textNoShape">
              <a:avLst/>
            </a:prstTxWarp>
          </a:bodyPr>
          <a:lstStyle>
            <a:lvl1pPr algn="r" defTabSz="945214">
              <a:defRPr kumimoji="0" sz="13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81061" y="9107697"/>
            <a:ext cx="3134139" cy="467271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94652" tIns="47325" rIns="94652" bIns="47325" numCol="1" anchor="b" anchorCtr="0" compatLnSpc="1">
            <a:prstTxWarp prst="textNoShape">
              <a:avLst/>
            </a:prstTxWarp>
          </a:bodyPr>
          <a:lstStyle>
            <a:lvl1pPr algn="r" defTabSz="945214">
              <a:defRPr kumimoji="0" sz="13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1FF0E14-07AE-4F17-AF31-D43E38886D7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397049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34139" cy="465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718" tIns="0" rIns="19718" bIns="0" numCol="1" anchor="t" anchorCtr="0" compatLnSpc="1">
            <a:prstTxWarp prst="textNoShape">
              <a:avLst/>
            </a:prstTxWarp>
          </a:bodyPr>
          <a:lstStyle>
            <a:lvl1pPr defTabSz="966621">
              <a:defRPr sz="1100" i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zh-CN" altLang="en-US" dirty="0"/>
              <a:t>*</a:t>
            </a:r>
            <a:endParaRPr lang="zh-CN" altLang="en-US" sz="13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98235" y="0"/>
            <a:ext cx="3137452" cy="465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718" tIns="0" rIns="19718" bIns="0" numCol="1" anchor="t" anchorCtr="0" compatLnSpc="1">
            <a:prstTxWarp prst="textNoShape">
              <a:avLst/>
            </a:prstTxWarp>
          </a:bodyPr>
          <a:lstStyle>
            <a:lvl1pPr algn="r" defTabSz="966621">
              <a:defRPr sz="1100" i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zh-CN" dirty="0"/>
              <a:t>07/16/96</a:t>
            </a:r>
            <a:endParaRPr lang="en-US" altLang="zh-CN" sz="1300" dirty="0"/>
          </a:p>
        </p:txBody>
      </p:sp>
      <p:sp>
        <p:nvSpPr>
          <p:cNvPr id="11268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220788" y="700088"/>
            <a:ext cx="4879975" cy="36591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74880"/>
            <a:ext cx="3134139" cy="465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718" tIns="0" rIns="19718" bIns="0" numCol="1" anchor="b" anchorCtr="0" compatLnSpc="1">
            <a:prstTxWarp prst="textNoShape">
              <a:avLst/>
            </a:prstTxWarp>
          </a:bodyPr>
          <a:lstStyle>
            <a:lvl1pPr defTabSz="966621">
              <a:defRPr sz="1100" i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zh-CN" altLang="en-US" dirty="0"/>
              <a:t>*</a:t>
            </a:r>
            <a:endParaRPr lang="zh-CN" altLang="en-US" sz="1300" dirty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98235" y="8874880"/>
            <a:ext cx="3137452" cy="465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718" tIns="0" rIns="19718" bIns="0" numCol="1" anchor="b" anchorCtr="0" compatLnSpc="1">
            <a:prstTxWarp prst="textNoShape">
              <a:avLst/>
            </a:prstTxWarp>
          </a:bodyPr>
          <a:lstStyle>
            <a:lvl1pPr algn="r" defTabSz="966621">
              <a:defRPr sz="1100" i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zh-CN" dirty="0"/>
              <a:t>##</a:t>
            </a:r>
            <a:endParaRPr lang="en-US" altLang="zh-CN" sz="1300" dirty="0"/>
          </a:p>
        </p:txBody>
      </p:sp>
    </p:spTree>
    <p:extLst>
      <p:ext uri="{BB962C8B-B14F-4D97-AF65-F5344CB8AC3E}">
        <p14:creationId xmlns:p14="http://schemas.microsoft.com/office/powerpoint/2010/main" val="396775479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61963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23925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87475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49438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0F1A3D-6137-4219-A218-7CFFA2325BAB}" type="slidenum">
              <a:rPr lang="en-US"/>
              <a:pPr/>
              <a:t>2</a:t>
            </a:fld>
            <a:endParaRPr lang="en-US"/>
          </a:p>
        </p:txBody>
      </p:sp>
      <p:sp>
        <p:nvSpPr>
          <p:cNvPr id="71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4096" y="4436620"/>
            <a:ext cx="5305840" cy="420380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0F1A3D-6137-4219-A218-7CFFA2325BAB}" type="slidenum">
              <a:rPr lang="en-US"/>
              <a:pPr/>
              <a:t>3</a:t>
            </a:fld>
            <a:endParaRPr lang="en-US"/>
          </a:p>
        </p:txBody>
      </p:sp>
      <p:sp>
        <p:nvSpPr>
          <p:cNvPr id="71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4096" y="4436620"/>
            <a:ext cx="5305840" cy="420380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8BC17F-02FD-449B-8182-EA43D63D7DA5}" type="slidenum">
              <a:rPr lang="en-US"/>
              <a:pPr/>
              <a:t>5</a:t>
            </a:fld>
            <a:endParaRPr lang="en-US"/>
          </a:p>
        </p:txBody>
      </p:sp>
      <p:sp>
        <p:nvSpPr>
          <p:cNvPr id="71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4096" y="4436620"/>
            <a:ext cx="5305840" cy="42038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 sz="1800"/>
            </a:lvl3pPr>
            <a:lvl4pPr>
              <a:buNone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686800" y="6508750"/>
            <a:ext cx="457200" cy="349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90BE237A-3C10-CB42-9E82-6FFF293908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C1B170-5C8B-4325-A64C-0984B1882D5C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E1E6-BBDF-4CD7-A72C-4AECEAC288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693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buClr>
                <a:srgbClr val="79946C"/>
              </a:buClr>
              <a:defRPr/>
            </a:lvl4pPr>
            <a:lvl5pPr>
              <a:buClr>
                <a:srgbClr val="79946C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686800" y="6508750"/>
            <a:ext cx="457200" cy="349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90BE237A-3C10-CB42-9E82-6FFF293908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1200" y="1524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dirty="0" smtClean="0"/>
              <a:t>Click to edit Master text styles</a:t>
            </a:r>
          </a:p>
          <a:p>
            <a:pPr lvl="1"/>
            <a:r>
              <a:rPr lang="en-US" altLang="zh-CN" dirty="0" smtClean="0"/>
              <a:t> Second level</a:t>
            </a:r>
          </a:p>
          <a:p>
            <a:pPr lvl="2"/>
            <a:r>
              <a:rPr lang="en-US" altLang="zh-CN" dirty="0" smtClean="0"/>
              <a:t>Third level</a:t>
            </a:r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762000" y="1219200"/>
            <a:ext cx="8380413" cy="92075"/>
          </a:xfrm>
          <a:prstGeom prst="rect">
            <a:avLst/>
          </a:prstGeom>
          <a:solidFill>
            <a:srgbClr val="FF6600"/>
          </a:solidFill>
          <a:ln w="44450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 sz="24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" y="64008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660000"/>
                </a:solidFill>
                <a:latin typeface="Apple Chancery"/>
                <a:cs typeface="Apple Chancery"/>
              </a:rPr>
              <a:t>MICS</a:t>
            </a:r>
            <a:endParaRPr lang="en-US" sz="2400" b="1" dirty="0">
              <a:solidFill>
                <a:srgbClr val="660000"/>
              </a:solidFill>
              <a:latin typeface="Apple Chancery"/>
              <a:cs typeface="Apple Chancery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686800" y="6508750"/>
            <a:ext cx="457200" cy="349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90BE237A-3C10-CB42-9E82-6FFF293908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65" r:id="rId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66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6600"/>
        </a:buClr>
        <a:buSzPct val="70000"/>
        <a:buFont typeface="Webdings" pitchFamily="18" charset="2"/>
        <a:buChar char="="/>
        <a:defRPr kumimoji="1" sz="2000" b="1">
          <a:solidFill>
            <a:srgbClr val="000000"/>
          </a:solidFill>
          <a:latin typeface="Arial"/>
          <a:ea typeface="+mn-ea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6600"/>
        </a:buClr>
        <a:buSzPct val="55000"/>
        <a:buFont typeface="Wingdings" pitchFamily="2" charset="2"/>
        <a:buChar char="u"/>
        <a:defRPr kumimoji="1" sz="2000" b="1">
          <a:solidFill>
            <a:srgbClr val="000000"/>
          </a:solidFill>
          <a:latin typeface="Arial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1800" b="1">
          <a:solidFill>
            <a:srgbClr val="000000"/>
          </a:solidFill>
          <a:latin typeface="Arial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600" b="1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600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1200" y="3124200"/>
            <a:ext cx="7772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dirty="0" smtClean="0"/>
              <a:t>Click to edit Master text styles</a:t>
            </a:r>
          </a:p>
          <a:p>
            <a:pPr lvl="1"/>
            <a:r>
              <a:rPr lang="en-US" altLang="zh-CN" dirty="0" smtClean="0"/>
              <a:t> Second level</a:t>
            </a:r>
          </a:p>
          <a:p>
            <a:pPr lvl="2"/>
            <a:r>
              <a:rPr lang="en-US" altLang="zh-CN" dirty="0" smtClean="0"/>
              <a:t>Third level</a:t>
            </a:r>
          </a:p>
        </p:txBody>
      </p:sp>
      <p:sp>
        <p:nvSpPr>
          <p:cNvPr id="292872" name="Rectangle 8"/>
          <p:cNvSpPr>
            <a:spLocks noChangeArrowheads="1"/>
          </p:cNvSpPr>
          <p:nvPr/>
        </p:nvSpPr>
        <p:spPr bwMode="auto">
          <a:xfrm>
            <a:off x="6858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 anchorCtr="1"/>
          <a:lstStyle/>
          <a:p>
            <a:pPr>
              <a:defRPr/>
            </a:pPr>
            <a:endParaRPr lang="zh-CN" altLang="en-US" sz="3600"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  <a:ea typeface="宋体" pitchFamily="2" charset="-122"/>
            </a:endParaRPr>
          </a:p>
        </p:txBody>
      </p:sp>
      <p:sp>
        <p:nvSpPr>
          <p:cNvPr id="292873" name="Rectangle 9"/>
          <p:cNvSpPr>
            <a:spLocks noChangeArrowheads="1"/>
          </p:cNvSpPr>
          <p:nvPr/>
        </p:nvSpPr>
        <p:spPr bwMode="auto">
          <a:xfrm>
            <a:off x="711200" y="1524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Clr>
                <a:srgbClr val="0000FF"/>
              </a:buClr>
              <a:buSzPct val="70000"/>
              <a:buFont typeface="Webdings" pitchFamily="18" charset="2"/>
              <a:buNone/>
              <a:defRPr/>
            </a:pPr>
            <a:endParaRPr lang="zh-CN" altLang="en-US" b="1">
              <a:solidFill>
                <a:srgbClr val="0000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292877" name="Rectangle 13"/>
          <p:cNvSpPr>
            <a:spLocks noChangeArrowheads="1"/>
          </p:cNvSpPr>
          <p:nvPr/>
        </p:nvSpPr>
        <p:spPr bwMode="auto">
          <a:xfrm>
            <a:off x="382588" y="2819400"/>
            <a:ext cx="8380412" cy="92075"/>
          </a:xfrm>
          <a:prstGeom prst="rect">
            <a:avLst/>
          </a:prstGeom>
          <a:solidFill>
            <a:srgbClr val="FF6600"/>
          </a:solidFill>
          <a:ln w="44450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 sz="24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686800" y="6508750"/>
            <a:ext cx="457200" cy="349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90BE237A-3C10-CB42-9E82-6FFF293908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6200" y="64008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660000"/>
                </a:solidFill>
                <a:latin typeface="Apple Chancery"/>
                <a:cs typeface="Apple Chancery"/>
              </a:rPr>
              <a:t>MICS</a:t>
            </a:r>
            <a:endParaRPr lang="en-US" sz="2400" b="1" dirty="0">
              <a:solidFill>
                <a:srgbClr val="660000"/>
              </a:solidFill>
              <a:latin typeface="Apple Chancery"/>
              <a:cs typeface="Apple Chancery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66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6600"/>
        </a:buClr>
        <a:buSzPct val="70000"/>
        <a:buFont typeface="Webdings" pitchFamily="18" charset="2"/>
        <a:buChar char="="/>
        <a:defRPr kumimoji="1" sz="2000" b="1">
          <a:solidFill>
            <a:srgbClr val="000000"/>
          </a:solidFill>
          <a:latin typeface="Arial"/>
          <a:ea typeface="+mn-ea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6600"/>
        </a:buClr>
        <a:buSzPct val="55000"/>
        <a:buFont typeface="Wingdings" pitchFamily="2" charset="2"/>
        <a:buChar char="u"/>
        <a:defRPr kumimoji="1" sz="2000" b="1">
          <a:solidFill>
            <a:srgbClr val="000000"/>
          </a:solidFill>
          <a:latin typeface="Arial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1800" b="1">
          <a:solidFill>
            <a:srgbClr val="000000"/>
          </a:solidFill>
          <a:latin typeface="Arial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600" b="1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4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153400" cy="1295400"/>
          </a:xfrm>
        </p:spPr>
        <p:txBody>
          <a:bodyPr/>
          <a:lstStyle/>
          <a:p>
            <a:pPr lvl="0"/>
            <a:r>
              <a:rPr lang="en-US" dirty="0" smtClean="0"/>
              <a:t>Phased </a:t>
            </a:r>
            <a:r>
              <a:rPr lang="en-US" dirty="0" smtClean="0"/>
              <a:t>Array History, Benefits and </a:t>
            </a:r>
            <a:r>
              <a:rPr lang="en-US" dirty="0"/>
              <a:t>A</a:t>
            </a:r>
            <a:r>
              <a:rPr lang="en-US" dirty="0" smtClean="0"/>
              <a:t>rchitectures</a:t>
            </a:r>
            <a:endParaRPr lang="en-US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dirty="0" err="1" smtClean="0"/>
              <a:t>Laya</a:t>
            </a:r>
            <a:r>
              <a:rPr lang="en-US" dirty="0" smtClean="0"/>
              <a:t> </a:t>
            </a:r>
            <a:r>
              <a:rPr lang="en-US" dirty="0" err="1" smtClean="0"/>
              <a:t>Mohammadi</a:t>
            </a:r>
            <a:endParaRPr lang="en-US" dirty="0" smtClean="0"/>
          </a:p>
          <a:p>
            <a:pPr marL="0" indent="0" algn="ctr">
              <a:lnSpc>
                <a:spcPct val="150000"/>
              </a:lnSpc>
              <a:buNone/>
            </a:pPr>
            <a:r>
              <a:rPr lang="en-US" dirty="0" smtClean="0"/>
              <a:t>Prof.  </a:t>
            </a:r>
            <a:r>
              <a:rPr lang="en-US" dirty="0" err="1" smtClean="0"/>
              <a:t>Kwang</a:t>
            </a:r>
            <a:r>
              <a:rPr lang="en-US" dirty="0" smtClean="0"/>
              <a:t> Jin </a:t>
            </a:r>
            <a:r>
              <a:rPr lang="en-US" dirty="0" err="1" smtClean="0"/>
              <a:t>Koh</a:t>
            </a: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lnSpc>
                <a:spcPct val="150000"/>
              </a:lnSpc>
              <a:buNone/>
            </a:pPr>
            <a:r>
              <a:rPr lang="en-US" sz="1600" dirty="0" smtClean="0"/>
              <a:t>Virginia Tech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sz="1600" dirty="0" smtClean="0"/>
              <a:t>MICS/RF group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6" name="Picture 11" descr="vt_shield_tag_onwhite2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6391688"/>
            <a:ext cx="1809750" cy="40916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14400" y="6400800"/>
            <a:ext cx="1752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6C0000"/>
                </a:solidFill>
              </a:rPr>
              <a:t>/RF Group</a:t>
            </a:r>
            <a:endParaRPr lang="en-US" sz="2200" b="1" dirty="0">
              <a:solidFill>
                <a:srgbClr val="6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3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E1E6-BBDF-4CD7-A72C-4AECEAC288E1}" type="slidenum">
              <a:rPr lang="en-US" smtClean="0"/>
              <a:t>10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143000" y="457200"/>
            <a:ext cx="72029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rgbClr val="6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Phased Arrays versus Timed Arrays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800" y="1443842"/>
            <a:ext cx="8534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bg1"/>
                </a:solidFill>
              </a:rPr>
              <a:t>A </a:t>
            </a:r>
            <a:r>
              <a:rPr lang="en-US" sz="1800" dirty="0">
                <a:solidFill>
                  <a:schemeClr val="bg1"/>
                </a:solidFill>
              </a:rPr>
              <a:t>phased array modiﬁes the direction of </a:t>
            </a:r>
            <a:r>
              <a:rPr lang="en-US" sz="1800" dirty="0" smtClean="0">
                <a:solidFill>
                  <a:schemeClr val="bg1"/>
                </a:solidFill>
              </a:rPr>
              <a:t>transmission/reception </a:t>
            </a:r>
            <a:r>
              <a:rPr lang="en-US" sz="1800" dirty="0">
                <a:solidFill>
                  <a:schemeClr val="bg1"/>
                </a:solidFill>
              </a:rPr>
              <a:t>of the electromagnetic beam by introducing a variable time </a:t>
            </a:r>
            <a:r>
              <a:rPr lang="en-US" sz="1800" dirty="0" smtClean="0">
                <a:solidFill>
                  <a:schemeClr val="bg1"/>
                </a:solidFill>
              </a:rPr>
              <a:t>delay.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7279" y="2429470"/>
            <a:ext cx="86543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bg1"/>
                </a:solidFill>
              </a:rPr>
              <a:t>Integrated variable </a:t>
            </a:r>
            <a:r>
              <a:rPr lang="en-US" sz="1800" dirty="0">
                <a:solidFill>
                  <a:schemeClr val="bg1"/>
                </a:solidFill>
              </a:rPr>
              <a:t>time delay blocks are difﬁcult to implement in practice, particularly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bg1"/>
                </a:solidFill>
              </a:rPr>
              <a:t>on silicon. </a:t>
            </a:r>
          </a:p>
        </p:txBody>
      </p:sp>
      <p:sp>
        <p:nvSpPr>
          <p:cNvPr id="9" name="Rectangle 8"/>
          <p:cNvSpPr/>
          <p:nvPr/>
        </p:nvSpPr>
        <p:spPr>
          <a:xfrm>
            <a:off x="762000" y="3429001"/>
            <a:ext cx="8001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bg1"/>
                </a:solidFill>
              </a:rPr>
              <a:t>I</a:t>
            </a:r>
            <a:r>
              <a:rPr lang="en-US" sz="1800" dirty="0" smtClean="0">
                <a:solidFill>
                  <a:schemeClr val="bg1"/>
                </a:solidFill>
              </a:rPr>
              <a:t>n </a:t>
            </a:r>
            <a:r>
              <a:rPr lang="en-US" sz="1800" dirty="0">
                <a:solidFill>
                  <a:schemeClr val="bg1"/>
                </a:solidFill>
              </a:rPr>
              <a:t>narrowband systems, the required variable time delay </a:t>
            </a:r>
            <a:r>
              <a:rPr lang="en-US" sz="1800" dirty="0" smtClean="0">
                <a:solidFill>
                  <a:schemeClr val="bg1"/>
                </a:solidFill>
              </a:rPr>
              <a:t>is often </a:t>
            </a:r>
            <a:r>
              <a:rPr lang="en-US" sz="1800" dirty="0">
                <a:solidFill>
                  <a:schemeClr val="bg1"/>
                </a:solidFill>
              </a:rPr>
              <a:t>approximated with a variable phase shift, and the variable delay elements </a:t>
            </a:r>
            <a:r>
              <a:rPr lang="en-US" sz="1800" dirty="0" smtClean="0">
                <a:solidFill>
                  <a:schemeClr val="bg1"/>
                </a:solidFill>
              </a:rPr>
              <a:t>are replaced </a:t>
            </a:r>
            <a:r>
              <a:rPr lang="en-US" sz="1800" dirty="0">
                <a:solidFill>
                  <a:schemeClr val="bg1"/>
                </a:solidFill>
              </a:rPr>
              <a:t>with phase shifters. </a:t>
            </a:r>
          </a:p>
        </p:txBody>
      </p:sp>
      <p:sp>
        <p:nvSpPr>
          <p:cNvPr id="10" name="Right Arrow 9"/>
          <p:cNvSpPr/>
          <p:nvPr/>
        </p:nvSpPr>
        <p:spPr bwMode="auto">
          <a:xfrm>
            <a:off x="219075" y="3657600"/>
            <a:ext cx="381000" cy="152401"/>
          </a:xfrm>
          <a:prstGeom prst="rightArrow">
            <a:avLst/>
          </a:prstGeom>
          <a:solidFill>
            <a:srgbClr val="8E001B"/>
          </a:solidFill>
          <a:ln w="25400" cap="sq" cmpd="sng" algn="ctr">
            <a:solidFill>
              <a:srgbClr val="8E001B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4566" y="4343400"/>
            <a:ext cx="6296034" cy="234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914400" y="6400800"/>
            <a:ext cx="1752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6C0000"/>
                </a:solidFill>
              </a:rPr>
              <a:t>/RF Group</a:t>
            </a:r>
            <a:endParaRPr lang="en-US" sz="2200" b="1" dirty="0">
              <a:solidFill>
                <a:srgbClr val="6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47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E1E6-BBDF-4CD7-A72C-4AECEAC288E1}" type="slidenum">
              <a:rPr lang="en-US" smtClean="0"/>
              <a:t>11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143000" y="457200"/>
            <a:ext cx="72029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rgbClr val="6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Phased Arrays versus Timed Arrays</a:t>
            </a:r>
          </a:p>
        </p:txBody>
      </p:sp>
      <p:sp>
        <p:nvSpPr>
          <p:cNvPr id="6" name="Rectangle 5"/>
          <p:cNvSpPr/>
          <p:nvPr/>
        </p:nvSpPr>
        <p:spPr>
          <a:xfrm>
            <a:off x="304800" y="1524000"/>
            <a:ext cx="8077200" cy="96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bg1"/>
                </a:solidFill>
              </a:rPr>
              <a:t>The validity of the delay-phase approximation in phased arrays naturally </a:t>
            </a:r>
            <a:r>
              <a:rPr lang="en-US" sz="2000" dirty="0" smtClean="0">
                <a:solidFill>
                  <a:schemeClr val="bg1"/>
                </a:solidFill>
              </a:rPr>
              <a:t>depends on </a:t>
            </a:r>
            <a:r>
              <a:rPr lang="en-US" sz="2000" dirty="0">
                <a:solidFill>
                  <a:schemeClr val="bg1"/>
                </a:solidFill>
              </a:rPr>
              <a:t>the </a:t>
            </a:r>
            <a:r>
              <a:rPr lang="en-US" sz="2000" b="1" dirty="0">
                <a:solidFill>
                  <a:srgbClr val="8E001B"/>
                </a:solidFill>
              </a:rPr>
              <a:t>instantaneous </a:t>
            </a:r>
            <a:r>
              <a:rPr lang="en-US" sz="2000" b="1" dirty="0" smtClean="0">
                <a:solidFill>
                  <a:srgbClr val="8E001B"/>
                </a:solidFill>
              </a:rPr>
              <a:t>bandwidth !!!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4800" y="2667000"/>
            <a:ext cx="89004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Array-induced Inter-Symbol Interference is a </a:t>
            </a:r>
            <a:r>
              <a:rPr lang="en-US" sz="2000" b="1" dirty="0">
                <a:solidFill>
                  <a:srgbClr val="8A0000"/>
                </a:solidFill>
              </a:rPr>
              <a:t>direct result </a:t>
            </a:r>
            <a:r>
              <a:rPr lang="en-US" sz="2000" b="1" dirty="0" smtClean="0">
                <a:solidFill>
                  <a:srgbClr val="8A0000"/>
                </a:solidFill>
              </a:rPr>
              <a:t>of this </a:t>
            </a:r>
            <a:r>
              <a:rPr lang="en-US" sz="2000" b="1" dirty="0">
                <a:solidFill>
                  <a:srgbClr val="8A0000"/>
                </a:solidFill>
              </a:rPr>
              <a:t>approximation.</a:t>
            </a:r>
          </a:p>
          <a:p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304800" y="4057471"/>
            <a:ext cx="8147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8A0000"/>
                </a:solidFill>
              </a:rPr>
              <a:t>5GHz of ISI-free bandwidth can easily be achieved in a 60GHz </a:t>
            </a:r>
            <a:r>
              <a:rPr lang="en-US" sz="1800" dirty="0">
                <a:solidFill>
                  <a:schemeClr val="bg1"/>
                </a:solidFill>
              </a:rPr>
              <a:t>phased array, </a:t>
            </a:r>
            <a:endParaRPr lang="en-US" sz="1800" dirty="0" smtClean="0">
              <a:solidFill>
                <a:schemeClr val="bg1"/>
              </a:solidFill>
            </a:endParaRPr>
          </a:p>
          <a:p>
            <a:endParaRPr lang="en-US" sz="1800" dirty="0">
              <a:solidFill>
                <a:schemeClr val="bg1"/>
              </a:solidFill>
            </a:endParaRPr>
          </a:p>
          <a:p>
            <a:r>
              <a:rPr lang="en-US" sz="1800" dirty="0" smtClean="0">
                <a:solidFill>
                  <a:schemeClr val="bg1"/>
                </a:solidFill>
              </a:rPr>
              <a:t>but </a:t>
            </a:r>
            <a:r>
              <a:rPr lang="en-US" sz="1800" dirty="0">
                <a:solidFill>
                  <a:schemeClr val="bg1"/>
                </a:solidFill>
              </a:rPr>
              <a:t>would </a:t>
            </a:r>
            <a:r>
              <a:rPr lang="en-US" sz="1800" dirty="0" smtClean="0">
                <a:solidFill>
                  <a:schemeClr val="bg1"/>
                </a:solidFill>
              </a:rPr>
              <a:t>require a </a:t>
            </a:r>
            <a:r>
              <a:rPr lang="en-US" sz="1800" b="1" dirty="0">
                <a:solidFill>
                  <a:srgbClr val="8A0000"/>
                </a:solidFill>
              </a:rPr>
              <a:t>true-time-delay implementation if deployed in the 3-10GHz </a:t>
            </a:r>
            <a:r>
              <a:rPr lang="en-US" sz="1800" dirty="0">
                <a:solidFill>
                  <a:schemeClr val="bg1"/>
                </a:solidFill>
              </a:rPr>
              <a:t>frequency </a:t>
            </a:r>
            <a:r>
              <a:rPr lang="en-US" sz="1800" dirty="0" smtClean="0">
                <a:solidFill>
                  <a:schemeClr val="bg1"/>
                </a:solidFill>
              </a:rPr>
              <a:t>range.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400" y="6400800"/>
            <a:ext cx="1752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6C0000"/>
                </a:solidFill>
              </a:rPr>
              <a:t>/RF Group</a:t>
            </a:r>
            <a:endParaRPr lang="en-US" sz="2200" b="1" dirty="0">
              <a:solidFill>
                <a:srgbClr val="6C0000"/>
              </a:solidFill>
            </a:endParaRPr>
          </a:p>
        </p:txBody>
      </p:sp>
      <p:sp>
        <p:nvSpPr>
          <p:cNvPr id="3" name="Oval Callout 2"/>
          <p:cNvSpPr/>
          <p:nvPr/>
        </p:nvSpPr>
        <p:spPr bwMode="auto">
          <a:xfrm>
            <a:off x="5257800" y="3124200"/>
            <a:ext cx="3124200" cy="860286"/>
          </a:xfrm>
          <a:prstGeom prst="wedgeEllipseCallout">
            <a:avLst/>
          </a:prstGeom>
          <a:solidFill>
            <a:schemeClr val="tx1"/>
          </a:solidFill>
          <a:ln w="25400" cap="sq" cmpd="sng" algn="ctr">
            <a:solidFill>
              <a:srgbClr val="6C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10200" y="3311098"/>
            <a:ext cx="27738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6C0000"/>
                </a:solidFill>
              </a:rPr>
              <a:t>Another reason to go to mm-wave frequencies</a:t>
            </a:r>
            <a:endParaRPr lang="en-US" b="1" dirty="0">
              <a:solidFill>
                <a:srgbClr val="6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99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E1E6-BBDF-4CD7-A72C-4AECEAC288E1}" type="slidenum">
              <a:rPr lang="en-US" smtClean="0"/>
              <a:t>12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667000" y="380999"/>
            <a:ext cx="373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6C0000"/>
                </a:solidFill>
              </a:rPr>
              <a:t>Summary</a:t>
            </a:r>
            <a:endParaRPr lang="en-US" sz="2800" b="1" dirty="0">
              <a:solidFill>
                <a:srgbClr val="6C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524000"/>
            <a:ext cx="7848600" cy="346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6C0000"/>
                </a:solidFill>
                <a:latin typeface="+mn-lt"/>
              </a:rPr>
              <a:t>Phased array provides:</a:t>
            </a:r>
            <a:endParaRPr lang="en-US" sz="2000" dirty="0">
              <a:solidFill>
                <a:srgbClr val="6C0000"/>
              </a:solidFill>
              <a:latin typeface="+mn-lt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800" dirty="0" smtClean="0">
                <a:solidFill>
                  <a:srgbClr val="6C0000"/>
                </a:solidFill>
                <a:latin typeface="+mn-lt"/>
              </a:rPr>
              <a:t>SNR improvement.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800" dirty="0" smtClean="0">
                <a:solidFill>
                  <a:srgbClr val="6C0000"/>
                </a:solidFill>
                <a:latin typeface="+mn-lt"/>
              </a:rPr>
              <a:t>Spatial selectivity.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800" dirty="0" smtClean="0">
                <a:solidFill>
                  <a:srgbClr val="6C0000"/>
                </a:solidFill>
                <a:latin typeface="+mn-lt"/>
              </a:rPr>
              <a:t>Focused high power beam.</a:t>
            </a:r>
          </a:p>
          <a:p>
            <a:pPr>
              <a:lnSpc>
                <a:spcPct val="150000"/>
              </a:lnSpc>
            </a:pPr>
            <a:endParaRPr lang="en-US" sz="1800" dirty="0">
              <a:solidFill>
                <a:srgbClr val="6C0000"/>
              </a:solidFill>
              <a:latin typeface="+mn-lt"/>
            </a:endParaRPr>
          </a:p>
          <a:p>
            <a:pPr>
              <a:lnSpc>
                <a:spcPct val="150000"/>
              </a:lnSpc>
            </a:pPr>
            <a:endParaRPr lang="en-US" sz="1800" dirty="0" smtClean="0">
              <a:solidFill>
                <a:srgbClr val="6C0000"/>
              </a:solidFill>
              <a:latin typeface="+mn-lt"/>
            </a:endParaRPr>
          </a:p>
          <a:p>
            <a:endParaRPr lang="en-US" sz="1800" dirty="0" smtClean="0">
              <a:solidFill>
                <a:srgbClr val="6C0000"/>
              </a:solidFill>
              <a:latin typeface="+mn-lt"/>
            </a:endParaRPr>
          </a:p>
          <a:p>
            <a:r>
              <a:rPr lang="en-US" sz="1800" dirty="0" smtClean="0">
                <a:solidFill>
                  <a:srgbClr val="6C0000"/>
                </a:solidFill>
                <a:latin typeface="+mn-lt"/>
              </a:rPr>
              <a:t> </a:t>
            </a:r>
          </a:p>
          <a:p>
            <a:endParaRPr lang="en-US" sz="1800" dirty="0">
              <a:solidFill>
                <a:srgbClr val="6C0000"/>
              </a:solidFill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3505200"/>
            <a:ext cx="8153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dirty="0" smtClean="0">
                <a:solidFill>
                  <a:srgbClr val="6C0000"/>
                </a:solidFill>
                <a:latin typeface="+mn-lt"/>
              </a:rPr>
              <a:t>For </a:t>
            </a:r>
            <a:r>
              <a:rPr lang="en-US" sz="1800" dirty="0">
                <a:solidFill>
                  <a:srgbClr val="6C0000"/>
                </a:solidFill>
                <a:latin typeface="+mn-lt"/>
              </a:rPr>
              <a:t>narrowband </a:t>
            </a:r>
            <a:r>
              <a:rPr lang="en-US" sz="1800" dirty="0" smtClean="0">
                <a:solidFill>
                  <a:srgbClr val="6C0000"/>
                </a:solidFill>
                <a:latin typeface="+mn-lt"/>
              </a:rPr>
              <a:t>signals, </a:t>
            </a:r>
            <a:r>
              <a:rPr lang="en-US" sz="1800" dirty="0">
                <a:solidFill>
                  <a:srgbClr val="6C0000"/>
                </a:solidFill>
                <a:latin typeface="+mn-lt"/>
              </a:rPr>
              <a:t>the required variable time delay is often approximated with a variable phase </a:t>
            </a:r>
            <a:r>
              <a:rPr lang="en-US" sz="1800" dirty="0" smtClean="0">
                <a:solidFill>
                  <a:srgbClr val="6C0000"/>
                </a:solidFill>
                <a:latin typeface="+mn-lt"/>
              </a:rPr>
              <a:t>shift</a:t>
            </a:r>
            <a:r>
              <a:rPr lang="en-US" sz="1800" dirty="0">
                <a:solidFill>
                  <a:srgbClr val="6C0000"/>
                </a:solidFill>
                <a:latin typeface="+mn-lt"/>
              </a:rPr>
              <a:t>.</a:t>
            </a:r>
            <a:endParaRPr lang="en-US" sz="1800" dirty="0">
              <a:solidFill>
                <a:srgbClr val="6C0000"/>
              </a:solidFill>
              <a:latin typeface="+mn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4648200"/>
            <a:ext cx="8915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dirty="0">
                <a:solidFill>
                  <a:srgbClr val="6C0000"/>
                </a:solidFill>
                <a:latin typeface="+mn-lt"/>
              </a:rPr>
              <a:t>The </a:t>
            </a:r>
            <a:r>
              <a:rPr lang="en-US" sz="1800" dirty="0" smtClean="0">
                <a:solidFill>
                  <a:srgbClr val="6C0000"/>
                </a:solidFill>
                <a:latin typeface="+mn-lt"/>
              </a:rPr>
              <a:t>phase-shifters </a:t>
            </a:r>
            <a:r>
              <a:rPr lang="en-US" sz="1800" dirty="0">
                <a:solidFill>
                  <a:srgbClr val="6C0000"/>
                </a:solidFill>
                <a:latin typeface="+mn-lt"/>
              </a:rPr>
              <a:t>can be incorporated in different parts of the transmitter/receiver chain. This results in three distinct phased array </a:t>
            </a:r>
            <a:r>
              <a:rPr lang="en-US" sz="1800" dirty="0" smtClean="0">
                <a:solidFill>
                  <a:srgbClr val="6C0000"/>
                </a:solidFill>
                <a:latin typeface="+mn-lt"/>
              </a:rPr>
              <a:t>architectures.</a:t>
            </a:r>
          </a:p>
          <a:p>
            <a:pPr>
              <a:lnSpc>
                <a:spcPct val="150000"/>
              </a:lnSpc>
            </a:pPr>
            <a:r>
              <a:rPr lang="en-US" sz="1800" i="1" dirty="0">
                <a:solidFill>
                  <a:schemeClr val="bg1"/>
                </a:solidFill>
              </a:rPr>
              <a:t>RF </a:t>
            </a:r>
            <a:r>
              <a:rPr lang="en-US" sz="1800" i="1" dirty="0" smtClean="0">
                <a:solidFill>
                  <a:schemeClr val="bg1"/>
                </a:solidFill>
              </a:rPr>
              <a:t>Phase-shifting, LO Phase-shifting, Digital </a:t>
            </a:r>
            <a:r>
              <a:rPr lang="en-US" sz="1800" i="1" dirty="0">
                <a:solidFill>
                  <a:schemeClr val="bg1"/>
                </a:solidFill>
              </a:rPr>
              <a:t>Arrays</a:t>
            </a:r>
          </a:p>
          <a:p>
            <a:pPr>
              <a:lnSpc>
                <a:spcPct val="150000"/>
              </a:lnSpc>
            </a:pPr>
            <a:endParaRPr lang="en-US" sz="1800" dirty="0">
              <a:solidFill>
                <a:srgbClr val="6C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892950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E1E6-BBDF-4CD7-A72C-4AECEAC288E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8108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95300" y="76200"/>
            <a:ext cx="8534400" cy="1143000"/>
          </a:xfrm>
        </p:spPr>
        <p:txBody>
          <a:bodyPr/>
          <a:lstStyle/>
          <a:p>
            <a:pPr algn="l"/>
            <a:r>
              <a:rPr lang="en-US" sz="2800" dirty="0"/>
              <a:t>Conventional phase array architectures</a:t>
            </a:r>
            <a:endParaRPr lang="en-US" sz="2800" baseline="-25000" dirty="0"/>
          </a:p>
        </p:txBody>
      </p:sp>
      <p:sp>
        <p:nvSpPr>
          <p:cNvPr id="8" name="Rectangle 7"/>
          <p:cNvSpPr/>
          <p:nvPr/>
        </p:nvSpPr>
        <p:spPr>
          <a:xfrm>
            <a:off x="685800" y="1313578"/>
            <a:ext cx="8229600" cy="1429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bg1"/>
                </a:solidFill>
              </a:rPr>
              <a:t>The phase-shifters required to achieve phased-array functionality can be incorporated in different parts of the transmitter/receiver chain. This results in three distinct phased array architectures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5800" y="312420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i="1" dirty="0" smtClean="0"/>
              <a:t> </a:t>
            </a:r>
            <a:r>
              <a:rPr lang="en-US" sz="2400" i="1" dirty="0" smtClean="0">
                <a:solidFill>
                  <a:schemeClr val="bg1"/>
                </a:solidFill>
              </a:rPr>
              <a:t>RF Phase-shifting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i="1" dirty="0" smtClean="0"/>
              <a:t> </a:t>
            </a:r>
            <a:r>
              <a:rPr lang="en-US" sz="2400" i="1" dirty="0" smtClean="0">
                <a:solidFill>
                  <a:schemeClr val="bg1"/>
                </a:solidFill>
              </a:rPr>
              <a:t>LO Phase-shifting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i="1" dirty="0" smtClean="0"/>
              <a:t> </a:t>
            </a:r>
            <a:r>
              <a:rPr lang="en-US" sz="2400" i="1" dirty="0" smtClean="0">
                <a:solidFill>
                  <a:schemeClr val="bg1"/>
                </a:solidFill>
              </a:rPr>
              <a:t>Digital Arrays</a:t>
            </a:r>
            <a:endParaRPr lang="en-US" sz="2400" i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6400800"/>
            <a:ext cx="1752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6C0000"/>
                </a:solidFill>
              </a:rPr>
              <a:t>/RF Group</a:t>
            </a:r>
            <a:endParaRPr lang="en-US" sz="2200" b="1" dirty="0">
              <a:solidFill>
                <a:srgbClr val="6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78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800" i="1" dirty="0"/>
              <a:t>1) RF Phase-shifting</a:t>
            </a:r>
          </a:p>
        </p:txBody>
      </p:sp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219200"/>
            <a:ext cx="7315200" cy="350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Rectangle 16"/>
          <p:cNvSpPr/>
          <p:nvPr/>
        </p:nvSpPr>
        <p:spPr>
          <a:xfrm>
            <a:off x="304800" y="5029200"/>
            <a:ext cx="868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Signals in the various channel are phase-shifted and combined in the RF domain. 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04800" y="5537537"/>
            <a:ext cx="8686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After combiner the receiver path can be configured as conventional receivers (</a:t>
            </a:r>
            <a:r>
              <a:rPr lang="en-US" sz="2000" b="1" dirty="0" smtClean="0">
                <a:solidFill>
                  <a:srgbClr val="8A0000"/>
                </a:solidFill>
              </a:rPr>
              <a:t>heterodyne</a:t>
            </a:r>
            <a:r>
              <a:rPr lang="en-US" sz="2000" dirty="0">
                <a:solidFill>
                  <a:schemeClr val="bg1"/>
                </a:solidFill>
              </a:rPr>
              <a:t>, </a:t>
            </a:r>
            <a:r>
              <a:rPr lang="en-US" sz="2000" b="1" dirty="0">
                <a:solidFill>
                  <a:srgbClr val="8A0000"/>
                </a:solidFill>
              </a:rPr>
              <a:t>homodyne</a:t>
            </a:r>
            <a:r>
              <a:rPr lang="en-US" sz="2000" dirty="0">
                <a:solidFill>
                  <a:schemeClr val="bg1"/>
                </a:solidFill>
              </a:rPr>
              <a:t> or other image rejection </a:t>
            </a:r>
            <a:r>
              <a:rPr lang="en-US" sz="2000" dirty="0" smtClean="0">
                <a:solidFill>
                  <a:schemeClr val="bg1"/>
                </a:solidFill>
              </a:rPr>
              <a:t>architectures). </a:t>
            </a:r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14400" y="6400800"/>
            <a:ext cx="1752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6C0000"/>
                </a:solidFill>
              </a:rPr>
              <a:t>/RF Group</a:t>
            </a:r>
            <a:endParaRPr lang="en-US" sz="2200" b="1" dirty="0">
              <a:solidFill>
                <a:srgbClr val="6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34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800" i="1" dirty="0"/>
              <a:t>1) RF Phase-shifting</a:t>
            </a:r>
          </a:p>
        </p:txBody>
      </p:sp>
      <p:sp>
        <p:nvSpPr>
          <p:cNvPr id="7" name="Rectangle 6"/>
          <p:cNvSpPr/>
          <p:nvPr/>
        </p:nvSpPr>
        <p:spPr>
          <a:xfrm>
            <a:off x="457200" y="1501914"/>
            <a:ext cx="8610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T</a:t>
            </a:r>
            <a:r>
              <a:rPr lang="en-US" sz="2000" dirty="0" smtClean="0">
                <a:solidFill>
                  <a:schemeClr val="bg1"/>
                </a:solidFill>
              </a:rPr>
              <a:t>he most widespread phased-array architecture </a:t>
            </a:r>
            <a:r>
              <a:rPr lang="en-US" sz="2000" b="1" dirty="0" smtClean="0">
                <a:solidFill>
                  <a:srgbClr val="8A0000"/>
                </a:solidFill>
              </a:rPr>
              <a:t>because of </a:t>
            </a:r>
            <a:endParaRPr lang="en-US" sz="2000" b="1" dirty="0">
              <a:solidFill>
                <a:srgbClr val="8A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3400" y="3254514"/>
            <a:ext cx="8153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The dynamic range requirements on the mixer and the blocks that follow it are alleviated.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2769513"/>
            <a:ext cx="4191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8A0000"/>
                </a:solidFill>
              </a:rPr>
              <a:t>The main advantage:</a:t>
            </a:r>
            <a:endParaRPr lang="en-US" sz="2200" b="1" dirty="0">
              <a:solidFill>
                <a:srgbClr val="8A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3400" y="4781490"/>
            <a:ext cx="7696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Is the implementation of RF phase-shifters in silicon. (Passive- active)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3400" y="4191000"/>
            <a:ext cx="270138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 smtClean="0">
                <a:solidFill>
                  <a:srgbClr val="8A0000"/>
                </a:solidFill>
              </a:rPr>
              <a:t>The main challenge: </a:t>
            </a:r>
            <a:endParaRPr lang="en-US" sz="2200" b="1" dirty="0">
              <a:solidFill>
                <a:srgbClr val="8A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38200" y="2069068"/>
            <a:ext cx="769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insulating a larger portion of the receiver chain from strong, </a:t>
            </a:r>
            <a:r>
              <a:rPr lang="en-US" sz="1800" dirty="0" smtClean="0">
                <a:solidFill>
                  <a:schemeClr val="bg1"/>
                </a:solidFill>
              </a:rPr>
              <a:t>in-band from </a:t>
            </a:r>
            <a:r>
              <a:rPr lang="en-US" sz="1800" dirty="0" smtClean="0">
                <a:solidFill>
                  <a:srgbClr val="FF0000"/>
                </a:solidFill>
              </a:rPr>
              <a:t>undesired direction</a:t>
            </a:r>
            <a:r>
              <a:rPr lang="en-US" sz="1800" dirty="0" smtClean="0">
                <a:solidFill>
                  <a:schemeClr val="bg1"/>
                </a:solidFill>
              </a:rPr>
              <a:t> interferers</a:t>
            </a:r>
            <a:r>
              <a:rPr lang="en-US" sz="18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14400" y="6400800"/>
            <a:ext cx="1752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6C0000"/>
                </a:solidFill>
              </a:rPr>
              <a:t>/RF Group</a:t>
            </a:r>
            <a:endParaRPr lang="en-US" sz="2200" b="1" dirty="0">
              <a:solidFill>
                <a:srgbClr val="6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37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143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2) LO Phase-shifting</a:t>
            </a:r>
            <a:endParaRPr lang="en-US" sz="28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465893"/>
            <a:ext cx="7467600" cy="486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914400" y="6400800"/>
            <a:ext cx="1752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6C0000"/>
                </a:solidFill>
              </a:rPr>
              <a:t>/RF Group</a:t>
            </a:r>
            <a:endParaRPr lang="en-US" sz="2200" b="1" dirty="0">
              <a:solidFill>
                <a:srgbClr val="6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86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143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2) LO Phase-shifting</a:t>
            </a:r>
            <a:endParaRPr lang="en-US" sz="2800" dirty="0"/>
          </a:p>
        </p:txBody>
      </p:sp>
      <p:sp>
        <p:nvSpPr>
          <p:cNvPr id="16" name="Rectangle 15"/>
          <p:cNvSpPr/>
          <p:nvPr/>
        </p:nvSpPr>
        <p:spPr>
          <a:xfrm>
            <a:off x="381000" y="1828800"/>
            <a:ext cx="8382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100" dirty="0" smtClean="0"/>
          </a:p>
          <a:p>
            <a:endParaRPr lang="en-US" sz="2100" dirty="0"/>
          </a:p>
        </p:txBody>
      </p:sp>
      <p:sp>
        <p:nvSpPr>
          <p:cNvPr id="17" name="Rectangle 16"/>
          <p:cNvSpPr/>
          <p:nvPr/>
        </p:nvSpPr>
        <p:spPr>
          <a:xfrm>
            <a:off x="457200" y="5186571"/>
            <a:ext cx="861060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100" dirty="0">
                <a:solidFill>
                  <a:schemeClr val="bg1"/>
                </a:solidFill>
              </a:rPr>
              <a:t>M</a:t>
            </a:r>
            <a:r>
              <a:rPr lang="en-US" sz="2100" dirty="0" smtClean="0">
                <a:solidFill>
                  <a:schemeClr val="bg1"/>
                </a:solidFill>
              </a:rPr>
              <a:t>ixers must have sufficient dynamic range to withstand the interferers.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100" dirty="0" smtClean="0">
                <a:solidFill>
                  <a:schemeClr val="bg1"/>
                </a:solidFill>
              </a:rPr>
              <a:t>Routing of strong LO in different paths.</a:t>
            </a:r>
            <a:endParaRPr lang="en-US" sz="2100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1000" y="1447800"/>
            <a:ext cx="22028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8A0000"/>
                </a:solidFill>
              </a:rPr>
              <a:t>The advantage </a:t>
            </a:r>
          </a:p>
        </p:txBody>
      </p:sp>
      <p:sp>
        <p:nvSpPr>
          <p:cNvPr id="3" name="Rectangle 2"/>
          <p:cNvSpPr/>
          <p:nvPr/>
        </p:nvSpPr>
        <p:spPr>
          <a:xfrm>
            <a:off x="381000" y="2057400"/>
            <a:ext cx="86106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bg1"/>
                </a:solidFill>
              </a:rPr>
              <a:t>The </a:t>
            </a:r>
            <a:r>
              <a:rPr lang="en-US" sz="2000" b="1" dirty="0" smtClean="0">
                <a:solidFill>
                  <a:srgbClr val="8A0000"/>
                </a:solidFill>
              </a:rPr>
              <a:t>nonlinearity</a:t>
            </a:r>
            <a:r>
              <a:rPr lang="en-US" sz="2000" dirty="0">
                <a:solidFill>
                  <a:schemeClr val="bg1"/>
                </a:solidFill>
              </a:rPr>
              <a:t>, </a:t>
            </a:r>
            <a:r>
              <a:rPr lang="en-US" sz="2000" b="1" dirty="0">
                <a:solidFill>
                  <a:srgbClr val="8A0000"/>
                </a:solidFill>
              </a:rPr>
              <a:t>loss</a:t>
            </a:r>
            <a:r>
              <a:rPr lang="en-US" sz="2000" dirty="0">
                <a:solidFill>
                  <a:schemeClr val="bg1"/>
                </a:solidFill>
              </a:rPr>
              <a:t> and </a:t>
            </a:r>
            <a:r>
              <a:rPr lang="en-US" sz="2000" b="1" dirty="0">
                <a:solidFill>
                  <a:srgbClr val="8A0000"/>
                </a:solidFill>
              </a:rPr>
              <a:t>the noise performance</a:t>
            </a:r>
            <a:r>
              <a:rPr lang="en-US" sz="2000" dirty="0">
                <a:solidFill>
                  <a:schemeClr val="bg1"/>
                </a:solidFill>
              </a:rPr>
              <a:t> of the phase-shifters no longer have a direct impact on the system performance.</a:t>
            </a:r>
          </a:p>
          <a:p>
            <a:pPr>
              <a:lnSpc>
                <a:spcPct val="150000"/>
              </a:lnSpc>
            </a:pPr>
            <a:endParaRPr lang="en-US" sz="20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bg1"/>
                </a:solidFill>
              </a:rPr>
              <a:t>                Performance </a:t>
            </a:r>
            <a:r>
              <a:rPr lang="en-US" sz="2000" dirty="0">
                <a:solidFill>
                  <a:schemeClr val="bg1"/>
                </a:solidFill>
              </a:rPr>
              <a:t>requirements on LO-path phase shifters are more relaxed </a:t>
            </a:r>
            <a:endParaRPr lang="en-US" sz="2000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                                                 consume </a:t>
            </a:r>
            <a:r>
              <a:rPr lang="en-US" sz="2000" dirty="0">
                <a:solidFill>
                  <a:schemeClr val="bg1"/>
                </a:solidFill>
              </a:rPr>
              <a:t>less area/power.</a:t>
            </a:r>
          </a:p>
        </p:txBody>
      </p:sp>
      <p:sp>
        <p:nvSpPr>
          <p:cNvPr id="8" name="Right Arrow 7"/>
          <p:cNvSpPr/>
          <p:nvPr/>
        </p:nvSpPr>
        <p:spPr bwMode="auto">
          <a:xfrm>
            <a:off x="2209800" y="4114800"/>
            <a:ext cx="685800" cy="228600"/>
          </a:xfrm>
          <a:prstGeom prst="rightArrow">
            <a:avLst/>
          </a:prstGeom>
          <a:solidFill>
            <a:srgbClr val="8E001B"/>
          </a:solidFill>
          <a:ln w="25400" cap="sq" cmpd="sng" algn="ctr">
            <a:solidFill>
              <a:srgbClr val="8E001B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4677251"/>
            <a:ext cx="17508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8A0000"/>
                </a:solidFill>
              </a:rPr>
              <a:t>Disadvantage: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14400" y="6400800"/>
            <a:ext cx="1752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6C0000"/>
                </a:solidFill>
              </a:rPr>
              <a:t>/RF Group</a:t>
            </a:r>
            <a:endParaRPr lang="en-US" sz="2200" b="1" dirty="0">
              <a:solidFill>
                <a:srgbClr val="6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33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2894457" y="385769"/>
            <a:ext cx="3355085" cy="5238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3) Digital Arrays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740087"/>
            <a:ext cx="7058025" cy="405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914400" y="6400800"/>
            <a:ext cx="1752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6C0000"/>
                </a:solidFill>
              </a:rPr>
              <a:t>/RF Group</a:t>
            </a:r>
            <a:endParaRPr lang="en-US" sz="2200" b="1" dirty="0">
              <a:solidFill>
                <a:srgbClr val="6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34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68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711683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457200" y="1600200"/>
            <a:ext cx="9372600" cy="2819400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en-US" dirty="0" smtClean="0"/>
              <a:t>Phased </a:t>
            </a:r>
            <a:r>
              <a:rPr lang="en-US" dirty="0"/>
              <a:t>Array History, Benefits and </a:t>
            </a:r>
            <a:r>
              <a:rPr lang="en-US" dirty="0" smtClean="0"/>
              <a:t>Architectures</a:t>
            </a:r>
            <a:endParaRPr lang="en-US" dirty="0" smtClean="0"/>
          </a:p>
          <a:p>
            <a:pPr>
              <a:lnSpc>
                <a:spcPct val="250000"/>
              </a:lnSpc>
            </a:pPr>
            <a:r>
              <a:rPr lang="en-US" dirty="0" smtClean="0"/>
              <a:t>Phased array metric and architectural study</a:t>
            </a:r>
            <a:endParaRPr lang="en-US" dirty="0"/>
          </a:p>
          <a:p>
            <a:pPr>
              <a:lnSpc>
                <a:spcPct val="250000"/>
              </a:lnSpc>
            </a:pPr>
            <a:r>
              <a:rPr lang="en-US" dirty="0"/>
              <a:t>Mm-Wave Phase Shifter </a:t>
            </a:r>
            <a:r>
              <a:rPr lang="en-US" dirty="0" smtClean="0"/>
              <a:t>and </a:t>
            </a:r>
            <a:r>
              <a:rPr lang="en-US" dirty="0" smtClean="0"/>
              <a:t>Phased </a:t>
            </a:r>
            <a:r>
              <a:rPr lang="en-US" dirty="0"/>
              <a:t>Array IC Design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14400" y="6400800"/>
            <a:ext cx="1752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6C0000"/>
                </a:solidFill>
              </a:rPr>
              <a:t>/RF Group</a:t>
            </a:r>
            <a:endParaRPr lang="en-US" sz="2200" b="1" dirty="0">
              <a:solidFill>
                <a:srgbClr val="6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2894457" y="385769"/>
            <a:ext cx="3355085" cy="5238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3) Digital Arrays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1369875"/>
            <a:ext cx="8229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In this architecture each channel is digitized using an (ADC) and the bits of all channels are then processed using a Digital Signal Processing unit (DSP), where the spatial filtering is performed. 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1000" y="4648200"/>
            <a:ext cx="8534400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bg1"/>
                </a:solidFill>
              </a:rPr>
              <a:t>RF mixer and ADC of each channel and the DSP unit must have sufficient dynamic range to handle the interferers.</a:t>
            </a:r>
          </a:p>
          <a:p>
            <a:endParaRPr lang="en-US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bg1"/>
                </a:solidFill>
              </a:rPr>
              <a:t>The entire RF chain is replicated for each channel which results in a rather power-hungry design.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4114800"/>
            <a:ext cx="3505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8A0000"/>
                </a:solidFill>
              </a:rPr>
              <a:t>Disadvantage :</a:t>
            </a:r>
            <a:endParaRPr lang="en-US" sz="2000" b="1" dirty="0">
              <a:solidFill>
                <a:srgbClr val="8A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7200" y="3048000"/>
            <a:ext cx="8077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Is its versatility and flexibility. </a:t>
            </a:r>
          </a:p>
          <a:p>
            <a:pPr algn="ctr"/>
            <a:endParaRPr lang="en-US" sz="1800" b="1" dirty="0" smtClean="0">
              <a:solidFill>
                <a:schemeClr val="bg1"/>
              </a:solidFill>
            </a:endParaRPr>
          </a:p>
          <a:p>
            <a:r>
              <a:rPr lang="en-US" sz="1800" dirty="0" smtClean="0">
                <a:solidFill>
                  <a:schemeClr val="bg1"/>
                </a:solidFill>
              </a:rPr>
              <a:t>Such phased arrays </a:t>
            </a:r>
            <a:r>
              <a:rPr lang="en-US" sz="1800" i="1" dirty="0" smtClean="0">
                <a:solidFill>
                  <a:schemeClr val="bg1"/>
                </a:solidFill>
              </a:rPr>
              <a:t>are extensively used in the cellular-phone </a:t>
            </a:r>
            <a:r>
              <a:rPr lang="en-US" sz="1800" dirty="0" smtClean="0">
                <a:solidFill>
                  <a:schemeClr val="bg1"/>
                </a:solidFill>
              </a:rPr>
              <a:t>industry.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2589074"/>
            <a:ext cx="2690160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b="1" dirty="0" smtClean="0">
                <a:solidFill>
                  <a:srgbClr val="8A0000"/>
                </a:solidFill>
              </a:rPr>
              <a:t>The main advantage: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14400" y="6400800"/>
            <a:ext cx="1752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6C0000"/>
                </a:solidFill>
              </a:rPr>
              <a:t>/RF Group</a:t>
            </a:r>
            <a:endParaRPr lang="en-US" sz="2200" b="1" dirty="0">
              <a:solidFill>
                <a:srgbClr val="6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90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653458" y="170325"/>
            <a:ext cx="7837082" cy="9547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i="1" dirty="0"/>
              <a:t>Comparative View of the Conventional </a:t>
            </a:r>
            <a:r>
              <a:rPr lang="en-US" sz="2800" i="1" dirty="0" smtClean="0"/>
              <a:t/>
            </a:r>
            <a:br>
              <a:rPr lang="en-US" sz="2800" i="1" dirty="0" smtClean="0"/>
            </a:br>
            <a:r>
              <a:rPr lang="en-US" sz="2800" i="1" dirty="0" smtClean="0"/>
              <a:t>Architectures</a:t>
            </a:r>
            <a:endParaRPr lang="en-US" sz="2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894730"/>
              </p:ext>
            </p:extLst>
          </p:nvPr>
        </p:nvGraphicFramePr>
        <p:xfrm>
          <a:off x="711200" y="1524000"/>
          <a:ext cx="7924800" cy="41401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22400"/>
                <a:gridCol w="1981200"/>
                <a:gridCol w="1701800"/>
                <a:gridCol w="1234440"/>
                <a:gridCol w="1584960"/>
              </a:tblGrid>
              <a:tr h="761999"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Arch.</a:t>
                      </a:r>
                      <a:endParaRPr lang="en-US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   Phase Shifter</a:t>
                      </a:r>
                      <a:endParaRPr lang="en-US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      B.W </a:t>
                      </a:r>
                    </a:p>
                    <a:p>
                      <a:r>
                        <a:rPr lang="en-US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(Data rate)</a:t>
                      </a:r>
                      <a:endParaRPr lang="en-US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     Area</a:t>
                      </a:r>
                      <a:endParaRPr lang="en-US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       Power</a:t>
                      </a:r>
                      <a:endParaRPr lang="en-US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7359">
                <a:tc>
                  <a:txBody>
                    <a:bodyPr/>
                    <a:lstStyle/>
                    <a:p>
                      <a:endParaRPr lang="en-US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  <a:p>
                      <a:endParaRPr lang="en-US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RF Path</a:t>
                      </a:r>
                      <a:endParaRPr lang="en-US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baseline="0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baseline="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    TTD</a:t>
                      </a:r>
                    </a:p>
                    <a:p>
                      <a:endParaRPr lang="en-US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   Phase-shifter</a:t>
                      </a:r>
                      <a:endParaRPr lang="en-US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    High(T. D)</a:t>
                      </a:r>
                    </a:p>
                    <a:p>
                      <a:endParaRPr lang="en-US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Moderate(P-S)</a:t>
                      </a:r>
                      <a:endParaRPr lang="en-US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      </a:t>
                      </a:r>
                    </a:p>
                    <a:p>
                      <a:endParaRPr lang="en-US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     High</a:t>
                      </a:r>
                      <a:endParaRPr lang="en-US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    </a:t>
                      </a:r>
                    </a:p>
                    <a:p>
                      <a:r>
                        <a:rPr lang="en-US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   </a:t>
                      </a:r>
                    </a:p>
                    <a:p>
                      <a:r>
                        <a:rPr lang="en-US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     Low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7600">
                <a:tc>
                  <a:txBody>
                    <a:bodyPr/>
                    <a:lstStyle/>
                    <a:p>
                      <a:endParaRPr lang="en-US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LO</a:t>
                      </a:r>
                      <a:r>
                        <a:rPr lang="en-US" baseline="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 Path</a:t>
                      </a:r>
                      <a:endParaRPr lang="en-US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          </a:t>
                      </a:r>
                    </a:p>
                    <a:p>
                      <a:r>
                        <a:rPr lang="en-US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  Phase shifter</a:t>
                      </a:r>
                      <a:endParaRPr lang="en-US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Moderate</a:t>
                      </a:r>
                      <a:endParaRPr lang="en-US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Moderate</a:t>
                      </a:r>
                      <a:endParaRPr lang="en-US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    </a:t>
                      </a:r>
                    </a:p>
                    <a:p>
                      <a:r>
                        <a:rPr lang="en-US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    Moderate</a:t>
                      </a:r>
                      <a:endParaRPr lang="en-US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239"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BB Path</a:t>
                      </a:r>
                      <a:endParaRPr lang="en-US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    Digital Array</a:t>
                      </a:r>
                      <a:endParaRPr lang="en-US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      High</a:t>
                      </a:r>
                      <a:endParaRPr lang="en-US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   High</a:t>
                      </a:r>
                      <a:endParaRPr lang="en-US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</a:rPr>
                        <a:t>    High</a:t>
                      </a:r>
                      <a:endParaRPr lang="en-US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14400" y="6400800"/>
            <a:ext cx="1752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6C0000"/>
                </a:solidFill>
              </a:rPr>
              <a:t>/RF Group</a:t>
            </a:r>
            <a:endParaRPr lang="en-US" sz="2200" b="1" dirty="0">
              <a:solidFill>
                <a:srgbClr val="6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10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idx="1"/>
            <p:custDataLst>
              <p:tags r:id="rId1"/>
            </p:custDataLst>
          </p:nvPr>
        </p:nvSpPr>
        <p:spPr>
          <a:xfrm>
            <a:off x="533400" y="1524000"/>
            <a:ext cx="8458200" cy="4114800"/>
          </a:xfrm>
        </p:spPr>
        <p:txBody>
          <a:bodyPr/>
          <a:lstStyle/>
          <a:p>
            <a:r>
              <a:rPr lang="en-US" dirty="0" smtClean="0"/>
              <a:t>Using phase array architectures provides SNR improvement, </a:t>
            </a:r>
            <a:r>
              <a:rPr lang="en-US" dirty="0"/>
              <a:t>s</a:t>
            </a:r>
            <a:r>
              <a:rPr lang="en-US" dirty="0" smtClean="0"/>
              <a:t>patial selectivity, and relaxes PA requirements.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In RF phase shifting </a:t>
            </a:r>
            <a:r>
              <a:rPr lang="en-US" dirty="0" smtClean="0">
                <a:solidFill>
                  <a:schemeClr val="bg1"/>
                </a:solidFill>
              </a:rPr>
              <a:t>the </a:t>
            </a:r>
            <a:r>
              <a:rPr lang="en-US" dirty="0">
                <a:solidFill>
                  <a:schemeClr val="bg1"/>
                </a:solidFill>
              </a:rPr>
              <a:t>dynamic range requirements on the mixer and the blocks that follow it are </a:t>
            </a:r>
            <a:r>
              <a:rPr lang="en-US" dirty="0" smtClean="0">
                <a:solidFill>
                  <a:schemeClr val="bg1"/>
                </a:solidFill>
              </a:rPr>
              <a:t>alleviated.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bg1"/>
                </a:solidFill>
              </a:rPr>
              <a:t>In LO phase shifting the </a:t>
            </a:r>
            <a:r>
              <a:rPr lang="en-US" dirty="0">
                <a:solidFill>
                  <a:schemeClr val="bg1"/>
                </a:solidFill>
              </a:rPr>
              <a:t>nonlinearity, loss and the noise performance of the phase-shifters no longer have a direct impact on the system performance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bg1"/>
                </a:solidFill>
              </a:rPr>
              <a:t>Different DSP </a:t>
            </a:r>
            <a:r>
              <a:rPr lang="en-US" dirty="0" err="1" smtClean="0">
                <a:solidFill>
                  <a:schemeClr val="bg1"/>
                </a:solidFill>
              </a:rPr>
              <a:t>algorithem</a:t>
            </a:r>
            <a:r>
              <a:rPr lang="en-US" dirty="0" smtClean="0">
                <a:solidFill>
                  <a:schemeClr val="bg1"/>
                </a:solidFill>
              </a:rPr>
              <a:t> can be used to perform spatial filtering.</a:t>
            </a:r>
          </a:p>
          <a:p>
            <a:pPr>
              <a:lnSpc>
                <a:spcPct val="150000"/>
              </a:lnSpc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6400800"/>
            <a:ext cx="1752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6C0000"/>
                </a:solidFill>
              </a:rPr>
              <a:t>/RF Group</a:t>
            </a:r>
            <a:endParaRPr lang="en-US" sz="2200" b="1" dirty="0">
              <a:solidFill>
                <a:srgbClr val="6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244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E1E6-BBDF-4CD7-A72C-4AECEAC288E1}" type="slidenum">
              <a:rPr lang="en-US" smtClean="0"/>
              <a:t>23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855023" y="2667000"/>
            <a:ext cx="343395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6000" b="1" cap="all" spc="0" dirty="0" smtClean="0">
                <a:ln w="0"/>
                <a:solidFill>
                  <a:srgbClr val="8A0000"/>
                </a:solidFill>
                <a:effectLst>
                  <a:reflection blurRad="12700" stA="50000" endPos="50000" dist="5000" dir="5400000" sy="-100000" rotWithShape="0"/>
                </a:effectLst>
              </a:rPr>
              <a:t>Thanks</a:t>
            </a:r>
            <a:endParaRPr lang="en-US" sz="6000" b="1" cap="all" spc="0" dirty="0">
              <a:ln w="0"/>
              <a:solidFill>
                <a:srgbClr val="8A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6400800"/>
            <a:ext cx="1752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6C0000"/>
                </a:solidFill>
              </a:rPr>
              <a:t>/RF Group</a:t>
            </a:r>
            <a:endParaRPr lang="en-US" sz="2200" b="1" dirty="0">
              <a:solidFill>
                <a:srgbClr val="6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33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E1E6-BBDF-4CD7-A72C-4AECEAC288E1}" type="slidenum">
              <a:rPr lang="en-US" smtClean="0"/>
              <a:t>24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143000" y="457200"/>
            <a:ext cx="72029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rgbClr val="6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Phased Arrays versus Timed Arrays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252" y="4038600"/>
            <a:ext cx="6400800" cy="253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252" y="1371600"/>
            <a:ext cx="6099748" cy="2539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14400" y="6400800"/>
            <a:ext cx="1752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6C0000"/>
                </a:solidFill>
              </a:rPr>
              <a:t>/RF Group</a:t>
            </a:r>
            <a:endParaRPr lang="en-US" sz="2200" b="1" dirty="0">
              <a:solidFill>
                <a:srgbClr val="6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84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68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711683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609600" y="1295400"/>
            <a:ext cx="8382000" cy="2819400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en-US" dirty="0" smtClean="0"/>
              <a:t>What is a </a:t>
            </a:r>
            <a:r>
              <a:rPr lang="en-US" dirty="0" smtClean="0"/>
              <a:t>phased </a:t>
            </a:r>
            <a:r>
              <a:rPr lang="en-US" dirty="0" smtClean="0"/>
              <a:t>array?</a:t>
            </a:r>
          </a:p>
          <a:p>
            <a:pPr>
              <a:lnSpc>
                <a:spcPct val="250000"/>
              </a:lnSpc>
            </a:pPr>
            <a:r>
              <a:rPr lang="en-US" dirty="0" smtClean="0"/>
              <a:t>Why an array???</a:t>
            </a:r>
          </a:p>
          <a:p>
            <a:pPr>
              <a:lnSpc>
                <a:spcPct val="250000"/>
              </a:lnSpc>
            </a:pPr>
            <a:r>
              <a:rPr lang="en-US" dirty="0"/>
              <a:t>Case Study: A </a:t>
            </a:r>
            <a:r>
              <a:rPr lang="en-US" dirty="0" smtClean="0"/>
              <a:t>60 GHz </a:t>
            </a:r>
            <a:r>
              <a:rPr lang="en-US" dirty="0"/>
              <a:t>WPAN </a:t>
            </a:r>
            <a:r>
              <a:rPr lang="en-US" dirty="0" smtClean="0"/>
              <a:t>link </a:t>
            </a:r>
            <a:r>
              <a:rPr lang="en-US" dirty="0"/>
              <a:t>b</a:t>
            </a:r>
            <a:r>
              <a:rPr lang="en-US" dirty="0" smtClean="0"/>
              <a:t>udget</a:t>
            </a:r>
            <a:endParaRPr lang="en-US" dirty="0"/>
          </a:p>
          <a:p>
            <a:pPr>
              <a:lnSpc>
                <a:spcPct val="250000"/>
              </a:lnSpc>
            </a:pPr>
            <a:r>
              <a:rPr lang="en-US" dirty="0" smtClean="0"/>
              <a:t>Phased </a:t>
            </a:r>
            <a:r>
              <a:rPr lang="en-US" dirty="0" smtClean="0"/>
              <a:t>array versus </a:t>
            </a:r>
            <a:r>
              <a:rPr lang="en-US" dirty="0" smtClean="0"/>
              <a:t>timed </a:t>
            </a:r>
            <a:r>
              <a:rPr lang="en-US" dirty="0" smtClean="0"/>
              <a:t>array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14400" y="6400800"/>
            <a:ext cx="1752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6C0000"/>
                </a:solidFill>
              </a:rPr>
              <a:t>/RF Group</a:t>
            </a:r>
            <a:endParaRPr lang="en-US" sz="2200" b="1" dirty="0">
              <a:solidFill>
                <a:srgbClr val="6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83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a 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phased 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array?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81000" y="1371600"/>
            <a:ext cx="868680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100" dirty="0" smtClean="0">
                <a:solidFill>
                  <a:schemeClr val="bg1"/>
                </a:solidFill>
              </a:rPr>
              <a:t>A phased array </a:t>
            </a:r>
            <a:r>
              <a:rPr lang="en-US" sz="2100" i="1" dirty="0" smtClean="0">
                <a:solidFill>
                  <a:schemeClr val="bg1"/>
                </a:solidFill>
              </a:rPr>
              <a:t>electronically modifies the direction </a:t>
            </a:r>
            <a:r>
              <a:rPr lang="en-US" sz="2100" dirty="0" smtClean="0">
                <a:solidFill>
                  <a:schemeClr val="bg1"/>
                </a:solidFill>
              </a:rPr>
              <a:t>of transmission or reception of the </a:t>
            </a:r>
            <a:r>
              <a:rPr lang="en-US" sz="2100" b="1" dirty="0" smtClean="0">
                <a:solidFill>
                  <a:srgbClr val="FF0000"/>
                </a:solidFill>
              </a:rPr>
              <a:t>electromagnetic beam</a:t>
            </a:r>
            <a:r>
              <a:rPr lang="en-US" sz="2100" dirty="0" smtClean="0">
                <a:solidFill>
                  <a:srgbClr val="FF0000"/>
                </a:solidFill>
              </a:rPr>
              <a:t>.</a:t>
            </a:r>
            <a:endParaRPr lang="en-US" sz="2100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57200" y="2416314"/>
            <a:ext cx="175080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cap="all" spc="0" dirty="0" smtClean="0">
                <a:ln w="0"/>
                <a:solidFill>
                  <a:srgbClr val="8A0000"/>
                </a:solidFill>
                <a:effectLst>
                  <a:reflection blurRad="12700" stA="50000" endPos="50000" dist="5000" dir="5400000" sy="-100000" rotWithShape="0"/>
                </a:effectLst>
              </a:rPr>
              <a:t>How?</a:t>
            </a:r>
            <a:endParaRPr lang="en-US" sz="4000" b="1" cap="all" spc="0" dirty="0">
              <a:ln w="0"/>
              <a:solidFill>
                <a:srgbClr val="8A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81000" y="3136692"/>
            <a:ext cx="4324662" cy="518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100" dirty="0" smtClean="0">
                <a:solidFill>
                  <a:schemeClr val="bg1"/>
                </a:solidFill>
              </a:rPr>
              <a:t>By introducing a </a:t>
            </a:r>
            <a:r>
              <a:rPr lang="en-US" sz="2100" b="1" dirty="0" smtClean="0">
                <a:solidFill>
                  <a:srgbClr val="B12D49"/>
                </a:solidFill>
              </a:rPr>
              <a:t>variable time delay</a:t>
            </a:r>
            <a:endParaRPr lang="en-US" sz="2100" b="1" dirty="0">
              <a:solidFill>
                <a:srgbClr val="B12D49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38200" y="3733800"/>
            <a:ext cx="29718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en-US" sz="2100" b="1" dirty="0" smtClean="0">
                <a:solidFill>
                  <a:schemeClr val="bg1"/>
                </a:solidFill>
              </a:rPr>
              <a:t>Time delay </a:t>
            </a:r>
            <a:r>
              <a:rPr lang="en-US" sz="2100" dirty="0" smtClean="0">
                <a:solidFill>
                  <a:srgbClr val="DE8400"/>
                </a:solidFill>
              </a:rPr>
              <a:t>equal to </a:t>
            </a:r>
            <a:r>
              <a:rPr lang="en-US" sz="2100" b="1" i="1" dirty="0" err="1" smtClean="0">
                <a:solidFill>
                  <a:srgbClr val="DE8400"/>
                </a:solidFill>
              </a:rPr>
              <a:t>d</a:t>
            </a:r>
            <a:r>
              <a:rPr lang="en-US" sz="2100" i="1" dirty="0" err="1" smtClean="0">
                <a:solidFill>
                  <a:srgbClr val="DE8400"/>
                </a:solidFill>
              </a:rPr>
              <a:t>sinθ</a:t>
            </a:r>
            <a:r>
              <a:rPr lang="en-US" sz="2100" i="1" baseline="-25000" dirty="0" err="1" smtClean="0">
                <a:solidFill>
                  <a:srgbClr val="DE8400"/>
                </a:solidFill>
              </a:rPr>
              <a:t>in</a:t>
            </a:r>
            <a:r>
              <a:rPr lang="en-US" sz="2100" i="1" dirty="0" smtClean="0">
                <a:solidFill>
                  <a:srgbClr val="DE8400"/>
                </a:solidFill>
              </a:rPr>
              <a:t>/C </a:t>
            </a:r>
            <a:r>
              <a:rPr lang="en-US" sz="2100" dirty="0" smtClean="0">
                <a:solidFill>
                  <a:srgbClr val="DE8400"/>
                </a:solidFill>
              </a:rPr>
              <a:t>.</a:t>
            </a:r>
            <a:endParaRPr lang="en-US" sz="2100" dirty="0">
              <a:solidFill>
                <a:srgbClr val="DE8400"/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2057400"/>
            <a:ext cx="4371360" cy="3295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4876800"/>
            <a:ext cx="4343400" cy="796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5562600"/>
            <a:ext cx="740092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914400" y="6400800"/>
            <a:ext cx="1752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6C0000"/>
                </a:solidFill>
              </a:rPr>
              <a:t>/RF Group</a:t>
            </a:r>
            <a:endParaRPr lang="en-US" sz="2200" b="1" dirty="0">
              <a:solidFill>
                <a:srgbClr val="6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18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706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phased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array?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1295400"/>
            <a:ext cx="4038600" cy="3044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457200" y="1524000"/>
            <a:ext cx="434340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en-US" sz="2100" b="1" dirty="0" smtClean="0">
                <a:solidFill>
                  <a:srgbClr val="C00000"/>
                </a:solidFill>
                <a:latin typeface="Calibri" pitchFamily="34" charset="0"/>
              </a:rPr>
              <a:t>Additional power gain of </a:t>
            </a:r>
            <a:r>
              <a:rPr lang="en-US" sz="2100" b="1" i="1" dirty="0" smtClean="0">
                <a:solidFill>
                  <a:srgbClr val="C00000"/>
                </a:solidFill>
                <a:latin typeface="Calibri" pitchFamily="34" charset="0"/>
              </a:rPr>
              <a:t>N</a:t>
            </a:r>
            <a:r>
              <a:rPr lang="en-US" sz="2100" b="1" i="1" baseline="42000" dirty="0" smtClean="0">
                <a:solidFill>
                  <a:srgbClr val="C00000"/>
                </a:solidFill>
                <a:latin typeface="Calibri" pitchFamily="34" charset="0"/>
              </a:rPr>
              <a:t>2</a:t>
            </a:r>
            <a:r>
              <a:rPr lang="en-US" sz="2100" b="1" dirty="0" smtClean="0">
                <a:solidFill>
                  <a:srgbClr val="C00000"/>
                </a:solidFill>
                <a:latin typeface="Calibri" pitchFamily="34" charset="0"/>
              </a:rPr>
              <a:t>.</a:t>
            </a:r>
            <a:endParaRPr lang="en-US" sz="21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09469" y="2057400"/>
            <a:ext cx="3147208" cy="8256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000"/>
              </a:lnSpc>
            </a:pPr>
            <a:r>
              <a:rPr lang="en-US" sz="2000" b="1" i="1" dirty="0" smtClean="0">
                <a:solidFill>
                  <a:srgbClr val="006666"/>
                </a:solidFill>
              </a:rPr>
              <a:t>AF is lower for other angles</a:t>
            </a:r>
          </a:p>
          <a:p>
            <a:pPr>
              <a:lnSpc>
                <a:spcPts val="3000"/>
              </a:lnSpc>
            </a:pPr>
            <a:r>
              <a:rPr lang="en-US" sz="2000" b="1" i="1" dirty="0" smtClean="0">
                <a:solidFill>
                  <a:srgbClr val="006666"/>
                </a:solidFill>
              </a:rPr>
              <a:t>of incidence, 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2881408"/>
            <a:ext cx="4876800" cy="1298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228600" y="5024735"/>
            <a:ext cx="26699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Spatial Selectivity. 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14400" y="6400800"/>
            <a:ext cx="1752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6C0000"/>
                </a:solidFill>
              </a:rPr>
              <a:t>/RF Group</a:t>
            </a:r>
            <a:endParaRPr lang="en-US" sz="2200" b="1" dirty="0">
              <a:solidFill>
                <a:srgbClr val="6C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4114800"/>
            <a:ext cx="3358523" cy="26610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E1E6-BBDF-4CD7-A72C-4AECEAC288E1}" type="slidenum">
              <a:rPr lang="en-US" smtClean="0"/>
              <a:t>6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743200" y="381000"/>
            <a:ext cx="34671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rgbClr val="6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Why an Array???</a:t>
            </a:r>
          </a:p>
        </p:txBody>
      </p:sp>
      <p:sp>
        <p:nvSpPr>
          <p:cNvPr id="4" name="Rectangle 3"/>
          <p:cNvSpPr/>
          <p:nvPr/>
        </p:nvSpPr>
        <p:spPr>
          <a:xfrm>
            <a:off x="553977" y="1447800"/>
            <a:ext cx="36029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A </a:t>
            </a:r>
            <a:r>
              <a:rPr lang="en-US" sz="2000" b="1" dirty="0" smtClean="0">
                <a:solidFill>
                  <a:schemeClr val="bg1"/>
                </a:solidFill>
              </a:rPr>
              <a:t>60 GHz </a:t>
            </a:r>
            <a:r>
              <a:rPr lang="en-US" sz="2000" b="1" dirty="0">
                <a:solidFill>
                  <a:schemeClr val="bg1"/>
                </a:solidFill>
              </a:rPr>
              <a:t>WPAN Link </a:t>
            </a:r>
            <a:r>
              <a:rPr lang="en-US" sz="2000" b="1" dirty="0" smtClean="0">
                <a:solidFill>
                  <a:schemeClr val="bg1"/>
                </a:solidFill>
              </a:rPr>
              <a:t>Budget:</a:t>
            </a:r>
            <a:endParaRPr lang="en-US" sz="2000" b="1" dirty="0">
              <a:solidFill>
                <a:schemeClr val="bg1"/>
              </a:solidFill>
            </a:endParaRPr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1065212" y="2347548"/>
            <a:ext cx="1600200" cy="885099"/>
            <a:chOff x="1584" y="2256"/>
            <a:chExt cx="233" cy="435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1584" y="2256"/>
              <a:ext cx="233" cy="75"/>
              <a:chOff x="1770" y="1918"/>
              <a:chExt cx="233" cy="75"/>
            </a:xfrm>
          </p:grpSpPr>
          <p:sp>
            <p:nvSpPr>
              <p:cNvPr id="24" name="Freeform 6"/>
              <p:cNvSpPr>
                <a:spLocks/>
              </p:cNvSpPr>
              <p:nvPr/>
            </p:nvSpPr>
            <p:spPr bwMode="auto">
              <a:xfrm>
                <a:off x="1930" y="1949"/>
                <a:ext cx="73" cy="43"/>
              </a:xfrm>
              <a:custGeom>
                <a:avLst/>
                <a:gdLst>
                  <a:gd name="T0" fmla="*/ 0 w 579"/>
                  <a:gd name="T1" fmla="*/ 345 h 345"/>
                  <a:gd name="T2" fmla="*/ 153 w 579"/>
                  <a:gd name="T3" fmla="*/ 226 h 345"/>
                  <a:gd name="T4" fmla="*/ 163 w 579"/>
                  <a:gd name="T5" fmla="*/ 283 h 345"/>
                  <a:gd name="T6" fmla="*/ 399 w 579"/>
                  <a:gd name="T7" fmla="*/ 93 h 345"/>
                  <a:gd name="T8" fmla="*/ 409 w 579"/>
                  <a:gd name="T9" fmla="*/ 125 h 345"/>
                  <a:gd name="T10" fmla="*/ 579 w 579"/>
                  <a:gd name="T11" fmla="*/ 0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9" h="345">
                    <a:moveTo>
                      <a:pt x="0" y="345"/>
                    </a:moveTo>
                    <a:lnTo>
                      <a:pt x="153" y="226"/>
                    </a:lnTo>
                    <a:lnTo>
                      <a:pt x="163" y="283"/>
                    </a:lnTo>
                    <a:lnTo>
                      <a:pt x="399" y="93"/>
                    </a:lnTo>
                    <a:lnTo>
                      <a:pt x="409" y="125"/>
                    </a:lnTo>
                    <a:lnTo>
                      <a:pt x="579" y="0"/>
                    </a:lnTo>
                  </a:path>
                </a:pathLst>
              </a:custGeom>
              <a:ln>
                <a:solidFill>
                  <a:srgbClr val="6C000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Freeform 7"/>
              <p:cNvSpPr>
                <a:spLocks/>
              </p:cNvSpPr>
              <p:nvPr/>
            </p:nvSpPr>
            <p:spPr bwMode="auto">
              <a:xfrm>
                <a:off x="1898" y="1918"/>
                <a:ext cx="51" cy="65"/>
              </a:xfrm>
              <a:custGeom>
                <a:avLst/>
                <a:gdLst>
                  <a:gd name="T0" fmla="*/ 0 w 404"/>
                  <a:gd name="T1" fmla="*/ 523 h 523"/>
                  <a:gd name="T2" fmla="*/ 58 w 404"/>
                  <a:gd name="T3" fmla="*/ 373 h 523"/>
                  <a:gd name="T4" fmla="*/ 126 w 404"/>
                  <a:gd name="T5" fmla="*/ 420 h 523"/>
                  <a:gd name="T6" fmla="*/ 255 w 404"/>
                  <a:gd name="T7" fmla="*/ 148 h 523"/>
                  <a:gd name="T8" fmla="*/ 309 w 404"/>
                  <a:gd name="T9" fmla="*/ 184 h 523"/>
                  <a:gd name="T10" fmla="*/ 404 w 404"/>
                  <a:gd name="T11" fmla="*/ 0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4" h="523">
                    <a:moveTo>
                      <a:pt x="0" y="523"/>
                    </a:moveTo>
                    <a:lnTo>
                      <a:pt x="58" y="373"/>
                    </a:lnTo>
                    <a:lnTo>
                      <a:pt x="126" y="420"/>
                    </a:lnTo>
                    <a:lnTo>
                      <a:pt x="255" y="148"/>
                    </a:lnTo>
                    <a:lnTo>
                      <a:pt x="309" y="184"/>
                    </a:lnTo>
                    <a:lnTo>
                      <a:pt x="404" y="0"/>
                    </a:lnTo>
                  </a:path>
                </a:pathLst>
              </a:custGeom>
              <a:ln>
                <a:solidFill>
                  <a:srgbClr val="6C000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6" name="Freeform 8"/>
              <p:cNvSpPr>
                <a:spLocks/>
              </p:cNvSpPr>
              <p:nvPr/>
            </p:nvSpPr>
            <p:spPr bwMode="auto">
              <a:xfrm>
                <a:off x="1823" y="1918"/>
                <a:ext cx="51" cy="65"/>
              </a:xfrm>
              <a:custGeom>
                <a:avLst/>
                <a:gdLst>
                  <a:gd name="T0" fmla="*/ 406 w 406"/>
                  <a:gd name="T1" fmla="*/ 523 h 523"/>
                  <a:gd name="T2" fmla="*/ 345 w 406"/>
                  <a:gd name="T3" fmla="*/ 378 h 523"/>
                  <a:gd name="T4" fmla="*/ 273 w 406"/>
                  <a:gd name="T5" fmla="*/ 422 h 523"/>
                  <a:gd name="T6" fmla="*/ 140 w 406"/>
                  <a:gd name="T7" fmla="*/ 148 h 523"/>
                  <a:gd name="T8" fmla="*/ 89 w 406"/>
                  <a:gd name="T9" fmla="*/ 190 h 523"/>
                  <a:gd name="T10" fmla="*/ 0 w 406"/>
                  <a:gd name="T11" fmla="*/ 0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6" h="523">
                    <a:moveTo>
                      <a:pt x="406" y="523"/>
                    </a:moveTo>
                    <a:lnTo>
                      <a:pt x="345" y="378"/>
                    </a:lnTo>
                    <a:lnTo>
                      <a:pt x="273" y="422"/>
                    </a:lnTo>
                    <a:lnTo>
                      <a:pt x="140" y="148"/>
                    </a:lnTo>
                    <a:lnTo>
                      <a:pt x="89" y="190"/>
                    </a:lnTo>
                    <a:lnTo>
                      <a:pt x="0" y="0"/>
                    </a:lnTo>
                  </a:path>
                </a:pathLst>
              </a:custGeom>
              <a:ln>
                <a:solidFill>
                  <a:srgbClr val="6C000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27" name="Freeform 9"/>
              <p:cNvSpPr>
                <a:spLocks/>
              </p:cNvSpPr>
              <p:nvPr/>
            </p:nvSpPr>
            <p:spPr bwMode="auto">
              <a:xfrm>
                <a:off x="1770" y="1950"/>
                <a:ext cx="71" cy="43"/>
              </a:xfrm>
              <a:custGeom>
                <a:avLst/>
                <a:gdLst>
                  <a:gd name="T0" fmla="*/ 570 w 570"/>
                  <a:gd name="T1" fmla="*/ 344 h 344"/>
                  <a:gd name="T2" fmla="*/ 416 w 570"/>
                  <a:gd name="T3" fmla="*/ 218 h 344"/>
                  <a:gd name="T4" fmla="*/ 413 w 570"/>
                  <a:gd name="T5" fmla="*/ 275 h 344"/>
                  <a:gd name="T6" fmla="*/ 180 w 570"/>
                  <a:gd name="T7" fmla="*/ 81 h 344"/>
                  <a:gd name="T8" fmla="*/ 165 w 570"/>
                  <a:gd name="T9" fmla="*/ 127 h 344"/>
                  <a:gd name="T10" fmla="*/ 0 w 570"/>
                  <a:gd name="T11" fmla="*/ 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0" h="344">
                    <a:moveTo>
                      <a:pt x="570" y="344"/>
                    </a:moveTo>
                    <a:lnTo>
                      <a:pt x="416" y="218"/>
                    </a:lnTo>
                    <a:lnTo>
                      <a:pt x="413" y="275"/>
                    </a:lnTo>
                    <a:lnTo>
                      <a:pt x="180" y="81"/>
                    </a:lnTo>
                    <a:lnTo>
                      <a:pt x="165" y="127"/>
                    </a:lnTo>
                    <a:lnTo>
                      <a:pt x="0" y="0"/>
                    </a:lnTo>
                  </a:path>
                </a:pathLst>
              </a:custGeom>
              <a:ln>
                <a:solidFill>
                  <a:srgbClr val="6C000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1677" y="2338"/>
              <a:ext cx="47" cy="353"/>
              <a:chOff x="1863" y="2000"/>
              <a:chExt cx="47" cy="353"/>
            </a:xfrm>
          </p:grpSpPr>
          <p:sp>
            <p:nvSpPr>
              <p:cNvPr id="8" name="Line 11"/>
              <p:cNvSpPr>
                <a:spLocks noChangeShapeType="1"/>
              </p:cNvSpPr>
              <p:nvPr/>
            </p:nvSpPr>
            <p:spPr bwMode="auto">
              <a:xfrm>
                <a:off x="1881" y="2127"/>
                <a:ext cx="14" cy="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9" name="Group 12"/>
              <p:cNvGrpSpPr>
                <a:grpSpLocks/>
              </p:cNvGrpSpPr>
              <p:nvPr/>
            </p:nvGrpSpPr>
            <p:grpSpPr bwMode="auto">
              <a:xfrm>
                <a:off x="1863" y="2000"/>
                <a:ext cx="47" cy="353"/>
                <a:chOff x="1863" y="2000"/>
                <a:chExt cx="47" cy="353"/>
              </a:xfrm>
            </p:grpSpPr>
            <p:sp>
              <p:nvSpPr>
                <p:cNvPr id="10" name="Line 13"/>
                <p:cNvSpPr>
                  <a:spLocks noChangeShapeType="1"/>
                </p:cNvSpPr>
                <p:nvPr/>
              </p:nvSpPr>
              <p:spPr bwMode="auto">
                <a:xfrm flipV="1">
                  <a:off x="1888" y="2005"/>
                  <a:ext cx="1" cy="71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" name="Line 14"/>
                <p:cNvSpPr>
                  <a:spLocks noChangeShapeType="1"/>
                </p:cNvSpPr>
                <p:nvPr/>
              </p:nvSpPr>
              <p:spPr bwMode="auto">
                <a:xfrm flipV="1">
                  <a:off x="1863" y="2074"/>
                  <a:ext cx="19" cy="279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" name="Line 15"/>
                <p:cNvSpPr>
                  <a:spLocks noChangeShapeType="1"/>
                </p:cNvSpPr>
                <p:nvPr/>
              </p:nvSpPr>
              <p:spPr bwMode="auto">
                <a:xfrm>
                  <a:off x="1892" y="2074"/>
                  <a:ext cx="18" cy="279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" name="Line 16"/>
                <p:cNvSpPr>
                  <a:spLocks noChangeShapeType="1"/>
                </p:cNvSpPr>
                <p:nvPr/>
              </p:nvSpPr>
              <p:spPr bwMode="auto">
                <a:xfrm>
                  <a:off x="1866" y="2345"/>
                  <a:ext cx="44" cy="1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" name="Line 17"/>
                <p:cNvSpPr>
                  <a:spLocks noChangeShapeType="1"/>
                </p:cNvSpPr>
                <p:nvPr/>
              </p:nvSpPr>
              <p:spPr bwMode="auto">
                <a:xfrm>
                  <a:off x="1871" y="2269"/>
                  <a:ext cx="35" cy="1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" name="Line 18"/>
                <p:cNvSpPr>
                  <a:spLocks noChangeShapeType="1"/>
                </p:cNvSpPr>
                <p:nvPr/>
              </p:nvSpPr>
              <p:spPr bwMode="auto">
                <a:xfrm>
                  <a:off x="1870" y="2270"/>
                  <a:ext cx="39" cy="7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" name="Line 19"/>
                <p:cNvSpPr>
                  <a:spLocks noChangeShapeType="1"/>
                </p:cNvSpPr>
                <p:nvPr/>
              </p:nvSpPr>
              <p:spPr bwMode="auto">
                <a:xfrm flipH="1">
                  <a:off x="1867" y="2269"/>
                  <a:ext cx="38" cy="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" name="Line 20"/>
                <p:cNvSpPr>
                  <a:spLocks noChangeShapeType="1"/>
                </p:cNvSpPr>
                <p:nvPr/>
              </p:nvSpPr>
              <p:spPr bwMode="auto">
                <a:xfrm>
                  <a:off x="1876" y="2195"/>
                  <a:ext cx="24" cy="1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" name="Line 21"/>
                <p:cNvSpPr>
                  <a:spLocks noChangeShapeType="1"/>
                </p:cNvSpPr>
                <p:nvPr/>
              </p:nvSpPr>
              <p:spPr bwMode="auto">
                <a:xfrm>
                  <a:off x="1875" y="2195"/>
                  <a:ext cx="28" cy="74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" name="Line 22"/>
                <p:cNvSpPr>
                  <a:spLocks noChangeShapeType="1"/>
                </p:cNvSpPr>
                <p:nvPr/>
              </p:nvSpPr>
              <p:spPr bwMode="auto">
                <a:xfrm flipV="1">
                  <a:off x="1868" y="2195"/>
                  <a:ext cx="30" cy="74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" name="Line 23"/>
                <p:cNvSpPr>
                  <a:spLocks noChangeShapeType="1"/>
                </p:cNvSpPr>
                <p:nvPr/>
              </p:nvSpPr>
              <p:spPr bwMode="auto">
                <a:xfrm>
                  <a:off x="1878" y="2127"/>
                  <a:ext cx="21" cy="69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" name="Line 24"/>
                <p:cNvSpPr>
                  <a:spLocks noChangeShapeType="1"/>
                </p:cNvSpPr>
                <p:nvPr/>
              </p:nvSpPr>
              <p:spPr bwMode="auto">
                <a:xfrm flipV="1">
                  <a:off x="1874" y="2126"/>
                  <a:ext cx="20" cy="7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1878" y="2075"/>
                  <a:ext cx="14" cy="5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" name="Oval 26"/>
                <p:cNvSpPr>
                  <a:spLocks noChangeArrowheads="1"/>
                </p:cNvSpPr>
                <p:nvPr/>
              </p:nvSpPr>
              <p:spPr bwMode="auto">
                <a:xfrm>
                  <a:off x="1882" y="2000"/>
                  <a:ext cx="11" cy="8"/>
                </a:xfrm>
                <a:prstGeom prst="ellipse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28" name="Text Box 27"/>
          <p:cNvSpPr txBox="1">
            <a:spLocks noChangeArrowheads="1"/>
          </p:cNvSpPr>
          <p:nvPr/>
        </p:nvSpPr>
        <p:spPr bwMode="auto">
          <a:xfrm>
            <a:off x="1295400" y="3290886"/>
            <a:ext cx="1139223" cy="338554"/>
          </a:xfrm>
          <a:prstGeom prst="rect">
            <a:avLst/>
          </a:prstGeom>
          <a:solidFill>
            <a:srgbClr val="99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</a:rPr>
              <a:t>Transmitter</a:t>
            </a:r>
          </a:p>
        </p:txBody>
      </p:sp>
      <p:sp>
        <p:nvSpPr>
          <p:cNvPr id="29" name="Text Box 53"/>
          <p:cNvSpPr txBox="1">
            <a:spLocks noChangeArrowheads="1"/>
          </p:cNvSpPr>
          <p:nvPr/>
        </p:nvSpPr>
        <p:spPr bwMode="auto">
          <a:xfrm>
            <a:off x="338831" y="1853625"/>
            <a:ext cx="88036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dirty="0" smtClean="0">
                <a:solidFill>
                  <a:srgbClr val="8A0000"/>
                </a:solidFill>
              </a:rPr>
              <a:t>Antenna</a:t>
            </a:r>
          </a:p>
          <a:p>
            <a:pPr algn="l" eaLnBrk="0" hangingPunct="0"/>
            <a:r>
              <a:rPr lang="en-US" dirty="0" smtClean="0">
                <a:solidFill>
                  <a:srgbClr val="8A0000"/>
                </a:solidFill>
              </a:rPr>
              <a:t>G : </a:t>
            </a:r>
            <a:r>
              <a:rPr lang="en-US" dirty="0" smtClean="0">
                <a:solidFill>
                  <a:srgbClr val="8A0000"/>
                </a:solidFill>
              </a:rPr>
              <a:t>5 dB</a:t>
            </a:r>
            <a:endParaRPr lang="en-US" dirty="0">
              <a:solidFill>
                <a:srgbClr val="8A0000"/>
              </a:solidFill>
            </a:endParaRPr>
          </a:p>
        </p:txBody>
      </p:sp>
      <p:grpSp>
        <p:nvGrpSpPr>
          <p:cNvPr id="30" name="Group 29"/>
          <p:cNvGrpSpPr>
            <a:grpSpLocks/>
          </p:cNvGrpSpPr>
          <p:nvPr/>
        </p:nvGrpSpPr>
        <p:grpSpPr bwMode="auto">
          <a:xfrm>
            <a:off x="6827989" y="2423748"/>
            <a:ext cx="1600200" cy="885099"/>
            <a:chOff x="1584" y="2256"/>
            <a:chExt cx="233" cy="435"/>
          </a:xfrm>
        </p:grpSpPr>
        <p:grpSp>
          <p:nvGrpSpPr>
            <p:cNvPr id="31" name="Group 30"/>
            <p:cNvGrpSpPr>
              <a:grpSpLocks/>
            </p:cNvGrpSpPr>
            <p:nvPr/>
          </p:nvGrpSpPr>
          <p:grpSpPr bwMode="auto">
            <a:xfrm>
              <a:off x="1584" y="2256"/>
              <a:ext cx="233" cy="75"/>
              <a:chOff x="1770" y="1918"/>
              <a:chExt cx="233" cy="75"/>
            </a:xfrm>
          </p:grpSpPr>
          <p:sp>
            <p:nvSpPr>
              <p:cNvPr id="49" name="Freeform 6"/>
              <p:cNvSpPr>
                <a:spLocks/>
              </p:cNvSpPr>
              <p:nvPr/>
            </p:nvSpPr>
            <p:spPr bwMode="auto">
              <a:xfrm>
                <a:off x="1930" y="1949"/>
                <a:ext cx="73" cy="43"/>
              </a:xfrm>
              <a:custGeom>
                <a:avLst/>
                <a:gdLst>
                  <a:gd name="T0" fmla="*/ 0 w 579"/>
                  <a:gd name="T1" fmla="*/ 345 h 345"/>
                  <a:gd name="T2" fmla="*/ 153 w 579"/>
                  <a:gd name="T3" fmla="*/ 226 h 345"/>
                  <a:gd name="T4" fmla="*/ 163 w 579"/>
                  <a:gd name="T5" fmla="*/ 283 h 345"/>
                  <a:gd name="T6" fmla="*/ 399 w 579"/>
                  <a:gd name="T7" fmla="*/ 93 h 345"/>
                  <a:gd name="T8" fmla="*/ 409 w 579"/>
                  <a:gd name="T9" fmla="*/ 125 h 345"/>
                  <a:gd name="T10" fmla="*/ 579 w 579"/>
                  <a:gd name="T11" fmla="*/ 0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9" h="345">
                    <a:moveTo>
                      <a:pt x="0" y="345"/>
                    </a:moveTo>
                    <a:lnTo>
                      <a:pt x="153" y="226"/>
                    </a:lnTo>
                    <a:lnTo>
                      <a:pt x="163" y="283"/>
                    </a:lnTo>
                    <a:lnTo>
                      <a:pt x="399" y="93"/>
                    </a:lnTo>
                    <a:lnTo>
                      <a:pt x="409" y="125"/>
                    </a:lnTo>
                    <a:lnTo>
                      <a:pt x="579" y="0"/>
                    </a:lnTo>
                  </a:path>
                </a:pathLst>
              </a:custGeom>
              <a:ln>
                <a:solidFill>
                  <a:srgbClr val="6C000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50" name="Freeform 7"/>
              <p:cNvSpPr>
                <a:spLocks/>
              </p:cNvSpPr>
              <p:nvPr/>
            </p:nvSpPr>
            <p:spPr bwMode="auto">
              <a:xfrm>
                <a:off x="1898" y="1918"/>
                <a:ext cx="51" cy="65"/>
              </a:xfrm>
              <a:custGeom>
                <a:avLst/>
                <a:gdLst>
                  <a:gd name="T0" fmla="*/ 0 w 404"/>
                  <a:gd name="T1" fmla="*/ 523 h 523"/>
                  <a:gd name="T2" fmla="*/ 58 w 404"/>
                  <a:gd name="T3" fmla="*/ 373 h 523"/>
                  <a:gd name="T4" fmla="*/ 126 w 404"/>
                  <a:gd name="T5" fmla="*/ 420 h 523"/>
                  <a:gd name="T6" fmla="*/ 255 w 404"/>
                  <a:gd name="T7" fmla="*/ 148 h 523"/>
                  <a:gd name="T8" fmla="*/ 309 w 404"/>
                  <a:gd name="T9" fmla="*/ 184 h 523"/>
                  <a:gd name="T10" fmla="*/ 404 w 404"/>
                  <a:gd name="T11" fmla="*/ 0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4" h="523">
                    <a:moveTo>
                      <a:pt x="0" y="523"/>
                    </a:moveTo>
                    <a:lnTo>
                      <a:pt x="58" y="373"/>
                    </a:lnTo>
                    <a:lnTo>
                      <a:pt x="126" y="420"/>
                    </a:lnTo>
                    <a:lnTo>
                      <a:pt x="255" y="148"/>
                    </a:lnTo>
                    <a:lnTo>
                      <a:pt x="309" y="184"/>
                    </a:lnTo>
                    <a:lnTo>
                      <a:pt x="404" y="0"/>
                    </a:lnTo>
                  </a:path>
                </a:pathLst>
              </a:custGeom>
              <a:ln>
                <a:solidFill>
                  <a:srgbClr val="6C000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51" name="Freeform 8"/>
              <p:cNvSpPr>
                <a:spLocks/>
              </p:cNvSpPr>
              <p:nvPr/>
            </p:nvSpPr>
            <p:spPr bwMode="auto">
              <a:xfrm>
                <a:off x="1823" y="1918"/>
                <a:ext cx="51" cy="65"/>
              </a:xfrm>
              <a:custGeom>
                <a:avLst/>
                <a:gdLst>
                  <a:gd name="T0" fmla="*/ 406 w 406"/>
                  <a:gd name="T1" fmla="*/ 523 h 523"/>
                  <a:gd name="T2" fmla="*/ 345 w 406"/>
                  <a:gd name="T3" fmla="*/ 378 h 523"/>
                  <a:gd name="T4" fmla="*/ 273 w 406"/>
                  <a:gd name="T5" fmla="*/ 422 h 523"/>
                  <a:gd name="T6" fmla="*/ 140 w 406"/>
                  <a:gd name="T7" fmla="*/ 148 h 523"/>
                  <a:gd name="T8" fmla="*/ 89 w 406"/>
                  <a:gd name="T9" fmla="*/ 190 h 523"/>
                  <a:gd name="T10" fmla="*/ 0 w 406"/>
                  <a:gd name="T11" fmla="*/ 0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6" h="523">
                    <a:moveTo>
                      <a:pt x="406" y="523"/>
                    </a:moveTo>
                    <a:lnTo>
                      <a:pt x="345" y="378"/>
                    </a:lnTo>
                    <a:lnTo>
                      <a:pt x="273" y="422"/>
                    </a:lnTo>
                    <a:lnTo>
                      <a:pt x="140" y="148"/>
                    </a:lnTo>
                    <a:lnTo>
                      <a:pt x="89" y="190"/>
                    </a:lnTo>
                    <a:lnTo>
                      <a:pt x="0" y="0"/>
                    </a:lnTo>
                  </a:path>
                </a:pathLst>
              </a:custGeom>
              <a:ln>
                <a:solidFill>
                  <a:srgbClr val="6C000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52" name="Freeform 9"/>
              <p:cNvSpPr>
                <a:spLocks/>
              </p:cNvSpPr>
              <p:nvPr/>
            </p:nvSpPr>
            <p:spPr bwMode="auto">
              <a:xfrm>
                <a:off x="1770" y="1950"/>
                <a:ext cx="71" cy="43"/>
              </a:xfrm>
              <a:custGeom>
                <a:avLst/>
                <a:gdLst>
                  <a:gd name="T0" fmla="*/ 570 w 570"/>
                  <a:gd name="T1" fmla="*/ 344 h 344"/>
                  <a:gd name="T2" fmla="*/ 416 w 570"/>
                  <a:gd name="T3" fmla="*/ 218 h 344"/>
                  <a:gd name="T4" fmla="*/ 413 w 570"/>
                  <a:gd name="T5" fmla="*/ 275 h 344"/>
                  <a:gd name="T6" fmla="*/ 180 w 570"/>
                  <a:gd name="T7" fmla="*/ 81 h 344"/>
                  <a:gd name="T8" fmla="*/ 165 w 570"/>
                  <a:gd name="T9" fmla="*/ 127 h 344"/>
                  <a:gd name="T10" fmla="*/ 0 w 570"/>
                  <a:gd name="T11" fmla="*/ 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0" h="344">
                    <a:moveTo>
                      <a:pt x="570" y="344"/>
                    </a:moveTo>
                    <a:lnTo>
                      <a:pt x="416" y="218"/>
                    </a:lnTo>
                    <a:lnTo>
                      <a:pt x="413" y="275"/>
                    </a:lnTo>
                    <a:lnTo>
                      <a:pt x="180" y="81"/>
                    </a:lnTo>
                    <a:lnTo>
                      <a:pt x="165" y="127"/>
                    </a:lnTo>
                    <a:lnTo>
                      <a:pt x="0" y="0"/>
                    </a:lnTo>
                  </a:path>
                </a:pathLst>
              </a:custGeom>
              <a:ln>
                <a:solidFill>
                  <a:srgbClr val="6C000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2" name="Group 10"/>
            <p:cNvGrpSpPr>
              <a:grpSpLocks/>
            </p:cNvGrpSpPr>
            <p:nvPr/>
          </p:nvGrpSpPr>
          <p:grpSpPr bwMode="auto">
            <a:xfrm>
              <a:off x="1677" y="2338"/>
              <a:ext cx="47" cy="353"/>
              <a:chOff x="1863" y="2000"/>
              <a:chExt cx="47" cy="353"/>
            </a:xfrm>
          </p:grpSpPr>
          <p:sp>
            <p:nvSpPr>
              <p:cNvPr id="33" name="Line 11"/>
              <p:cNvSpPr>
                <a:spLocks noChangeShapeType="1"/>
              </p:cNvSpPr>
              <p:nvPr/>
            </p:nvSpPr>
            <p:spPr bwMode="auto">
              <a:xfrm>
                <a:off x="1881" y="2127"/>
                <a:ext cx="14" cy="1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4" name="Group 12"/>
              <p:cNvGrpSpPr>
                <a:grpSpLocks/>
              </p:cNvGrpSpPr>
              <p:nvPr/>
            </p:nvGrpSpPr>
            <p:grpSpPr bwMode="auto">
              <a:xfrm>
                <a:off x="1863" y="2000"/>
                <a:ext cx="47" cy="353"/>
                <a:chOff x="1863" y="2000"/>
                <a:chExt cx="47" cy="353"/>
              </a:xfrm>
            </p:grpSpPr>
            <p:sp>
              <p:nvSpPr>
                <p:cNvPr id="35" name="Line 13"/>
                <p:cNvSpPr>
                  <a:spLocks noChangeShapeType="1"/>
                </p:cNvSpPr>
                <p:nvPr/>
              </p:nvSpPr>
              <p:spPr bwMode="auto">
                <a:xfrm flipV="1">
                  <a:off x="1888" y="2005"/>
                  <a:ext cx="1" cy="71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" name="Line 14"/>
                <p:cNvSpPr>
                  <a:spLocks noChangeShapeType="1"/>
                </p:cNvSpPr>
                <p:nvPr/>
              </p:nvSpPr>
              <p:spPr bwMode="auto">
                <a:xfrm flipV="1">
                  <a:off x="1863" y="2074"/>
                  <a:ext cx="19" cy="279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" name="Line 15"/>
                <p:cNvSpPr>
                  <a:spLocks noChangeShapeType="1"/>
                </p:cNvSpPr>
                <p:nvPr/>
              </p:nvSpPr>
              <p:spPr bwMode="auto">
                <a:xfrm>
                  <a:off x="1892" y="2074"/>
                  <a:ext cx="18" cy="279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" name="Line 16"/>
                <p:cNvSpPr>
                  <a:spLocks noChangeShapeType="1"/>
                </p:cNvSpPr>
                <p:nvPr/>
              </p:nvSpPr>
              <p:spPr bwMode="auto">
                <a:xfrm>
                  <a:off x="1866" y="2345"/>
                  <a:ext cx="44" cy="1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" name="Line 17"/>
                <p:cNvSpPr>
                  <a:spLocks noChangeShapeType="1"/>
                </p:cNvSpPr>
                <p:nvPr/>
              </p:nvSpPr>
              <p:spPr bwMode="auto">
                <a:xfrm>
                  <a:off x="1871" y="2269"/>
                  <a:ext cx="35" cy="1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" name="Line 18"/>
                <p:cNvSpPr>
                  <a:spLocks noChangeShapeType="1"/>
                </p:cNvSpPr>
                <p:nvPr/>
              </p:nvSpPr>
              <p:spPr bwMode="auto">
                <a:xfrm>
                  <a:off x="1870" y="2270"/>
                  <a:ext cx="39" cy="7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" name="Line 19"/>
                <p:cNvSpPr>
                  <a:spLocks noChangeShapeType="1"/>
                </p:cNvSpPr>
                <p:nvPr/>
              </p:nvSpPr>
              <p:spPr bwMode="auto">
                <a:xfrm flipH="1">
                  <a:off x="1867" y="2269"/>
                  <a:ext cx="38" cy="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" name="Line 20"/>
                <p:cNvSpPr>
                  <a:spLocks noChangeShapeType="1"/>
                </p:cNvSpPr>
                <p:nvPr/>
              </p:nvSpPr>
              <p:spPr bwMode="auto">
                <a:xfrm>
                  <a:off x="1876" y="2195"/>
                  <a:ext cx="24" cy="1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" name="Line 21"/>
                <p:cNvSpPr>
                  <a:spLocks noChangeShapeType="1"/>
                </p:cNvSpPr>
                <p:nvPr/>
              </p:nvSpPr>
              <p:spPr bwMode="auto">
                <a:xfrm>
                  <a:off x="1875" y="2195"/>
                  <a:ext cx="28" cy="74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" name="Line 22"/>
                <p:cNvSpPr>
                  <a:spLocks noChangeShapeType="1"/>
                </p:cNvSpPr>
                <p:nvPr/>
              </p:nvSpPr>
              <p:spPr bwMode="auto">
                <a:xfrm flipV="1">
                  <a:off x="1868" y="2195"/>
                  <a:ext cx="30" cy="74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" name="Line 23"/>
                <p:cNvSpPr>
                  <a:spLocks noChangeShapeType="1"/>
                </p:cNvSpPr>
                <p:nvPr/>
              </p:nvSpPr>
              <p:spPr bwMode="auto">
                <a:xfrm>
                  <a:off x="1878" y="2127"/>
                  <a:ext cx="21" cy="69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6" name="Line 24"/>
                <p:cNvSpPr>
                  <a:spLocks noChangeShapeType="1"/>
                </p:cNvSpPr>
                <p:nvPr/>
              </p:nvSpPr>
              <p:spPr bwMode="auto">
                <a:xfrm flipV="1">
                  <a:off x="1874" y="2126"/>
                  <a:ext cx="20" cy="7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1878" y="2075"/>
                  <a:ext cx="14" cy="5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8" name="Oval 26"/>
                <p:cNvSpPr>
                  <a:spLocks noChangeArrowheads="1"/>
                </p:cNvSpPr>
                <p:nvPr/>
              </p:nvSpPr>
              <p:spPr bwMode="auto">
                <a:xfrm>
                  <a:off x="1882" y="2000"/>
                  <a:ext cx="11" cy="8"/>
                </a:xfrm>
                <a:prstGeom prst="ellipse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53" name="Text Box 27"/>
          <p:cNvSpPr txBox="1">
            <a:spLocks noChangeArrowheads="1"/>
          </p:cNvSpPr>
          <p:nvPr/>
        </p:nvSpPr>
        <p:spPr bwMode="auto">
          <a:xfrm>
            <a:off x="7169971" y="3367086"/>
            <a:ext cx="915636" cy="338554"/>
          </a:xfrm>
          <a:prstGeom prst="rect">
            <a:avLst/>
          </a:prstGeom>
          <a:solidFill>
            <a:srgbClr val="99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chemeClr val="tx1"/>
                </a:solidFill>
              </a:rPr>
              <a:t>Receiver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8" name="Line 18"/>
          <p:cNvSpPr>
            <a:spLocks noChangeShapeType="1"/>
          </p:cNvSpPr>
          <p:nvPr/>
        </p:nvSpPr>
        <p:spPr bwMode="auto">
          <a:xfrm>
            <a:off x="2743200" y="2819400"/>
            <a:ext cx="1828800" cy="0"/>
          </a:xfrm>
          <a:prstGeom prst="line">
            <a:avLst/>
          </a:prstGeom>
          <a:ln>
            <a:solidFill>
              <a:srgbClr val="8A0000"/>
            </a:solidFill>
            <a:headEnd type="triangle" w="med" len="med"/>
            <a:tailEnd type="none" w="sm" len="sm"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59" name="Line 19"/>
          <p:cNvSpPr>
            <a:spLocks noChangeShapeType="1"/>
          </p:cNvSpPr>
          <p:nvPr/>
        </p:nvSpPr>
        <p:spPr bwMode="auto">
          <a:xfrm flipH="1">
            <a:off x="4267200" y="2819400"/>
            <a:ext cx="304800" cy="152400"/>
          </a:xfrm>
          <a:prstGeom prst="line">
            <a:avLst/>
          </a:prstGeom>
          <a:ln>
            <a:solidFill>
              <a:srgbClr val="8A0000"/>
            </a:solidFill>
            <a:headEnd type="none" w="sm" len="sm"/>
            <a:tailEnd type="none" w="sm" len="sm"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60" name="Line 20"/>
          <p:cNvSpPr>
            <a:spLocks noChangeShapeType="1"/>
          </p:cNvSpPr>
          <p:nvPr/>
        </p:nvSpPr>
        <p:spPr bwMode="auto">
          <a:xfrm flipV="1">
            <a:off x="4267199" y="2971800"/>
            <a:ext cx="2240561" cy="0"/>
          </a:xfrm>
          <a:prstGeom prst="line">
            <a:avLst/>
          </a:prstGeom>
          <a:ln>
            <a:solidFill>
              <a:srgbClr val="8A0000"/>
            </a:solidFill>
            <a:headEnd type="none" w="sm" len="sm"/>
            <a:tailEnd type="triangle" w="med" len="med"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2838450" y="4857690"/>
            <a:ext cx="6096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solidFill>
                  <a:schemeClr val="bg1"/>
                </a:solidFill>
              </a:rPr>
              <a:t>P</a:t>
            </a:r>
            <a:r>
              <a:rPr lang="en-US" sz="2000" baseline="-25000" dirty="0" err="1" smtClean="0">
                <a:solidFill>
                  <a:schemeClr val="bg1"/>
                </a:solidFill>
              </a:rPr>
              <a:t>noise</a:t>
            </a:r>
            <a:r>
              <a:rPr lang="en-US" sz="2000" dirty="0" smtClean="0">
                <a:solidFill>
                  <a:schemeClr val="bg1"/>
                </a:solidFill>
              </a:rPr>
              <a:t>=-174+10</a:t>
            </a:r>
            <a:r>
              <a:rPr lang="en-US" sz="2000" i="1" dirty="0" smtClean="0">
                <a:solidFill>
                  <a:schemeClr val="bg1"/>
                </a:solidFill>
              </a:rPr>
              <a:t>log</a:t>
            </a:r>
            <a:r>
              <a:rPr lang="en-US" sz="2000" dirty="0" smtClean="0">
                <a:solidFill>
                  <a:schemeClr val="bg1"/>
                </a:solidFill>
              </a:rPr>
              <a:t> (325)+ NF= -79 </a:t>
            </a:r>
            <a:r>
              <a:rPr lang="en-US" sz="2000" dirty="0" err="1" smtClean="0">
                <a:solidFill>
                  <a:schemeClr val="bg1"/>
                </a:solidFill>
              </a:rPr>
              <a:t>dBm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7086600" y="3810000"/>
            <a:ext cx="11320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666633"/>
                </a:solidFill>
              </a:rPr>
              <a:t>NF= </a:t>
            </a:r>
            <a:r>
              <a:rPr lang="en-US" b="1" dirty="0" smtClean="0">
                <a:solidFill>
                  <a:srgbClr val="666633"/>
                </a:solidFill>
              </a:rPr>
              <a:t>10 dB</a:t>
            </a:r>
            <a:endParaRPr lang="en-US" dirty="0"/>
          </a:p>
        </p:txBody>
      </p:sp>
      <p:sp>
        <p:nvSpPr>
          <p:cNvPr id="63" name="Rectangle 62"/>
          <p:cNvSpPr/>
          <p:nvPr/>
        </p:nvSpPr>
        <p:spPr>
          <a:xfrm>
            <a:off x="304800" y="3733800"/>
            <a:ext cx="2209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OFDM </a:t>
            </a:r>
            <a:r>
              <a:rPr lang="en-US" dirty="0" smtClean="0">
                <a:solidFill>
                  <a:schemeClr val="bg1"/>
                </a:solidFill>
              </a:rPr>
              <a:t>(</a:t>
            </a:r>
            <a:r>
              <a:rPr lang="en-US" dirty="0" smtClean="0">
                <a:solidFill>
                  <a:schemeClr val="bg1"/>
                </a:solidFill>
              </a:rPr>
              <a:t>BW:325 MHz</a:t>
            </a:r>
            <a:r>
              <a:rPr lang="en-US" dirty="0" smtClean="0">
                <a:solidFill>
                  <a:schemeClr val="bg1"/>
                </a:solidFill>
              </a:rPr>
              <a:t>)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318845" y="4191000"/>
            <a:ext cx="28066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8A0000"/>
                </a:solidFill>
              </a:rPr>
              <a:t>60 GHz </a:t>
            </a:r>
            <a:r>
              <a:rPr lang="en-US" b="1" dirty="0">
                <a:solidFill>
                  <a:srgbClr val="8A0000"/>
                </a:solidFill>
              </a:rPr>
              <a:t>CMOS PAs </a:t>
            </a:r>
            <a:endParaRPr lang="en-US" dirty="0"/>
          </a:p>
          <a:p>
            <a:r>
              <a:rPr lang="en-US" dirty="0" smtClean="0">
                <a:solidFill>
                  <a:schemeClr val="bg1"/>
                </a:solidFill>
              </a:rPr>
              <a:t>P</a:t>
            </a:r>
            <a:r>
              <a:rPr lang="en-US" baseline="-25000" dirty="0" smtClean="0">
                <a:solidFill>
                  <a:schemeClr val="bg1"/>
                </a:solidFill>
              </a:rPr>
              <a:t>1-dB</a:t>
            </a:r>
            <a:r>
              <a:rPr lang="en-US" dirty="0" smtClean="0">
                <a:solidFill>
                  <a:schemeClr val="bg1"/>
                </a:solidFill>
              </a:rPr>
              <a:t> : </a:t>
            </a:r>
            <a:r>
              <a:rPr lang="en-US" dirty="0" smtClean="0">
                <a:solidFill>
                  <a:srgbClr val="8E001B"/>
                </a:solidFill>
              </a:rPr>
              <a:t>6 </a:t>
            </a:r>
            <a:r>
              <a:rPr lang="en-US" dirty="0" err="1" smtClean="0">
                <a:solidFill>
                  <a:srgbClr val="8E001B"/>
                </a:solidFill>
              </a:rPr>
              <a:t>dBm</a:t>
            </a:r>
            <a:r>
              <a:rPr lang="en-US" dirty="0" smtClean="0">
                <a:solidFill>
                  <a:srgbClr val="8E001B"/>
                </a:solidFill>
              </a:rPr>
              <a:t> </a:t>
            </a:r>
            <a:r>
              <a:rPr lang="en-US" dirty="0" smtClean="0">
                <a:solidFill>
                  <a:srgbClr val="8E001B"/>
                </a:solidFill>
              </a:rPr>
              <a:t>(</a:t>
            </a:r>
            <a:r>
              <a:rPr lang="en-US" dirty="0" smtClean="0">
                <a:solidFill>
                  <a:srgbClr val="8E001B"/>
                </a:solidFill>
              </a:rPr>
              <a:t>6 </a:t>
            </a:r>
            <a:r>
              <a:rPr lang="en-US" dirty="0" err="1" smtClean="0">
                <a:solidFill>
                  <a:srgbClr val="8E001B"/>
                </a:solidFill>
              </a:rPr>
              <a:t>dBm</a:t>
            </a:r>
            <a:r>
              <a:rPr lang="en-US" dirty="0" smtClean="0">
                <a:solidFill>
                  <a:srgbClr val="8E001B"/>
                </a:solidFill>
              </a:rPr>
              <a:t> </a:t>
            </a:r>
            <a:r>
              <a:rPr lang="en-US" dirty="0" smtClean="0">
                <a:solidFill>
                  <a:srgbClr val="8E001B"/>
                </a:solidFill>
              </a:rPr>
              <a:t>back off)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/>
          </a:p>
        </p:txBody>
      </p:sp>
      <p:sp>
        <p:nvSpPr>
          <p:cNvPr id="66" name="Rectangle 65"/>
          <p:cNvSpPr/>
          <p:nvPr/>
        </p:nvSpPr>
        <p:spPr>
          <a:xfrm>
            <a:off x="3276600" y="4248090"/>
            <a:ext cx="44162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Transmitted </a:t>
            </a:r>
            <a:r>
              <a:rPr lang="en-US" dirty="0">
                <a:solidFill>
                  <a:schemeClr val="bg1"/>
                </a:solidFill>
              </a:rPr>
              <a:t>power is around </a:t>
            </a:r>
            <a:r>
              <a:rPr lang="en-US" b="1" dirty="0" smtClean="0">
                <a:solidFill>
                  <a:srgbClr val="8A0000"/>
                </a:solidFill>
              </a:rPr>
              <a:t>0 </a:t>
            </a:r>
            <a:r>
              <a:rPr lang="en-US" b="1" dirty="0" err="1" smtClean="0">
                <a:solidFill>
                  <a:srgbClr val="8A0000"/>
                </a:solidFill>
              </a:rPr>
              <a:t>dBm</a:t>
            </a:r>
            <a:r>
              <a:rPr lang="en-US" sz="2000" dirty="0" smtClean="0">
                <a:solidFill>
                  <a:schemeClr val="bg1"/>
                </a:solidFill>
              </a:rPr>
              <a:t>.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67" name="Text Box 53"/>
          <p:cNvSpPr txBox="1">
            <a:spLocks noChangeArrowheads="1"/>
          </p:cNvSpPr>
          <p:nvPr/>
        </p:nvSpPr>
        <p:spPr bwMode="auto">
          <a:xfrm>
            <a:off x="8153400" y="1828800"/>
            <a:ext cx="88036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dirty="0" smtClean="0">
                <a:solidFill>
                  <a:srgbClr val="8A0000"/>
                </a:solidFill>
              </a:rPr>
              <a:t>Antenna</a:t>
            </a:r>
          </a:p>
          <a:p>
            <a:pPr algn="l" eaLnBrk="0" hangingPunct="0"/>
            <a:r>
              <a:rPr lang="en-US" dirty="0" smtClean="0">
                <a:solidFill>
                  <a:srgbClr val="8A0000"/>
                </a:solidFill>
              </a:rPr>
              <a:t>G : </a:t>
            </a:r>
            <a:r>
              <a:rPr lang="en-US" dirty="0" smtClean="0">
                <a:solidFill>
                  <a:srgbClr val="8A0000"/>
                </a:solidFill>
              </a:rPr>
              <a:t>5 dB</a:t>
            </a:r>
            <a:endParaRPr lang="en-US" dirty="0">
              <a:solidFill>
                <a:srgbClr val="8A0000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2788797" y="2328446"/>
            <a:ext cx="39944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996600"/>
                </a:solidFill>
              </a:rPr>
              <a:t>Path </a:t>
            </a:r>
            <a:r>
              <a:rPr lang="en-US" b="1" dirty="0">
                <a:solidFill>
                  <a:srgbClr val="996600"/>
                </a:solidFill>
              </a:rPr>
              <a:t>loss for a </a:t>
            </a:r>
            <a:r>
              <a:rPr lang="en-US" b="1" dirty="0" smtClean="0">
                <a:solidFill>
                  <a:srgbClr val="996600"/>
                </a:solidFill>
              </a:rPr>
              <a:t>10 m </a:t>
            </a:r>
            <a:r>
              <a:rPr lang="en-US" b="1" dirty="0">
                <a:solidFill>
                  <a:srgbClr val="996600"/>
                </a:solidFill>
              </a:rPr>
              <a:t>link is </a:t>
            </a:r>
            <a:r>
              <a:rPr lang="en-US" b="1" dirty="0" smtClean="0">
                <a:solidFill>
                  <a:srgbClr val="996600"/>
                </a:solidFill>
              </a:rPr>
              <a:t>88 dB </a:t>
            </a:r>
            <a:r>
              <a:rPr lang="en-US" b="1" dirty="0">
                <a:solidFill>
                  <a:srgbClr val="996600"/>
                </a:solidFill>
              </a:rPr>
              <a:t>at </a:t>
            </a:r>
            <a:r>
              <a:rPr lang="en-US" b="1" dirty="0" smtClean="0">
                <a:solidFill>
                  <a:srgbClr val="996600"/>
                </a:solidFill>
              </a:rPr>
              <a:t>60 GHz</a:t>
            </a:r>
            <a:endParaRPr lang="en-US" b="1" dirty="0">
              <a:solidFill>
                <a:srgbClr val="996600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2590800" y="5314890"/>
            <a:ext cx="6096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P</a:t>
            </a:r>
            <a:r>
              <a:rPr lang="en-US" sz="2000" baseline="-25000" dirty="0" smtClean="0">
                <a:solidFill>
                  <a:schemeClr val="bg1"/>
                </a:solidFill>
              </a:rPr>
              <a:t>RX</a:t>
            </a:r>
            <a:r>
              <a:rPr lang="en-US" sz="2000" dirty="0" smtClean="0">
                <a:solidFill>
                  <a:schemeClr val="bg1"/>
                </a:solidFill>
              </a:rPr>
              <a:t>=0-88+5+5-5=-93 </a:t>
            </a:r>
            <a:r>
              <a:rPr lang="en-US" sz="2000" dirty="0" err="1" smtClean="0">
                <a:solidFill>
                  <a:schemeClr val="bg1"/>
                </a:solidFill>
              </a:rPr>
              <a:t>dBm</a:t>
            </a:r>
            <a:r>
              <a:rPr lang="en-US" sz="2000" dirty="0" smtClean="0">
                <a:solidFill>
                  <a:schemeClr val="bg1"/>
                </a:solidFill>
              </a:rPr>
              <a:t>.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304800" y="5802868"/>
            <a:ext cx="86527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 smtClean="0">
                <a:solidFill>
                  <a:srgbClr val="8A0000"/>
                </a:solidFill>
              </a:rPr>
              <a:t>This </a:t>
            </a:r>
            <a:r>
              <a:rPr lang="en-US" sz="1800" b="1" dirty="0">
                <a:solidFill>
                  <a:srgbClr val="8A0000"/>
                </a:solidFill>
              </a:rPr>
              <a:t>CMOS-based WPAN link budget is deep in the negative SNR </a:t>
            </a:r>
            <a:r>
              <a:rPr lang="en-US" sz="1800" b="1" dirty="0" smtClean="0">
                <a:solidFill>
                  <a:srgbClr val="8A0000"/>
                </a:solidFill>
              </a:rPr>
              <a:t>regime by </a:t>
            </a:r>
            <a:r>
              <a:rPr lang="en-US" sz="1800" b="1" dirty="0" smtClean="0">
                <a:solidFill>
                  <a:srgbClr val="8A0000"/>
                </a:solidFill>
              </a:rPr>
              <a:t>14 dB </a:t>
            </a:r>
            <a:r>
              <a:rPr lang="en-US" sz="1800" b="1" dirty="0" smtClean="0">
                <a:solidFill>
                  <a:srgbClr val="8A0000"/>
                </a:solidFill>
              </a:rPr>
              <a:t>!!!</a:t>
            </a:r>
            <a:endParaRPr lang="en-US" sz="1800" b="1" dirty="0">
              <a:solidFill>
                <a:srgbClr val="8A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17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E1E6-BBDF-4CD7-A72C-4AECEAC288E1}" type="slidenum">
              <a:rPr lang="en-US" smtClean="0"/>
              <a:t>7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57200" y="457200"/>
            <a:ext cx="84564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rgbClr val="6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Phased array techniques can come to the rescue</a:t>
            </a:r>
          </a:p>
        </p:txBody>
      </p:sp>
      <p:sp>
        <p:nvSpPr>
          <p:cNvPr id="5" name="Rectangle 4"/>
          <p:cNvSpPr/>
          <p:nvPr/>
        </p:nvSpPr>
        <p:spPr>
          <a:xfrm>
            <a:off x="475937" y="1447800"/>
            <a:ext cx="85918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8A0000"/>
                </a:solidFill>
              </a:rPr>
              <a:t>8-channe</a:t>
            </a:r>
            <a:r>
              <a:rPr lang="en-US" sz="2000" dirty="0" smtClean="0">
                <a:solidFill>
                  <a:schemeClr val="bg1"/>
                </a:solidFill>
              </a:rPr>
              <a:t>l </a:t>
            </a:r>
            <a:r>
              <a:rPr lang="en-US" sz="2000" dirty="0">
                <a:solidFill>
                  <a:schemeClr val="bg1"/>
                </a:solidFill>
              </a:rPr>
              <a:t>phased array on the transmitter side, </a:t>
            </a:r>
            <a:r>
              <a:rPr lang="en-US" sz="2000" dirty="0" smtClean="0">
                <a:solidFill>
                  <a:schemeClr val="bg1"/>
                </a:solidFill>
              </a:rPr>
              <a:t>              gain enhances by </a:t>
            </a:r>
            <a:r>
              <a:rPr lang="en-US" sz="2000" b="1" dirty="0" smtClean="0">
                <a:solidFill>
                  <a:srgbClr val="8A0000"/>
                </a:solidFill>
              </a:rPr>
              <a:t>18 </a:t>
            </a:r>
            <a:r>
              <a:rPr lang="en-US" sz="2000" b="1" dirty="0" err="1" smtClean="0">
                <a:solidFill>
                  <a:srgbClr val="8A0000"/>
                </a:solidFill>
              </a:rPr>
              <a:t>dB.</a:t>
            </a:r>
            <a:endParaRPr lang="en-US" sz="2000" b="1" dirty="0">
              <a:solidFill>
                <a:srgbClr val="8A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2209800"/>
            <a:ext cx="7467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8A0000"/>
                </a:solidFill>
              </a:rPr>
              <a:t>A 4-channel</a:t>
            </a:r>
            <a:r>
              <a:rPr lang="en-US" sz="2000" dirty="0">
                <a:solidFill>
                  <a:schemeClr val="bg1"/>
                </a:solidFill>
              </a:rPr>
              <a:t> receiver phased array enhances </a:t>
            </a:r>
            <a:r>
              <a:rPr lang="en-US" sz="2000" b="1" dirty="0">
                <a:solidFill>
                  <a:srgbClr val="8A0000"/>
                </a:solidFill>
              </a:rPr>
              <a:t>SNR by </a:t>
            </a:r>
            <a:r>
              <a:rPr lang="en-US" sz="2000" b="1" dirty="0" smtClean="0">
                <a:solidFill>
                  <a:srgbClr val="8A0000"/>
                </a:solidFill>
              </a:rPr>
              <a:t>6 </a:t>
            </a:r>
            <a:r>
              <a:rPr lang="en-US" sz="2000" b="1" dirty="0" err="1" smtClean="0">
                <a:solidFill>
                  <a:srgbClr val="8A0000"/>
                </a:solidFill>
              </a:rPr>
              <a:t>dB</a:t>
            </a:r>
            <a:r>
              <a:rPr lang="en-US" sz="2000" b="1" dirty="0" err="1">
                <a:solidFill>
                  <a:srgbClr val="8A0000"/>
                </a:solidFill>
              </a:rPr>
              <a:t>.</a:t>
            </a:r>
            <a:endParaRPr lang="en-US" sz="2000" b="1" dirty="0">
              <a:solidFill>
                <a:srgbClr val="8A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981200" y="3028890"/>
            <a:ext cx="53199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8A0000"/>
                </a:solidFill>
              </a:rPr>
              <a:t> The </a:t>
            </a:r>
            <a:r>
              <a:rPr lang="en-US" sz="2400" b="1" dirty="0">
                <a:solidFill>
                  <a:srgbClr val="8A0000"/>
                </a:solidFill>
              </a:rPr>
              <a:t>SNR is boosted to a positive </a:t>
            </a:r>
            <a:r>
              <a:rPr lang="en-US" sz="2400" b="1" dirty="0" smtClean="0">
                <a:solidFill>
                  <a:srgbClr val="8A0000"/>
                </a:solidFill>
              </a:rPr>
              <a:t>10 dB</a:t>
            </a:r>
            <a:endParaRPr lang="en-US" sz="2400" b="1" dirty="0">
              <a:solidFill>
                <a:srgbClr val="8A0000"/>
              </a:solidFill>
            </a:endParaRPr>
          </a:p>
        </p:txBody>
      </p:sp>
      <p:sp>
        <p:nvSpPr>
          <p:cNvPr id="9" name="Right Arrow 8"/>
          <p:cNvSpPr/>
          <p:nvPr/>
        </p:nvSpPr>
        <p:spPr bwMode="auto">
          <a:xfrm>
            <a:off x="5562600" y="1600200"/>
            <a:ext cx="533400" cy="152400"/>
          </a:xfrm>
          <a:prstGeom prst="rightArrow">
            <a:avLst/>
          </a:prstGeom>
          <a:solidFill>
            <a:srgbClr val="8A0000"/>
          </a:solidFill>
          <a:ln w="25400" cap="sq" cmpd="sng" algn="ctr">
            <a:solidFill>
              <a:srgbClr val="8A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4400" y="6400800"/>
            <a:ext cx="1752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6C0000"/>
                </a:solidFill>
              </a:rPr>
              <a:t>/RF Group</a:t>
            </a:r>
            <a:endParaRPr lang="en-US" sz="2200" b="1" dirty="0">
              <a:solidFill>
                <a:srgbClr val="6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1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Why an Array???</a:t>
            </a:r>
            <a:endParaRPr lang="en-US" sz="28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8796644"/>
              </p:ext>
            </p:extLst>
          </p:nvPr>
        </p:nvGraphicFramePr>
        <p:xfrm>
          <a:off x="685799" y="1371600"/>
          <a:ext cx="8458201" cy="5029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15064"/>
                <a:gridCol w="3590746"/>
                <a:gridCol w="2952391"/>
              </a:tblGrid>
              <a:tr h="63280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B12D4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Conventional (&gt;50 years)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12D4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Emerging (≈5 years)</a:t>
                      </a: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12D49"/>
                    </a:solidFill>
                  </a:tcPr>
                </a:tc>
              </a:tr>
              <a:tr h="632806">
                <a:tc>
                  <a:txBody>
                    <a:bodyPr/>
                    <a:lstStyle/>
                    <a:p>
                      <a:r>
                        <a:rPr lang="en-US" dirty="0" smtClean="0"/>
                        <a:t>Application</a:t>
                      </a:r>
                      <a:endParaRPr lang="en-US" dirty="0"/>
                    </a:p>
                  </a:txBody>
                  <a:tcPr>
                    <a:solidFill>
                      <a:srgbClr val="FFDF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Military Radar</a:t>
                      </a:r>
                    </a:p>
                    <a:p>
                      <a:r>
                        <a:rPr lang="en-US" dirty="0" smtClean="0"/>
                        <a:t>Radio Astronomy </a:t>
                      </a:r>
                      <a:endParaRPr lang="en-US" dirty="0"/>
                    </a:p>
                  </a:txBody>
                  <a:tcPr>
                    <a:solidFill>
                      <a:srgbClr val="FFDF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Wireless Comm.</a:t>
                      </a:r>
                    </a:p>
                    <a:p>
                      <a:r>
                        <a:rPr lang="en-US" dirty="0" smtClean="0"/>
                        <a:t>Automotive Radar</a:t>
                      </a:r>
                      <a:endParaRPr lang="en-US" dirty="0"/>
                    </a:p>
                  </a:txBody>
                  <a:tcPr>
                    <a:solidFill>
                      <a:srgbClr val="FFDFD5"/>
                    </a:solidFill>
                  </a:tcPr>
                </a:tc>
              </a:tr>
              <a:tr h="632806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Typical Range</a:t>
                      </a:r>
                    </a:p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Array Size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9003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Long Range (&gt; 1km) 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Large (100-10000)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9003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Short Range (&lt; 100m)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Small (4-64)</a:t>
                      </a:r>
                    </a:p>
                  </a:txBody>
                  <a:tcPr>
                    <a:solidFill>
                      <a:srgbClr val="990033"/>
                    </a:solidFill>
                  </a:tcPr>
                </a:tc>
              </a:tr>
              <a:tr h="1127760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Why an Array? </a:t>
                      </a:r>
                      <a:endParaRPr lang="en-US" dirty="0"/>
                    </a:p>
                  </a:txBody>
                  <a:tcPr>
                    <a:solidFill>
                      <a:srgbClr val="FFDFD5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Focused, High-Power Beam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Multiple, Simultaneous Beams 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Spatial Interference Cancellation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SNR Improvement in RX   </a:t>
                      </a:r>
                      <a:endParaRPr lang="en-US" sz="1600" dirty="0"/>
                    </a:p>
                  </a:txBody>
                  <a:tcPr>
                    <a:solidFill>
                      <a:srgbClr val="FFDFD5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SNR Improvement in RX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Relaxed PA Requirement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Link Reliability (Comm.)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Spatial Selectivity (Radar)</a:t>
                      </a:r>
                    </a:p>
                    <a:p>
                      <a:endParaRPr lang="en-US" dirty="0"/>
                    </a:p>
                  </a:txBody>
                  <a:tcPr>
                    <a:solidFill>
                      <a:srgbClr val="FFDFD5"/>
                    </a:solidFill>
                  </a:tcPr>
                </a:tc>
              </a:tr>
              <a:tr h="853440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Driver 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8E001B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Performance 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Size 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Cost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8E001B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Cost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Size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Power Consumption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8E001B"/>
                    </a:solidFill>
                  </a:tcPr>
                </a:tc>
              </a:tr>
              <a:tr h="579120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Realization 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Technology </a:t>
                      </a:r>
                      <a:endParaRPr lang="en-US" dirty="0"/>
                    </a:p>
                  </a:txBody>
                  <a:tcPr marL="0" marR="0" marT="0" marB="0">
                    <a:solidFill>
                      <a:srgbClr val="FFDFD5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Module-based III-V </a:t>
                      </a:r>
                      <a:endParaRPr lang="en-US" dirty="0"/>
                    </a:p>
                  </a:txBody>
                  <a:tcPr marL="0" marR="0" marT="0" marB="0">
                    <a:solidFill>
                      <a:srgbClr val="FFDFD5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Single Chip Silicon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8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solidFill>
                      <a:srgbClr val="FFDFD5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14400" y="6400800"/>
            <a:ext cx="1752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6C0000"/>
                </a:solidFill>
              </a:rPr>
              <a:t>/RF Group</a:t>
            </a:r>
            <a:endParaRPr lang="en-US" sz="2200" b="1" dirty="0">
              <a:solidFill>
                <a:srgbClr val="6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80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33400" y="1447800"/>
            <a:ext cx="7937500" cy="4641850"/>
            <a:chOff x="336" y="912"/>
            <a:chExt cx="5000" cy="2924"/>
          </a:xfrm>
        </p:grpSpPr>
        <p:sp>
          <p:nvSpPr>
            <p:cNvPr id="5" name="Freeform 4"/>
            <p:cNvSpPr>
              <a:spLocks noEditPoints="1"/>
            </p:cNvSpPr>
            <p:nvPr/>
          </p:nvSpPr>
          <p:spPr bwMode="gray">
            <a:xfrm rot="20241944">
              <a:off x="579" y="1459"/>
              <a:ext cx="4505" cy="2074"/>
            </a:xfrm>
            <a:custGeom>
              <a:avLst/>
              <a:gdLst/>
              <a:ahLst/>
              <a:cxnLst>
                <a:cxn ang="0">
                  <a:pos x="1692" y="12"/>
                </a:cxn>
                <a:cxn ang="0">
                  <a:pos x="1234" y="74"/>
                </a:cxn>
                <a:cxn ang="0">
                  <a:pos x="828" y="182"/>
                </a:cxn>
                <a:cxn ang="0">
                  <a:pos x="486" y="330"/>
                </a:cxn>
                <a:cxn ang="0">
                  <a:pos x="226" y="510"/>
                </a:cxn>
                <a:cxn ang="0">
                  <a:pos x="58" y="718"/>
                </a:cxn>
                <a:cxn ang="0">
                  <a:pos x="0" y="944"/>
                </a:cxn>
                <a:cxn ang="0">
                  <a:pos x="58" y="1170"/>
                </a:cxn>
                <a:cxn ang="0">
                  <a:pos x="226" y="1378"/>
                </a:cxn>
                <a:cxn ang="0">
                  <a:pos x="486" y="1558"/>
                </a:cxn>
                <a:cxn ang="0">
                  <a:pos x="828" y="1706"/>
                </a:cxn>
                <a:cxn ang="0">
                  <a:pos x="1234" y="1814"/>
                </a:cxn>
                <a:cxn ang="0">
                  <a:pos x="1692" y="1876"/>
                </a:cxn>
                <a:cxn ang="0">
                  <a:pos x="2186" y="1884"/>
                </a:cxn>
                <a:cxn ang="0">
                  <a:pos x="2658" y="1840"/>
                </a:cxn>
                <a:cxn ang="0">
                  <a:pos x="3084" y="1746"/>
                </a:cxn>
                <a:cxn ang="0">
                  <a:pos x="3448" y="1612"/>
                </a:cxn>
                <a:cxn ang="0">
                  <a:pos x="3738" y="1442"/>
                </a:cxn>
                <a:cxn ang="0">
                  <a:pos x="3938" y="1242"/>
                </a:cxn>
                <a:cxn ang="0">
                  <a:pos x="4034" y="1022"/>
                </a:cxn>
                <a:cxn ang="0">
                  <a:pos x="4014" y="790"/>
                </a:cxn>
                <a:cxn ang="0">
                  <a:pos x="3882" y="576"/>
                </a:cxn>
                <a:cxn ang="0">
                  <a:pos x="3650" y="386"/>
                </a:cxn>
                <a:cxn ang="0">
                  <a:pos x="3334" y="228"/>
                </a:cxn>
                <a:cxn ang="0">
                  <a:pos x="2948" y="106"/>
                </a:cxn>
                <a:cxn ang="0">
                  <a:pos x="2506" y="28"/>
                </a:cxn>
                <a:cxn ang="0">
                  <a:pos x="2020" y="0"/>
                </a:cxn>
                <a:cxn ang="0">
                  <a:pos x="1606" y="1736"/>
                </a:cxn>
                <a:cxn ang="0">
                  <a:pos x="1164" y="1678"/>
                </a:cxn>
                <a:cxn ang="0">
                  <a:pos x="776" y="1576"/>
                </a:cxn>
                <a:cxn ang="0">
                  <a:pos x="458" y="1436"/>
                </a:cxn>
                <a:cxn ang="0">
                  <a:pos x="224" y="1266"/>
                </a:cxn>
                <a:cxn ang="0">
                  <a:pos x="88" y="1074"/>
                </a:cxn>
                <a:cxn ang="0">
                  <a:pos x="68" y="864"/>
                </a:cxn>
                <a:cxn ang="0">
                  <a:pos x="166" y="664"/>
                </a:cxn>
                <a:cxn ang="0">
                  <a:pos x="370" y="486"/>
                </a:cxn>
                <a:cxn ang="0">
                  <a:pos x="662" y="336"/>
                </a:cxn>
                <a:cxn ang="0">
                  <a:pos x="1028" y="222"/>
                </a:cxn>
                <a:cxn ang="0">
                  <a:pos x="1454" y="148"/>
                </a:cxn>
                <a:cxn ang="0">
                  <a:pos x="1922" y="120"/>
                </a:cxn>
                <a:cxn ang="0">
                  <a:pos x="2392" y="148"/>
                </a:cxn>
                <a:cxn ang="0">
                  <a:pos x="2818" y="222"/>
                </a:cxn>
                <a:cxn ang="0">
                  <a:pos x="3184" y="336"/>
                </a:cxn>
                <a:cxn ang="0">
                  <a:pos x="3476" y="486"/>
                </a:cxn>
                <a:cxn ang="0">
                  <a:pos x="3680" y="664"/>
                </a:cxn>
                <a:cxn ang="0">
                  <a:pos x="3778" y="864"/>
                </a:cxn>
                <a:cxn ang="0">
                  <a:pos x="3758" y="1074"/>
                </a:cxn>
                <a:cxn ang="0">
                  <a:pos x="3622" y="1266"/>
                </a:cxn>
                <a:cxn ang="0">
                  <a:pos x="3388" y="1436"/>
                </a:cxn>
                <a:cxn ang="0">
                  <a:pos x="3070" y="1576"/>
                </a:cxn>
                <a:cxn ang="0">
                  <a:pos x="2682" y="1678"/>
                </a:cxn>
                <a:cxn ang="0">
                  <a:pos x="2240" y="1736"/>
                </a:cxn>
              </a:cxnLst>
              <a:rect l="0" t="0" r="r" b="b"/>
              <a:pathLst>
                <a:path w="4040" h="1888">
                  <a:moveTo>
                    <a:pt x="2020" y="0"/>
                  </a:moveTo>
                  <a:lnTo>
                    <a:pt x="1854" y="4"/>
                  </a:lnTo>
                  <a:lnTo>
                    <a:pt x="1692" y="12"/>
                  </a:lnTo>
                  <a:lnTo>
                    <a:pt x="1534" y="28"/>
                  </a:lnTo>
                  <a:lnTo>
                    <a:pt x="1382" y="48"/>
                  </a:lnTo>
                  <a:lnTo>
                    <a:pt x="1234" y="74"/>
                  </a:lnTo>
                  <a:lnTo>
                    <a:pt x="1092" y="106"/>
                  </a:lnTo>
                  <a:lnTo>
                    <a:pt x="956" y="142"/>
                  </a:lnTo>
                  <a:lnTo>
                    <a:pt x="828" y="182"/>
                  </a:lnTo>
                  <a:lnTo>
                    <a:pt x="706" y="228"/>
                  </a:lnTo>
                  <a:lnTo>
                    <a:pt x="592" y="276"/>
                  </a:lnTo>
                  <a:lnTo>
                    <a:pt x="486" y="330"/>
                  </a:lnTo>
                  <a:lnTo>
                    <a:pt x="390" y="386"/>
                  </a:lnTo>
                  <a:lnTo>
                    <a:pt x="302" y="446"/>
                  </a:lnTo>
                  <a:lnTo>
                    <a:pt x="226" y="510"/>
                  </a:lnTo>
                  <a:lnTo>
                    <a:pt x="158" y="576"/>
                  </a:lnTo>
                  <a:lnTo>
                    <a:pt x="102" y="646"/>
                  </a:lnTo>
                  <a:lnTo>
                    <a:pt x="58" y="718"/>
                  </a:lnTo>
                  <a:lnTo>
                    <a:pt x="26" y="790"/>
                  </a:lnTo>
                  <a:lnTo>
                    <a:pt x="6" y="866"/>
                  </a:lnTo>
                  <a:lnTo>
                    <a:pt x="0" y="944"/>
                  </a:lnTo>
                  <a:lnTo>
                    <a:pt x="6" y="1022"/>
                  </a:lnTo>
                  <a:lnTo>
                    <a:pt x="26" y="1098"/>
                  </a:lnTo>
                  <a:lnTo>
                    <a:pt x="58" y="1170"/>
                  </a:lnTo>
                  <a:lnTo>
                    <a:pt x="102" y="1242"/>
                  </a:lnTo>
                  <a:lnTo>
                    <a:pt x="158" y="1312"/>
                  </a:lnTo>
                  <a:lnTo>
                    <a:pt x="226" y="1378"/>
                  </a:lnTo>
                  <a:lnTo>
                    <a:pt x="302" y="1442"/>
                  </a:lnTo>
                  <a:lnTo>
                    <a:pt x="390" y="1502"/>
                  </a:lnTo>
                  <a:lnTo>
                    <a:pt x="486" y="1558"/>
                  </a:lnTo>
                  <a:lnTo>
                    <a:pt x="592" y="1612"/>
                  </a:lnTo>
                  <a:lnTo>
                    <a:pt x="706" y="1660"/>
                  </a:lnTo>
                  <a:lnTo>
                    <a:pt x="828" y="1706"/>
                  </a:lnTo>
                  <a:lnTo>
                    <a:pt x="956" y="1746"/>
                  </a:lnTo>
                  <a:lnTo>
                    <a:pt x="1092" y="1782"/>
                  </a:lnTo>
                  <a:lnTo>
                    <a:pt x="1234" y="1814"/>
                  </a:lnTo>
                  <a:lnTo>
                    <a:pt x="1382" y="1840"/>
                  </a:lnTo>
                  <a:lnTo>
                    <a:pt x="1534" y="1860"/>
                  </a:lnTo>
                  <a:lnTo>
                    <a:pt x="1692" y="1876"/>
                  </a:lnTo>
                  <a:lnTo>
                    <a:pt x="1854" y="1884"/>
                  </a:lnTo>
                  <a:lnTo>
                    <a:pt x="2020" y="1888"/>
                  </a:lnTo>
                  <a:lnTo>
                    <a:pt x="2186" y="1884"/>
                  </a:lnTo>
                  <a:lnTo>
                    <a:pt x="2348" y="1876"/>
                  </a:lnTo>
                  <a:lnTo>
                    <a:pt x="2506" y="1860"/>
                  </a:lnTo>
                  <a:lnTo>
                    <a:pt x="2658" y="1840"/>
                  </a:lnTo>
                  <a:lnTo>
                    <a:pt x="2806" y="1814"/>
                  </a:lnTo>
                  <a:lnTo>
                    <a:pt x="2948" y="1782"/>
                  </a:lnTo>
                  <a:lnTo>
                    <a:pt x="3084" y="1746"/>
                  </a:lnTo>
                  <a:lnTo>
                    <a:pt x="3212" y="1706"/>
                  </a:lnTo>
                  <a:lnTo>
                    <a:pt x="3334" y="1660"/>
                  </a:lnTo>
                  <a:lnTo>
                    <a:pt x="3448" y="1612"/>
                  </a:lnTo>
                  <a:lnTo>
                    <a:pt x="3554" y="1558"/>
                  </a:lnTo>
                  <a:lnTo>
                    <a:pt x="3650" y="1502"/>
                  </a:lnTo>
                  <a:lnTo>
                    <a:pt x="3738" y="1442"/>
                  </a:lnTo>
                  <a:lnTo>
                    <a:pt x="3814" y="1378"/>
                  </a:lnTo>
                  <a:lnTo>
                    <a:pt x="3882" y="1312"/>
                  </a:lnTo>
                  <a:lnTo>
                    <a:pt x="3938" y="1242"/>
                  </a:lnTo>
                  <a:lnTo>
                    <a:pt x="3982" y="1170"/>
                  </a:lnTo>
                  <a:lnTo>
                    <a:pt x="4014" y="1098"/>
                  </a:lnTo>
                  <a:lnTo>
                    <a:pt x="4034" y="1022"/>
                  </a:lnTo>
                  <a:lnTo>
                    <a:pt x="4040" y="944"/>
                  </a:lnTo>
                  <a:lnTo>
                    <a:pt x="4034" y="866"/>
                  </a:lnTo>
                  <a:lnTo>
                    <a:pt x="4014" y="790"/>
                  </a:lnTo>
                  <a:lnTo>
                    <a:pt x="3982" y="718"/>
                  </a:lnTo>
                  <a:lnTo>
                    <a:pt x="3938" y="646"/>
                  </a:lnTo>
                  <a:lnTo>
                    <a:pt x="3882" y="576"/>
                  </a:lnTo>
                  <a:lnTo>
                    <a:pt x="3814" y="510"/>
                  </a:lnTo>
                  <a:lnTo>
                    <a:pt x="3738" y="446"/>
                  </a:lnTo>
                  <a:lnTo>
                    <a:pt x="3650" y="386"/>
                  </a:lnTo>
                  <a:lnTo>
                    <a:pt x="3554" y="330"/>
                  </a:lnTo>
                  <a:lnTo>
                    <a:pt x="3448" y="276"/>
                  </a:lnTo>
                  <a:lnTo>
                    <a:pt x="3334" y="228"/>
                  </a:lnTo>
                  <a:lnTo>
                    <a:pt x="3212" y="182"/>
                  </a:lnTo>
                  <a:lnTo>
                    <a:pt x="3084" y="142"/>
                  </a:lnTo>
                  <a:lnTo>
                    <a:pt x="2948" y="106"/>
                  </a:lnTo>
                  <a:lnTo>
                    <a:pt x="2806" y="74"/>
                  </a:lnTo>
                  <a:lnTo>
                    <a:pt x="2658" y="48"/>
                  </a:lnTo>
                  <a:lnTo>
                    <a:pt x="2506" y="28"/>
                  </a:lnTo>
                  <a:lnTo>
                    <a:pt x="2348" y="12"/>
                  </a:lnTo>
                  <a:lnTo>
                    <a:pt x="2186" y="4"/>
                  </a:lnTo>
                  <a:lnTo>
                    <a:pt x="2020" y="0"/>
                  </a:lnTo>
                  <a:close/>
                  <a:moveTo>
                    <a:pt x="1922" y="1748"/>
                  </a:moveTo>
                  <a:lnTo>
                    <a:pt x="1762" y="1746"/>
                  </a:lnTo>
                  <a:lnTo>
                    <a:pt x="1606" y="1736"/>
                  </a:lnTo>
                  <a:lnTo>
                    <a:pt x="1454" y="1722"/>
                  </a:lnTo>
                  <a:lnTo>
                    <a:pt x="1306" y="1702"/>
                  </a:lnTo>
                  <a:lnTo>
                    <a:pt x="1164" y="1678"/>
                  </a:lnTo>
                  <a:lnTo>
                    <a:pt x="1028" y="1648"/>
                  </a:lnTo>
                  <a:lnTo>
                    <a:pt x="898" y="1614"/>
                  </a:lnTo>
                  <a:lnTo>
                    <a:pt x="776" y="1576"/>
                  </a:lnTo>
                  <a:lnTo>
                    <a:pt x="662" y="1532"/>
                  </a:lnTo>
                  <a:lnTo>
                    <a:pt x="554" y="1486"/>
                  </a:lnTo>
                  <a:lnTo>
                    <a:pt x="458" y="1436"/>
                  </a:lnTo>
                  <a:lnTo>
                    <a:pt x="370" y="1382"/>
                  </a:lnTo>
                  <a:lnTo>
                    <a:pt x="292" y="1326"/>
                  </a:lnTo>
                  <a:lnTo>
                    <a:pt x="224" y="1266"/>
                  </a:lnTo>
                  <a:lnTo>
                    <a:pt x="166" y="1204"/>
                  </a:lnTo>
                  <a:lnTo>
                    <a:pt x="122" y="1140"/>
                  </a:lnTo>
                  <a:lnTo>
                    <a:pt x="88" y="1074"/>
                  </a:lnTo>
                  <a:lnTo>
                    <a:pt x="68" y="1004"/>
                  </a:lnTo>
                  <a:lnTo>
                    <a:pt x="62" y="934"/>
                  </a:lnTo>
                  <a:lnTo>
                    <a:pt x="68" y="864"/>
                  </a:lnTo>
                  <a:lnTo>
                    <a:pt x="88" y="796"/>
                  </a:lnTo>
                  <a:lnTo>
                    <a:pt x="122" y="730"/>
                  </a:lnTo>
                  <a:lnTo>
                    <a:pt x="166" y="664"/>
                  </a:lnTo>
                  <a:lnTo>
                    <a:pt x="224" y="602"/>
                  </a:lnTo>
                  <a:lnTo>
                    <a:pt x="292" y="544"/>
                  </a:lnTo>
                  <a:lnTo>
                    <a:pt x="370" y="486"/>
                  </a:lnTo>
                  <a:lnTo>
                    <a:pt x="458" y="434"/>
                  </a:lnTo>
                  <a:lnTo>
                    <a:pt x="554" y="382"/>
                  </a:lnTo>
                  <a:lnTo>
                    <a:pt x="662" y="336"/>
                  </a:lnTo>
                  <a:lnTo>
                    <a:pt x="776" y="294"/>
                  </a:lnTo>
                  <a:lnTo>
                    <a:pt x="898" y="256"/>
                  </a:lnTo>
                  <a:lnTo>
                    <a:pt x="1028" y="222"/>
                  </a:lnTo>
                  <a:lnTo>
                    <a:pt x="1164" y="192"/>
                  </a:lnTo>
                  <a:lnTo>
                    <a:pt x="1306" y="166"/>
                  </a:lnTo>
                  <a:lnTo>
                    <a:pt x="1454" y="148"/>
                  </a:lnTo>
                  <a:lnTo>
                    <a:pt x="1606" y="132"/>
                  </a:lnTo>
                  <a:lnTo>
                    <a:pt x="1762" y="124"/>
                  </a:lnTo>
                  <a:lnTo>
                    <a:pt x="1922" y="120"/>
                  </a:lnTo>
                  <a:lnTo>
                    <a:pt x="2084" y="124"/>
                  </a:lnTo>
                  <a:lnTo>
                    <a:pt x="2240" y="132"/>
                  </a:lnTo>
                  <a:lnTo>
                    <a:pt x="2392" y="148"/>
                  </a:lnTo>
                  <a:lnTo>
                    <a:pt x="2540" y="166"/>
                  </a:lnTo>
                  <a:lnTo>
                    <a:pt x="2682" y="192"/>
                  </a:lnTo>
                  <a:lnTo>
                    <a:pt x="2818" y="222"/>
                  </a:lnTo>
                  <a:lnTo>
                    <a:pt x="2948" y="256"/>
                  </a:lnTo>
                  <a:lnTo>
                    <a:pt x="3070" y="294"/>
                  </a:lnTo>
                  <a:lnTo>
                    <a:pt x="3184" y="336"/>
                  </a:lnTo>
                  <a:lnTo>
                    <a:pt x="3292" y="382"/>
                  </a:lnTo>
                  <a:lnTo>
                    <a:pt x="3388" y="434"/>
                  </a:lnTo>
                  <a:lnTo>
                    <a:pt x="3476" y="486"/>
                  </a:lnTo>
                  <a:lnTo>
                    <a:pt x="3554" y="544"/>
                  </a:lnTo>
                  <a:lnTo>
                    <a:pt x="3622" y="602"/>
                  </a:lnTo>
                  <a:lnTo>
                    <a:pt x="3680" y="664"/>
                  </a:lnTo>
                  <a:lnTo>
                    <a:pt x="3724" y="730"/>
                  </a:lnTo>
                  <a:lnTo>
                    <a:pt x="3758" y="796"/>
                  </a:lnTo>
                  <a:lnTo>
                    <a:pt x="3778" y="864"/>
                  </a:lnTo>
                  <a:lnTo>
                    <a:pt x="3784" y="934"/>
                  </a:lnTo>
                  <a:lnTo>
                    <a:pt x="3778" y="1004"/>
                  </a:lnTo>
                  <a:lnTo>
                    <a:pt x="3758" y="1074"/>
                  </a:lnTo>
                  <a:lnTo>
                    <a:pt x="3724" y="1140"/>
                  </a:lnTo>
                  <a:lnTo>
                    <a:pt x="3680" y="1204"/>
                  </a:lnTo>
                  <a:lnTo>
                    <a:pt x="3622" y="1266"/>
                  </a:lnTo>
                  <a:lnTo>
                    <a:pt x="3554" y="1326"/>
                  </a:lnTo>
                  <a:lnTo>
                    <a:pt x="3476" y="1382"/>
                  </a:lnTo>
                  <a:lnTo>
                    <a:pt x="3388" y="1436"/>
                  </a:lnTo>
                  <a:lnTo>
                    <a:pt x="3292" y="1486"/>
                  </a:lnTo>
                  <a:lnTo>
                    <a:pt x="3184" y="1532"/>
                  </a:lnTo>
                  <a:lnTo>
                    <a:pt x="3070" y="1576"/>
                  </a:lnTo>
                  <a:lnTo>
                    <a:pt x="2948" y="1614"/>
                  </a:lnTo>
                  <a:lnTo>
                    <a:pt x="2818" y="1648"/>
                  </a:lnTo>
                  <a:lnTo>
                    <a:pt x="2682" y="1678"/>
                  </a:lnTo>
                  <a:lnTo>
                    <a:pt x="2540" y="1702"/>
                  </a:lnTo>
                  <a:lnTo>
                    <a:pt x="2392" y="1722"/>
                  </a:lnTo>
                  <a:lnTo>
                    <a:pt x="2240" y="1736"/>
                  </a:lnTo>
                  <a:lnTo>
                    <a:pt x="2084" y="1746"/>
                  </a:lnTo>
                  <a:lnTo>
                    <a:pt x="1922" y="1748"/>
                  </a:lnTo>
                  <a:close/>
                </a:path>
              </a:pathLst>
            </a:custGeom>
            <a:solidFill>
              <a:srgbClr val="82001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Oval 5"/>
            <p:cNvSpPr>
              <a:spLocks noChangeArrowheads="1"/>
            </p:cNvSpPr>
            <p:nvPr/>
          </p:nvSpPr>
          <p:spPr bwMode="gray">
            <a:xfrm rot="20955973">
              <a:off x="2648" y="1720"/>
              <a:ext cx="672" cy="192"/>
            </a:xfrm>
            <a:prstGeom prst="ellipse">
              <a:avLst/>
            </a:prstGeom>
            <a:solidFill>
              <a:srgbClr val="CC33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Oval 6"/>
            <p:cNvSpPr>
              <a:spLocks noChangeArrowheads="1"/>
            </p:cNvSpPr>
            <p:nvPr/>
          </p:nvSpPr>
          <p:spPr bwMode="gray">
            <a:xfrm rot="21245886">
              <a:off x="4664" y="1906"/>
              <a:ext cx="672" cy="192"/>
            </a:xfrm>
            <a:prstGeom prst="ellipse">
              <a:avLst/>
            </a:prstGeom>
            <a:solidFill>
              <a:srgbClr val="D6AD84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Oval 7"/>
            <p:cNvSpPr>
              <a:spLocks noChangeArrowheads="1"/>
            </p:cNvSpPr>
            <p:nvPr/>
          </p:nvSpPr>
          <p:spPr bwMode="gray">
            <a:xfrm rot="21179909">
              <a:off x="2073" y="3645"/>
              <a:ext cx="746" cy="191"/>
            </a:xfrm>
            <a:prstGeom prst="ellipse">
              <a:avLst/>
            </a:prstGeom>
            <a:solidFill>
              <a:srgbClr val="808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gray">
            <a:xfrm rot="20811325">
              <a:off x="3853" y="3338"/>
              <a:ext cx="672" cy="192"/>
            </a:xfrm>
            <a:prstGeom prst="ellipse">
              <a:avLst/>
            </a:prstGeom>
            <a:solidFill>
              <a:srgbClr val="FFCA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Oval 9"/>
            <p:cNvSpPr>
              <a:spLocks noChangeArrowheads="1"/>
            </p:cNvSpPr>
            <p:nvPr/>
          </p:nvSpPr>
          <p:spPr bwMode="gray">
            <a:xfrm rot="21374202">
              <a:off x="1108" y="2714"/>
              <a:ext cx="797" cy="149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gray">
            <a:xfrm>
              <a:off x="2208" y="912"/>
              <a:ext cx="1008" cy="934"/>
            </a:xfrm>
            <a:prstGeom prst="ellipse">
              <a:avLst/>
            </a:prstGeom>
            <a:solidFill>
              <a:srgbClr val="990000"/>
            </a:solidFill>
            <a:ln w="9525">
              <a:noFill/>
              <a:round/>
              <a:headEnd/>
              <a:tailEnd/>
            </a:ln>
            <a:effectLst>
              <a:softEdge rad="0"/>
            </a:effec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gray">
            <a:xfrm>
              <a:off x="720" y="1776"/>
              <a:ext cx="1056" cy="1044"/>
            </a:xfrm>
            <a:prstGeom prst="ellipse">
              <a:avLst/>
            </a:prstGeom>
            <a:solidFill>
              <a:srgbClr val="92929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gray">
            <a:xfrm>
              <a:off x="1488" y="2832"/>
              <a:ext cx="1200" cy="912"/>
            </a:xfrm>
            <a:prstGeom prst="ellipse">
              <a:avLst/>
            </a:prstGeom>
            <a:solidFill>
              <a:srgbClr val="605E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gray">
            <a:xfrm>
              <a:off x="3360" y="2496"/>
              <a:ext cx="1056" cy="1008"/>
            </a:xfrm>
            <a:prstGeom prst="ellipse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>
              <a:spLocks noChangeArrowheads="1"/>
            </p:cNvSpPr>
            <p:nvPr/>
          </p:nvSpPr>
          <p:spPr bwMode="gray">
            <a:xfrm>
              <a:off x="4072" y="1152"/>
              <a:ext cx="1016" cy="963"/>
            </a:xfrm>
            <a:prstGeom prst="ellipse">
              <a:avLst/>
            </a:prstGeom>
            <a:solidFill>
              <a:srgbClr val="BC7D3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b="1">
                <a:solidFill>
                  <a:srgbClr val="00B050"/>
                </a:solidFill>
              </a:endParaRPr>
            </a:p>
          </p:txBody>
        </p:sp>
        <p:sp>
          <p:nvSpPr>
            <p:cNvPr id="16" name="Text Box 15"/>
            <p:cNvSpPr txBox="1">
              <a:spLocks noChangeArrowheads="1"/>
            </p:cNvSpPr>
            <p:nvPr/>
          </p:nvSpPr>
          <p:spPr bwMode="gray">
            <a:xfrm>
              <a:off x="720" y="2021"/>
              <a:ext cx="1007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Verdana" pitchFamily="34" charset="0"/>
                </a:rPr>
                <a:t>Focused, High-Power Beam</a:t>
              </a:r>
            </a:p>
          </p:txBody>
        </p:sp>
        <p:sp>
          <p:nvSpPr>
            <p:cNvPr id="17" name="Text Box 16"/>
            <p:cNvSpPr txBox="1">
              <a:spLocks noChangeArrowheads="1"/>
            </p:cNvSpPr>
            <p:nvPr/>
          </p:nvSpPr>
          <p:spPr bwMode="gray">
            <a:xfrm>
              <a:off x="2064" y="1061"/>
              <a:ext cx="1296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1900" b="1" dirty="0" smtClean="0">
                  <a:solidFill>
                    <a:schemeClr val="bg1"/>
                  </a:solidFill>
                  <a:latin typeface="Verdana" pitchFamily="34" charset="0"/>
                </a:rPr>
                <a:t> </a:t>
              </a:r>
              <a:r>
                <a:rPr lang="en-US" sz="1900" b="1" dirty="0" smtClean="0">
                  <a:solidFill>
                    <a:schemeClr val="tx1"/>
                  </a:solidFill>
                  <a:latin typeface="Verdana" pitchFamily="34" charset="0"/>
                </a:rPr>
                <a:t>SNR </a:t>
              </a:r>
            </a:p>
            <a:p>
              <a:pPr algn="ctr" eaLnBrk="0" hangingPunct="0"/>
              <a:r>
                <a:rPr lang="en-US" sz="1400" b="1" dirty="0" smtClean="0">
                  <a:solidFill>
                    <a:schemeClr val="tx1"/>
                  </a:solidFill>
                  <a:latin typeface="Verdana" pitchFamily="34" charset="0"/>
                </a:rPr>
                <a:t>Improvement</a:t>
              </a:r>
              <a:endParaRPr lang="en-US" sz="1400" b="1" dirty="0">
                <a:solidFill>
                  <a:schemeClr val="tx1"/>
                </a:solidFill>
                <a:latin typeface="Verdana" pitchFamily="34" charset="0"/>
              </a:endParaRPr>
            </a:p>
          </p:txBody>
        </p:sp>
        <p:sp>
          <p:nvSpPr>
            <p:cNvPr id="18" name="Text Box 17"/>
            <p:cNvSpPr txBox="1">
              <a:spLocks noChangeArrowheads="1"/>
            </p:cNvSpPr>
            <p:nvPr/>
          </p:nvSpPr>
          <p:spPr bwMode="gray">
            <a:xfrm>
              <a:off x="4080" y="1392"/>
              <a:ext cx="105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endParaRPr lang="en-US" b="1" dirty="0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19" name="Text Box 18"/>
            <p:cNvSpPr txBox="1">
              <a:spLocks noChangeArrowheads="1"/>
            </p:cNvSpPr>
            <p:nvPr/>
          </p:nvSpPr>
          <p:spPr bwMode="gray">
            <a:xfrm>
              <a:off x="3312" y="2724"/>
              <a:ext cx="1152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000" b="1" dirty="0" smtClean="0">
                  <a:solidFill>
                    <a:schemeClr val="tx1"/>
                  </a:solidFill>
                  <a:latin typeface="Verdana" pitchFamily="34" charset="0"/>
                </a:rPr>
                <a:t>Spatial </a:t>
              </a:r>
            </a:p>
            <a:p>
              <a:pPr algn="ctr" eaLnBrk="0" hangingPunct="0"/>
              <a:r>
                <a:rPr lang="en-US" sz="2000" b="1" dirty="0" smtClean="0">
                  <a:solidFill>
                    <a:schemeClr val="tx1"/>
                  </a:solidFill>
                  <a:latin typeface="Verdana" pitchFamily="34" charset="0"/>
                </a:rPr>
                <a:t>Selectivity</a:t>
              </a:r>
            </a:p>
            <a:p>
              <a:pPr algn="ctr" eaLnBrk="0" hangingPunct="0"/>
              <a:r>
                <a:rPr lang="en-US" sz="2000" b="1" dirty="0" smtClean="0">
                  <a:solidFill>
                    <a:schemeClr val="accent2">
                      <a:lumMod val="50000"/>
                    </a:schemeClr>
                  </a:solidFill>
                  <a:latin typeface="Verdana" pitchFamily="34" charset="0"/>
                </a:rPr>
                <a:t> </a:t>
              </a:r>
              <a:endParaRPr lang="en-US" sz="2000" b="1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endParaRPr>
            </a:p>
          </p:txBody>
        </p:sp>
        <p:sp>
          <p:nvSpPr>
            <p:cNvPr id="20" name="Text Box 19"/>
            <p:cNvSpPr txBox="1">
              <a:spLocks noChangeArrowheads="1"/>
            </p:cNvSpPr>
            <p:nvPr/>
          </p:nvSpPr>
          <p:spPr bwMode="gray">
            <a:xfrm>
              <a:off x="1569" y="3024"/>
              <a:ext cx="1083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tx1"/>
                  </a:solidFill>
                  <a:latin typeface="Verdana" pitchFamily="34" charset="0"/>
                </a:rPr>
                <a:t>Link </a:t>
              </a:r>
              <a:endParaRPr lang="en-US" sz="2000" b="1" dirty="0" smtClean="0">
                <a:solidFill>
                  <a:schemeClr val="tx1"/>
                </a:solidFill>
                <a:latin typeface="Verdana" pitchFamily="34" charset="0"/>
              </a:endParaRPr>
            </a:p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Verdana" pitchFamily="34" charset="0"/>
                </a:rPr>
                <a:t>Reliability </a:t>
              </a:r>
              <a:endParaRPr lang="en-US" sz="2000" b="1" dirty="0">
                <a:solidFill>
                  <a:schemeClr val="tx1"/>
                </a:solidFill>
                <a:latin typeface="Verdana" pitchFamily="34" charset="0"/>
              </a:endParaRPr>
            </a:p>
          </p:txBody>
        </p:sp>
        <p:sp>
          <p:nvSpPr>
            <p:cNvPr id="21" name="Text Box 20"/>
            <p:cNvSpPr txBox="1">
              <a:spLocks noChangeArrowheads="1"/>
            </p:cNvSpPr>
            <p:nvPr/>
          </p:nvSpPr>
          <p:spPr bwMode="gray">
            <a:xfrm>
              <a:off x="1968" y="2064"/>
              <a:ext cx="2064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800" b="1" dirty="0" smtClean="0">
                  <a:solidFill>
                    <a:srgbClr val="C00000"/>
                  </a:solidFill>
                </a:rPr>
                <a:t>What We Need</a:t>
              </a:r>
              <a:endParaRPr lang="en-US" sz="2800" b="1" dirty="0">
                <a:solidFill>
                  <a:srgbClr val="C00000"/>
                </a:solidFill>
              </a:endParaRPr>
            </a:p>
          </p:txBody>
        </p:sp>
        <p:sp>
          <p:nvSpPr>
            <p:cNvPr id="22" name="Line 21"/>
            <p:cNvSpPr>
              <a:spLocks noChangeShapeType="1"/>
            </p:cNvSpPr>
            <p:nvPr/>
          </p:nvSpPr>
          <p:spPr bwMode="gray">
            <a:xfrm>
              <a:off x="1639" y="1545"/>
              <a:ext cx="617" cy="471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23" name="AutoShape 22"/>
            <p:cNvCxnSpPr>
              <a:cxnSpLocks noChangeShapeType="1"/>
            </p:cNvCxnSpPr>
            <p:nvPr/>
          </p:nvCxnSpPr>
          <p:spPr bwMode="gray">
            <a:xfrm flipH="1">
              <a:off x="559" y="1545"/>
              <a:ext cx="1087" cy="0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24" name="Text Box 23"/>
            <p:cNvSpPr txBox="1">
              <a:spLocks noChangeArrowheads="1"/>
            </p:cNvSpPr>
            <p:nvPr/>
          </p:nvSpPr>
          <p:spPr bwMode="gray">
            <a:xfrm>
              <a:off x="336" y="1296"/>
              <a:ext cx="1872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r>
                <a:rPr lang="en-US" sz="1600" b="1" dirty="0" smtClean="0">
                  <a:solidFill>
                    <a:srgbClr val="C00000"/>
                  </a:solidFill>
                  <a:latin typeface="Verdana" pitchFamily="34" charset="0"/>
                </a:rPr>
                <a:t>Phased </a:t>
              </a:r>
              <a:r>
                <a:rPr lang="en-US" sz="1600" b="1" dirty="0" smtClean="0">
                  <a:solidFill>
                    <a:srgbClr val="C00000"/>
                  </a:solidFill>
                  <a:latin typeface="Verdana" pitchFamily="34" charset="0"/>
                </a:rPr>
                <a:t>Array Provides:</a:t>
              </a:r>
              <a:endParaRPr lang="en-US" sz="1600" b="1" dirty="0">
                <a:solidFill>
                  <a:srgbClr val="C00000"/>
                </a:solidFill>
                <a:latin typeface="Verdana" pitchFamily="34" charset="0"/>
              </a:endParaRPr>
            </a:p>
          </p:txBody>
        </p:sp>
      </p:grpSp>
      <p:sp>
        <p:nvSpPr>
          <p:cNvPr id="26" name="Text Box 15"/>
          <p:cNvSpPr txBox="1">
            <a:spLocks noChangeArrowheads="1"/>
          </p:cNvSpPr>
          <p:nvPr/>
        </p:nvSpPr>
        <p:spPr bwMode="gray">
          <a:xfrm>
            <a:off x="6473825" y="2124670"/>
            <a:ext cx="16795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b="1" dirty="0" smtClean="0">
                <a:solidFill>
                  <a:schemeClr val="bg1"/>
                </a:solidFill>
                <a:latin typeface="Verdana" pitchFamily="34" charset="0"/>
              </a:rPr>
              <a:t>Relaxed </a:t>
            </a:r>
          </a:p>
          <a:p>
            <a:pPr algn="ctr" eaLnBrk="0" hangingPunct="0"/>
            <a:r>
              <a:rPr lang="en-US" b="1" dirty="0" smtClean="0">
                <a:solidFill>
                  <a:schemeClr val="bg1"/>
                </a:solidFill>
                <a:latin typeface="Verdana" pitchFamily="34" charset="0"/>
              </a:rPr>
              <a:t>PA</a:t>
            </a:r>
          </a:p>
          <a:p>
            <a:pPr algn="ctr" eaLnBrk="0" hangingPunct="0"/>
            <a:r>
              <a:rPr lang="en-US" b="1" dirty="0" smtClean="0">
                <a:solidFill>
                  <a:schemeClr val="bg1"/>
                </a:solidFill>
                <a:latin typeface="Verdana" pitchFamily="34" charset="0"/>
              </a:rPr>
              <a:t>Requirement</a:t>
            </a:r>
            <a:endParaRPr lang="en-US" b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743200" y="381000"/>
            <a:ext cx="34671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rgbClr val="6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Why an Array???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14400" y="6400800"/>
            <a:ext cx="1752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6C0000"/>
                </a:solidFill>
              </a:rPr>
              <a:t>/RF Group</a:t>
            </a:r>
            <a:endParaRPr lang="en-US" sz="2200" b="1" dirty="0">
              <a:solidFill>
                <a:srgbClr val="6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81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RANCHTO" val="0"/>
  <p:tag name="HOTSPOTTYPE" val="PreviousSlide"/>
  <p:tag name="DEFINEDINNAVIGATOR" val="False"/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Default Design">
  <a:themeElements>
    <a:clrScheme name="">
      <a:dk1>
        <a:srgbClr val="00354E"/>
      </a:dk1>
      <a:lt1>
        <a:srgbClr val="EAEAEA"/>
      </a:lt1>
      <a:dk2>
        <a:srgbClr val="002244"/>
      </a:dk2>
      <a:lt2>
        <a:srgbClr val="CCECFF"/>
      </a:lt2>
      <a:accent1>
        <a:srgbClr val="006699"/>
      </a:accent1>
      <a:accent2>
        <a:srgbClr val="6699FF"/>
      </a:accent2>
      <a:accent3>
        <a:srgbClr val="AAABB0"/>
      </a:accent3>
      <a:accent4>
        <a:srgbClr val="C8C8C8"/>
      </a:accent4>
      <a:accent5>
        <a:srgbClr val="AAB8CA"/>
      </a:accent5>
      <a:accent6>
        <a:srgbClr val="5C8AE7"/>
      </a:accent6>
      <a:hlink>
        <a:srgbClr val="CCCCFF"/>
      </a:hlink>
      <a:folHlink>
        <a:srgbClr val="5E6FD4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25400" cap="sq" cmpd="sng" algn="ctr">
          <a:solidFill>
            <a:schemeClr val="bg1">
              <a:lumMod val="75000"/>
              <a:lumOff val="25000"/>
            </a:schemeClr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354E"/>
        </a:dk1>
        <a:lt1>
          <a:srgbClr val="EAEAEA"/>
        </a:lt1>
        <a:dk2>
          <a:srgbClr val="006699"/>
        </a:dk2>
        <a:lt2>
          <a:srgbClr val="CCECFF"/>
        </a:lt2>
        <a:accent1>
          <a:srgbClr val="006699"/>
        </a:accent1>
        <a:accent2>
          <a:srgbClr val="6699FF"/>
        </a:accent2>
        <a:accent3>
          <a:srgbClr val="AAB8CA"/>
        </a:accent3>
        <a:accent4>
          <a:srgbClr val="C8C8C8"/>
        </a:accent4>
        <a:accent5>
          <a:srgbClr val="AAB8CA"/>
        </a:accent5>
        <a:accent6>
          <a:srgbClr val="5C8AE7"/>
        </a:accent6>
        <a:hlink>
          <a:srgbClr val="CCCCFF"/>
        </a:hlink>
        <a:folHlink>
          <a:srgbClr val="5E6FD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80"/>
        </a:dk1>
        <a:lt1>
          <a:srgbClr val="FFFFFF"/>
        </a:lt1>
        <a:dk2>
          <a:srgbClr val="3366CC"/>
        </a:dk2>
        <a:lt2>
          <a:srgbClr val="7A7C93"/>
        </a:lt2>
        <a:accent1>
          <a:srgbClr val="006699"/>
        </a:accent1>
        <a:accent2>
          <a:srgbClr val="6699FF"/>
        </a:accent2>
        <a:accent3>
          <a:srgbClr val="FFFFFF"/>
        </a:accent3>
        <a:accent4>
          <a:srgbClr val="00006C"/>
        </a:accent4>
        <a:accent5>
          <a:srgbClr val="AAB8CA"/>
        </a:accent5>
        <a:accent6>
          <a:srgbClr val="5C8AE7"/>
        </a:accent6>
        <a:hlink>
          <a:srgbClr val="CCCCFF"/>
        </a:hlink>
        <a:folHlink>
          <a:srgbClr val="5E6FD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969696"/>
        </a:accent1>
        <a:accent2>
          <a:srgbClr val="CBCBCB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B8B8B8"/>
        </a:accent6>
        <a:hlink>
          <a:srgbClr val="EAEAEA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660066"/>
        </a:dk1>
        <a:lt1>
          <a:srgbClr val="EAEAEA"/>
        </a:lt1>
        <a:dk2>
          <a:srgbClr val="3366CC"/>
        </a:dk2>
        <a:lt2>
          <a:srgbClr val="7A7C93"/>
        </a:lt2>
        <a:accent1>
          <a:srgbClr val="00CCCC"/>
        </a:accent1>
        <a:accent2>
          <a:srgbClr val="CC66FF"/>
        </a:accent2>
        <a:accent3>
          <a:srgbClr val="F3F3F3"/>
        </a:accent3>
        <a:accent4>
          <a:srgbClr val="560056"/>
        </a:accent4>
        <a:accent5>
          <a:srgbClr val="AAE2E2"/>
        </a:accent5>
        <a:accent6>
          <a:srgbClr val="B95CE7"/>
        </a:accent6>
        <a:hlink>
          <a:srgbClr val="CCFF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354E"/>
        </a:dk1>
        <a:lt1>
          <a:srgbClr val="EAEAEA"/>
        </a:lt1>
        <a:dk2>
          <a:srgbClr val="6D67AA"/>
        </a:dk2>
        <a:lt2>
          <a:srgbClr val="CCCCFF"/>
        </a:lt2>
        <a:accent1>
          <a:srgbClr val="6600CC"/>
        </a:accent1>
        <a:accent2>
          <a:srgbClr val="9999FF"/>
        </a:accent2>
        <a:accent3>
          <a:srgbClr val="BAB8D2"/>
        </a:accent3>
        <a:accent4>
          <a:srgbClr val="C8C8C8"/>
        </a:accent4>
        <a:accent5>
          <a:srgbClr val="B8AAE2"/>
        </a:accent5>
        <a:accent6>
          <a:srgbClr val="8A8AE7"/>
        </a:accent6>
        <a:hlink>
          <a:srgbClr val="CCCCFF"/>
        </a:hlink>
        <a:folHlink>
          <a:srgbClr val="9D70B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3366"/>
        </a:dk1>
        <a:lt1>
          <a:srgbClr val="EAEAEA"/>
        </a:lt1>
        <a:dk2>
          <a:srgbClr val="009999"/>
        </a:dk2>
        <a:lt2>
          <a:srgbClr val="FFFFFF"/>
        </a:lt2>
        <a:accent1>
          <a:srgbClr val="008080"/>
        </a:accent1>
        <a:accent2>
          <a:srgbClr val="00CCCC"/>
        </a:accent2>
        <a:accent3>
          <a:srgbClr val="AACACA"/>
        </a:accent3>
        <a:accent4>
          <a:srgbClr val="C8C8C8"/>
        </a:accent4>
        <a:accent5>
          <a:srgbClr val="AAC0C0"/>
        </a:accent5>
        <a:accent6>
          <a:srgbClr val="00B9B9"/>
        </a:accent6>
        <a:hlink>
          <a:srgbClr val="A7DDE1"/>
        </a:hlink>
        <a:folHlink>
          <a:srgbClr val="FF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">
      <a:dk1>
        <a:srgbClr val="00354E"/>
      </a:dk1>
      <a:lt1>
        <a:srgbClr val="EAEAEA"/>
      </a:lt1>
      <a:dk2>
        <a:srgbClr val="002244"/>
      </a:dk2>
      <a:lt2>
        <a:srgbClr val="CCECFF"/>
      </a:lt2>
      <a:accent1>
        <a:srgbClr val="006699"/>
      </a:accent1>
      <a:accent2>
        <a:srgbClr val="6699FF"/>
      </a:accent2>
      <a:accent3>
        <a:srgbClr val="AAABB0"/>
      </a:accent3>
      <a:accent4>
        <a:srgbClr val="C8C8C8"/>
      </a:accent4>
      <a:accent5>
        <a:srgbClr val="AAB8CA"/>
      </a:accent5>
      <a:accent6>
        <a:srgbClr val="5C8AE7"/>
      </a:accent6>
      <a:hlink>
        <a:srgbClr val="CCCCFF"/>
      </a:hlink>
      <a:folHlink>
        <a:srgbClr val="5E6FD4"/>
      </a:folHlink>
    </a:clrScheme>
    <a:fontScheme name="1_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Default Design 1">
        <a:dk1>
          <a:srgbClr val="00354E"/>
        </a:dk1>
        <a:lt1>
          <a:srgbClr val="EAEAEA"/>
        </a:lt1>
        <a:dk2>
          <a:srgbClr val="006699"/>
        </a:dk2>
        <a:lt2>
          <a:srgbClr val="CCECFF"/>
        </a:lt2>
        <a:accent1>
          <a:srgbClr val="006699"/>
        </a:accent1>
        <a:accent2>
          <a:srgbClr val="6699FF"/>
        </a:accent2>
        <a:accent3>
          <a:srgbClr val="AAB8CA"/>
        </a:accent3>
        <a:accent4>
          <a:srgbClr val="C8C8C8"/>
        </a:accent4>
        <a:accent5>
          <a:srgbClr val="AAB8CA"/>
        </a:accent5>
        <a:accent6>
          <a:srgbClr val="5C8AE7"/>
        </a:accent6>
        <a:hlink>
          <a:srgbClr val="CCCCFF"/>
        </a:hlink>
        <a:folHlink>
          <a:srgbClr val="5E6FD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80"/>
        </a:dk1>
        <a:lt1>
          <a:srgbClr val="FFFFFF"/>
        </a:lt1>
        <a:dk2>
          <a:srgbClr val="3366CC"/>
        </a:dk2>
        <a:lt2>
          <a:srgbClr val="7A7C93"/>
        </a:lt2>
        <a:accent1>
          <a:srgbClr val="006699"/>
        </a:accent1>
        <a:accent2>
          <a:srgbClr val="6699FF"/>
        </a:accent2>
        <a:accent3>
          <a:srgbClr val="FFFFFF"/>
        </a:accent3>
        <a:accent4>
          <a:srgbClr val="00006C"/>
        </a:accent4>
        <a:accent5>
          <a:srgbClr val="AAB8CA"/>
        </a:accent5>
        <a:accent6>
          <a:srgbClr val="5C8AE7"/>
        </a:accent6>
        <a:hlink>
          <a:srgbClr val="CCCCFF"/>
        </a:hlink>
        <a:folHlink>
          <a:srgbClr val="5E6FD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969696"/>
        </a:accent1>
        <a:accent2>
          <a:srgbClr val="CBCBCB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B8B8B8"/>
        </a:accent6>
        <a:hlink>
          <a:srgbClr val="EAEAEA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660066"/>
        </a:dk1>
        <a:lt1>
          <a:srgbClr val="EAEAEA"/>
        </a:lt1>
        <a:dk2>
          <a:srgbClr val="3366CC"/>
        </a:dk2>
        <a:lt2>
          <a:srgbClr val="7A7C93"/>
        </a:lt2>
        <a:accent1>
          <a:srgbClr val="00CCCC"/>
        </a:accent1>
        <a:accent2>
          <a:srgbClr val="CC66FF"/>
        </a:accent2>
        <a:accent3>
          <a:srgbClr val="F3F3F3"/>
        </a:accent3>
        <a:accent4>
          <a:srgbClr val="560056"/>
        </a:accent4>
        <a:accent5>
          <a:srgbClr val="AAE2E2"/>
        </a:accent5>
        <a:accent6>
          <a:srgbClr val="B95CE7"/>
        </a:accent6>
        <a:hlink>
          <a:srgbClr val="CCFF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354E"/>
        </a:dk1>
        <a:lt1>
          <a:srgbClr val="EAEAEA"/>
        </a:lt1>
        <a:dk2>
          <a:srgbClr val="6D67AA"/>
        </a:dk2>
        <a:lt2>
          <a:srgbClr val="CCCCFF"/>
        </a:lt2>
        <a:accent1>
          <a:srgbClr val="6600CC"/>
        </a:accent1>
        <a:accent2>
          <a:srgbClr val="9999FF"/>
        </a:accent2>
        <a:accent3>
          <a:srgbClr val="BAB8D2"/>
        </a:accent3>
        <a:accent4>
          <a:srgbClr val="C8C8C8"/>
        </a:accent4>
        <a:accent5>
          <a:srgbClr val="B8AAE2"/>
        </a:accent5>
        <a:accent6>
          <a:srgbClr val="8A8AE7"/>
        </a:accent6>
        <a:hlink>
          <a:srgbClr val="CCCCFF"/>
        </a:hlink>
        <a:folHlink>
          <a:srgbClr val="9D70B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3366"/>
        </a:dk1>
        <a:lt1>
          <a:srgbClr val="EAEAEA"/>
        </a:lt1>
        <a:dk2>
          <a:srgbClr val="009999"/>
        </a:dk2>
        <a:lt2>
          <a:srgbClr val="FFFFFF"/>
        </a:lt2>
        <a:accent1>
          <a:srgbClr val="008080"/>
        </a:accent1>
        <a:accent2>
          <a:srgbClr val="00CCCC"/>
        </a:accent2>
        <a:accent3>
          <a:srgbClr val="AACACA"/>
        </a:accent3>
        <a:accent4>
          <a:srgbClr val="C8C8C8"/>
        </a:accent4>
        <a:accent5>
          <a:srgbClr val="AAC0C0"/>
        </a:accent5>
        <a:accent6>
          <a:srgbClr val="00B9B9"/>
        </a:accent6>
        <a:hlink>
          <a:srgbClr val="A7DDE1"/>
        </a:hlink>
        <a:folHlink>
          <a:srgbClr val="FF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57283</TotalTime>
  <Words>1141</Words>
  <Application>Microsoft Office PowerPoint</Application>
  <PresentationFormat>On-screen Show (4:3)</PresentationFormat>
  <Paragraphs>251</Paragraphs>
  <Slides>24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Default Design</vt:lpstr>
      <vt:lpstr>1_Default Design</vt:lpstr>
      <vt:lpstr>Phased Array History, Benefits and Architectures</vt:lpstr>
      <vt:lpstr>Outline</vt:lpstr>
      <vt:lpstr>Outline</vt:lpstr>
      <vt:lpstr>What is a phased array?</vt:lpstr>
      <vt:lpstr>What is a phased array?</vt:lpstr>
      <vt:lpstr>PowerPoint Presentation</vt:lpstr>
      <vt:lpstr>PowerPoint Presentation</vt:lpstr>
      <vt:lpstr>Why an Array???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Conventional phase array architectures</vt:lpstr>
      <vt:lpstr>1) RF Phase-shifting</vt:lpstr>
      <vt:lpstr>1) RF Phase-shifting</vt:lpstr>
      <vt:lpstr>2) LO Phase-shifting</vt:lpstr>
      <vt:lpstr>2) LO Phase-shifting</vt:lpstr>
      <vt:lpstr>3) Digital Arrays</vt:lpstr>
      <vt:lpstr>3) Digital Arrays</vt:lpstr>
      <vt:lpstr>Comparative View of the Conventional  Architectures</vt:lpstr>
      <vt:lpstr>Conclusion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 for VTVT Presentation</dc:title>
  <dc:creator>Dong Ha</dc:creator>
  <cp:lastModifiedBy>Laya</cp:lastModifiedBy>
  <cp:revision>2065</cp:revision>
  <cp:lastPrinted>2013-03-22T14:16:09Z</cp:lastPrinted>
  <dcterms:created xsi:type="dcterms:W3CDTF">2000-03-27T02:25:26Z</dcterms:created>
  <dcterms:modified xsi:type="dcterms:W3CDTF">2013-05-31T13:39:46Z</dcterms:modified>
</cp:coreProperties>
</file>