
<file path=[Content_Types].xml><?xml version="1.0" encoding="utf-8"?>
<Types xmlns="http://schemas.openxmlformats.org/package/2006/content-types">
  <Default Extension="png" ContentType="image/pn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0" r:id="rId1"/>
  </p:sldMasterIdLst>
  <p:notesMasterIdLst>
    <p:notesMasterId r:id="rId10"/>
  </p:notesMasterIdLst>
  <p:handoutMasterIdLst>
    <p:handoutMasterId r:id="rId11"/>
  </p:handoutMasterIdLst>
  <p:sldIdLst>
    <p:sldId id="258" r:id="rId2"/>
    <p:sldId id="359" r:id="rId3"/>
    <p:sldId id="357" r:id="rId4"/>
    <p:sldId id="358" r:id="rId5"/>
    <p:sldId id="361" r:id="rId6"/>
    <p:sldId id="362" r:id="rId7"/>
    <p:sldId id="363" r:id="rId8"/>
    <p:sldId id="364" r:id="rId9"/>
  </p:sldIdLst>
  <p:sldSz cx="9144000" cy="6858000" type="screen4x3"/>
  <p:notesSz cx="9601200" cy="73152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FF00FF"/>
    <a:srgbClr val="3F6075"/>
    <a:srgbClr val="800040"/>
    <a:srgbClr val="8E2344"/>
    <a:srgbClr val="E87511"/>
    <a:srgbClr val="B6BCD4"/>
    <a:srgbClr val="B5CE8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934" autoAdjust="0"/>
    <p:restoredTop sz="94639" autoAdjust="0"/>
  </p:normalViewPr>
  <p:slideViewPr>
    <p:cSldViewPr>
      <p:cViewPr varScale="1">
        <p:scale>
          <a:sx n="91" d="100"/>
          <a:sy n="91" d="100"/>
        </p:scale>
        <p:origin x="-1212" y="-10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78" d="100"/>
          <a:sy n="78" d="100"/>
        </p:scale>
        <p:origin x="-2070" y="-108"/>
      </p:cViewPr>
      <p:guideLst>
        <p:guide orient="horz" pos="2304"/>
        <p:guide pos="3024"/>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6802" name="Rectangle 2"/>
          <p:cNvSpPr>
            <a:spLocks noGrp="1" noChangeArrowheads="1"/>
          </p:cNvSpPr>
          <p:nvPr>
            <p:ph type="hdr" sz="quarter"/>
          </p:nvPr>
        </p:nvSpPr>
        <p:spPr bwMode="auto">
          <a:xfrm>
            <a:off x="0" y="0"/>
            <a:ext cx="4160520" cy="36601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174" tIns="48087" rIns="96174" bIns="48087" numCol="1" anchor="t" anchorCtr="0" compatLnSpc="1">
            <a:prstTxWarp prst="textNoShape">
              <a:avLst/>
            </a:prstTxWarp>
          </a:bodyPr>
          <a:lstStyle>
            <a:lvl1pPr defTabSz="962336">
              <a:defRPr sz="1300">
                <a:latin typeface="Arial" pitchFamily="34" charset="0"/>
                <a:cs typeface="Arial" pitchFamily="34" charset="0"/>
              </a:defRPr>
            </a:lvl1pPr>
          </a:lstStyle>
          <a:p>
            <a:pPr>
              <a:defRPr/>
            </a:pPr>
            <a:endParaRPr lang="en-US"/>
          </a:p>
        </p:txBody>
      </p:sp>
      <p:sp>
        <p:nvSpPr>
          <p:cNvPr id="76803" name="Rectangle 3"/>
          <p:cNvSpPr>
            <a:spLocks noGrp="1" noChangeArrowheads="1"/>
          </p:cNvSpPr>
          <p:nvPr>
            <p:ph type="dt" sz="quarter" idx="1"/>
          </p:nvPr>
        </p:nvSpPr>
        <p:spPr bwMode="auto">
          <a:xfrm>
            <a:off x="5438458" y="0"/>
            <a:ext cx="4160520" cy="36601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174" tIns="48087" rIns="96174" bIns="48087" numCol="1" anchor="t" anchorCtr="0" compatLnSpc="1">
            <a:prstTxWarp prst="textNoShape">
              <a:avLst/>
            </a:prstTxWarp>
          </a:bodyPr>
          <a:lstStyle>
            <a:lvl1pPr algn="r" defTabSz="962336">
              <a:defRPr sz="1300">
                <a:latin typeface="Arial" pitchFamily="34" charset="0"/>
                <a:cs typeface="Arial" pitchFamily="34" charset="0"/>
              </a:defRPr>
            </a:lvl1pPr>
          </a:lstStyle>
          <a:p>
            <a:pPr>
              <a:defRPr/>
            </a:pPr>
            <a:endParaRPr lang="en-US"/>
          </a:p>
        </p:txBody>
      </p:sp>
      <p:sp>
        <p:nvSpPr>
          <p:cNvPr id="76804" name="Rectangle 4"/>
          <p:cNvSpPr>
            <a:spLocks noGrp="1" noChangeArrowheads="1"/>
          </p:cNvSpPr>
          <p:nvPr>
            <p:ph type="ftr" sz="quarter" idx="2"/>
          </p:nvPr>
        </p:nvSpPr>
        <p:spPr bwMode="auto">
          <a:xfrm>
            <a:off x="0" y="6947941"/>
            <a:ext cx="4160520" cy="36601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174" tIns="48087" rIns="96174" bIns="48087" numCol="1" anchor="b" anchorCtr="0" compatLnSpc="1">
            <a:prstTxWarp prst="textNoShape">
              <a:avLst/>
            </a:prstTxWarp>
          </a:bodyPr>
          <a:lstStyle>
            <a:lvl1pPr defTabSz="962336">
              <a:defRPr sz="1300">
                <a:latin typeface="Arial" pitchFamily="34" charset="0"/>
                <a:cs typeface="Arial" pitchFamily="34" charset="0"/>
              </a:defRPr>
            </a:lvl1pPr>
          </a:lstStyle>
          <a:p>
            <a:pPr>
              <a:defRPr/>
            </a:pPr>
            <a:endParaRPr lang="en-US"/>
          </a:p>
        </p:txBody>
      </p:sp>
      <p:sp>
        <p:nvSpPr>
          <p:cNvPr id="76805" name="Rectangle 5"/>
          <p:cNvSpPr>
            <a:spLocks noGrp="1" noChangeArrowheads="1"/>
          </p:cNvSpPr>
          <p:nvPr>
            <p:ph type="sldNum" sz="quarter" idx="3"/>
          </p:nvPr>
        </p:nvSpPr>
        <p:spPr bwMode="auto">
          <a:xfrm>
            <a:off x="5438458" y="6947941"/>
            <a:ext cx="4160520" cy="36601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174" tIns="48087" rIns="96174" bIns="48087" numCol="1" anchor="b" anchorCtr="0" compatLnSpc="1">
            <a:prstTxWarp prst="textNoShape">
              <a:avLst/>
            </a:prstTxWarp>
          </a:bodyPr>
          <a:lstStyle>
            <a:lvl1pPr algn="r" defTabSz="962336">
              <a:defRPr sz="1300">
                <a:latin typeface="Arial" pitchFamily="34" charset="0"/>
                <a:cs typeface="Arial" pitchFamily="34" charset="0"/>
              </a:defRPr>
            </a:lvl1pPr>
          </a:lstStyle>
          <a:p>
            <a:pPr>
              <a:defRPr/>
            </a:pPr>
            <a:fld id="{0DF49E0F-EB60-4339-A13C-96677A4FE069}" type="slidenum">
              <a:rPr lang="en-US"/>
              <a:pPr>
                <a:defRPr/>
              </a:pPr>
              <a:t>‹#›</a:t>
            </a:fld>
            <a:endParaRPr lang="en-US"/>
          </a:p>
        </p:txBody>
      </p:sp>
    </p:spTree>
    <p:extLst>
      <p:ext uri="{BB962C8B-B14F-4D97-AF65-F5344CB8AC3E}">
        <p14:creationId xmlns:p14="http://schemas.microsoft.com/office/powerpoint/2010/main" val="1789633894"/>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8" name="Rectangle 2"/>
          <p:cNvSpPr>
            <a:spLocks noGrp="1" noChangeArrowheads="1"/>
          </p:cNvSpPr>
          <p:nvPr>
            <p:ph type="hdr" sz="quarter"/>
          </p:nvPr>
        </p:nvSpPr>
        <p:spPr bwMode="auto">
          <a:xfrm>
            <a:off x="0" y="0"/>
            <a:ext cx="4160520" cy="36601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174" tIns="48087" rIns="96174" bIns="48087" numCol="1" anchor="t" anchorCtr="0" compatLnSpc="1">
            <a:prstTxWarp prst="textNoShape">
              <a:avLst/>
            </a:prstTxWarp>
          </a:bodyPr>
          <a:lstStyle>
            <a:lvl1pPr defTabSz="962336">
              <a:defRPr sz="1300">
                <a:latin typeface="Arial" pitchFamily="34" charset="0"/>
                <a:cs typeface="Arial" pitchFamily="34" charset="0"/>
              </a:defRPr>
            </a:lvl1pPr>
          </a:lstStyle>
          <a:p>
            <a:pPr>
              <a:defRPr/>
            </a:pPr>
            <a:endParaRPr lang="en-US"/>
          </a:p>
        </p:txBody>
      </p:sp>
      <p:sp>
        <p:nvSpPr>
          <p:cNvPr id="9219" name="Rectangle 3"/>
          <p:cNvSpPr>
            <a:spLocks noGrp="1" noChangeArrowheads="1"/>
          </p:cNvSpPr>
          <p:nvPr>
            <p:ph type="dt" idx="1"/>
          </p:nvPr>
        </p:nvSpPr>
        <p:spPr bwMode="auto">
          <a:xfrm>
            <a:off x="5438458" y="0"/>
            <a:ext cx="4160520" cy="36601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174" tIns="48087" rIns="96174" bIns="48087" numCol="1" anchor="t" anchorCtr="0" compatLnSpc="1">
            <a:prstTxWarp prst="textNoShape">
              <a:avLst/>
            </a:prstTxWarp>
          </a:bodyPr>
          <a:lstStyle>
            <a:lvl1pPr algn="r" defTabSz="962336">
              <a:defRPr sz="1300">
                <a:latin typeface="Arial" pitchFamily="34" charset="0"/>
                <a:cs typeface="Arial" pitchFamily="34" charset="0"/>
              </a:defRPr>
            </a:lvl1pPr>
          </a:lstStyle>
          <a:p>
            <a:pPr>
              <a:defRPr/>
            </a:pPr>
            <a:endParaRPr lang="en-US"/>
          </a:p>
        </p:txBody>
      </p:sp>
      <p:sp>
        <p:nvSpPr>
          <p:cNvPr id="101380" name="Rectangle 4"/>
          <p:cNvSpPr>
            <a:spLocks noGrp="1" noRot="1" noChangeAspect="1" noChangeArrowheads="1" noTextEdit="1"/>
          </p:cNvSpPr>
          <p:nvPr>
            <p:ph type="sldImg" idx="2"/>
          </p:nvPr>
        </p:nvSpPr>
        <p:spPr bwMode="auto">
          <a:xfrm>
            <a:off x="2973388" y="549275"/>
            <a:ext cx="3657600" cy="27432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9221" name="Rectangle 5"/>
          <p:cNvSpPr>
            <a:spLocks noGrp="1" noChangeArrowheads="1"/>
          </p:cNvSpPr>
          <p:nvPr>
            <p:ph type="body" sz="quarter" idx="3"/>
          </p:nvPr>
        </p:nvSpPr>
        <p:spPr bwMode="auto">
          <a:xfrm>
            <a:off x="960120" y="3475220"/>
            <a:ext cx="7680960" cy="329159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174" tIns="48087" rIns="96174" bIns="48087"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9222" name="Rectangle 6"/>
          <p:cNvSpPr>
            <a:spLocks noGrp="1" noChangeArrowheads="1"/>
          </p:cNvSpPr>
          <p:nvPr>
            <p:ph type="ftr" sz="quarter" idx="4"/>
          </p:nvPr>
        </p:nvSpPr>
        <p:spPr bwMode="auto">
          <a:xfrm>
            <a:off x="0" y="6947941"/>
            <a:ext cx="4160520" cy="36601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174" tIns="48087" rIns="96174" bIns="48087" numCol="1" anchor="b" anchorCtr="0" compatLnSpc="1">
            <a:prstTxWarp prst="textNoShape">
              <a:avLst/>
            </a:prstTxWarp>
          </a:bodyPr>
          <a:lstStyle>
            <a:lvl1pPr defTabSz="962336">
              <a:defRPr sz="1300">
                <a:latin typeface="Arial" pitchFamily="34" charset="0"/>
                <a:cs typeface="Arial" pitchFamily="34" charset="0"/>
              </a:defRPr>
            </a:lvl1pPr>
          </a:lstStyle>
          <a:p>
            <a:pPr>
              <a:defRPr/>
            </a:pPr>
            <a:endParaRPr lang="en-US"/>
          </a:p>
        </p:txBody>
      </p:sp>
      <p:sp>
        <p:nvSpPr>
          <p:cNvPr id="9223" name="Rectangle 7"/>
          <p:cNvSpPr>
            <a:spLocks noGrp="1" noChangeArrowheads="1"/>
          </p:cNvSpPr>
          <p:nvPr>
            <p:ph type="sldNum" sz="quarter" idx="5"/>
          </p:nvPr>
        </p:nvSpPr>
        <p:spPr bwMode="auto">
          <a:xfrm>
            <a:off x="5438458" y="6947941"/>
            <a:ext cx="4160520" cy="36601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6174" tIns="48087" rIns="96174" bIns="48087" numCol="1" anchor="b" anchorCtr="0" compatLnSpc="1">
            <a:prstTxWarp prst="textNoShape">
              <a:avLst/>
            </a:prstTxWarp>
          </a:bodyPr>
          <a:lstStyle>
            <a:lvl1pPr algn="r" defTabSz="962336">
              <a:defRPr sz="1300">
                <a:latin typeface="Arial" pitchFamily="34" charset="0"/>
                <a:cs typeface="Arial" pitchFamily="34" charset="0"/>
              </a:defRPr>
            </a:lvl1pPr>
          </a:lstStyle>
          <a:p>
            <a:pPr>
              <a:defRPr/>
            </a:pPr>
            <a:fld id="{252B8D1C-E2A4-4206-AD33-5D69CF9F46B2}" type="slidenum">
              <a:rPr lang="en-US"/>
              <a:pPr>
                <a:defRPr/>
              </a:pPr>
              <a:t>‹#›</a:t>
            </a:fld>
            <a:endParaRPr lang="en-US"/>
          </a:p>
        </p:txBody>
      </p:sp>
    </p:spTree>
    <p:extLst>
      <p:ext uri="{BB962C8B-B14F-4D97-AF65-F5344CB8AC3E}">
        <p14:creationId xmlns:p14="http://schemas.microsoft.com/office/powerpoint/2010/main" val="4129619587"/>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2" name="Rectangle 7"/>
          <p:cNvSpPr>
            <a:spLocks noGrp="1" noChangeArrowheads="1"/>
          </p:cNvSpPr>
          <p:nvPr>
            <p:ph type="sldNum" sz="quarter" idx="5"/>
          </p:nvPr>
        </p:nvSpPr>
        <p:spPr>
          <a:noFill/>
        </p:spPr>
        <p:txBody>
          <a:bodyPr/>
          <a:lstStyle>
            <a:lvl1pPr defTabSz="960793" eaLnBrk="0" hangingPunct="0">
              <a:defRPr>
                <a:solidFill>
                  <a:schemeClr val="tx1"/>
                </a:solidFill>
                <a:latin typeface="Arial" charset="0"/>
                <a:cs typeface="Arial" charset="0"/>
              </a:defRPr>
            </a:lvl1pPr>
            <a:lvl2pPr marL="777943" indent="-299209" defTabSz="960793" eaLnBrk="0" hangingPunct="0">
              <a:defRPr>
                <a:solidFill>
                  <a:schemeClr val="tx1"/>
                </a:solidFill>
                <a:latin typeface="Arial" charset="0"/>
                <a:cs typeface="Arial" charset="0"/>
              </a:defRPr>
            </a:lvl2pPr>
            <a:lvl3pPr marL="1196835" indent="-239367" defTabSz="960793" eaLnBrk="0" hangingPunct="0">
              <a:defRPr>
                <a:solidFill>
                  <a:schemeClr val="tx1"/>
                </a:solidFill>
                <a:latin typeface="Arial" charset="0"/>
                <a:cs typeface="Arial" charset="0"/>
              </a:defRPr>
            </a:lvl3pPr>
            <a:lvl4pPr marL="1675569" indent="-239367" defTabSz="960793" eaLnBrk="0" hangingPunct="0">
              <a:defRPr>
                <a:solidFill>
                  <a:schemeClr val="tx1"/>
                </a:solidFill>
                <a:latin typeface="Arial" charset="0"/>
                <a:cs typeface="Arial" charset="0"/>
              </a:defRPr>
            </a:lvl4pPr>
            <a:lvl5pPr marL="2154304" indent="-239367" defTabSz="960793" eaLnBrk="0" hangingPunct="0">
              <a:defRPr>
                <a:solidFill>
                  <a:schemeClr val="tx1"/>
                </a:solidFill>
                <a:latin typeface="Arial" charset="0"/>
                <a:cs typeface="Arial" charset="0"/>
              </a:defRPr>
            </a:lvl5pPr>
            <a:lvl6pPr marL="2633038" indent="-239367" defTabSz="960793" eaLnBrk="0" fontAlgn="base" hangingPunct="0">
              <a:spcBef>
                <a:spcPct val="0"/>
              </a:spcBef>
              <a:spcAft>
                <a:spcPct val="0"/>
              </a:spcAft>
              <a:defRPr>
                <a:solidFill>
                  <a:schemeClr val="tx1"/>
                </a:solidFill>
                <a:latin typeface="Arial" charset="0"/>
                <a:cs typeface="Arial" charset="0"/>
              </a:defRPr>
            </a:lvl6pPr>
            <a:lvl7pPr marL="3111772" indent="-239367" defTabSz="960793" eaLnBrk="0" fontAlgn="base" hangingPunct="0">
              <a:spcBef>
                <a:spcPct val="0"/>
              </a:spcBef>
              <a:spcAft>
                <a:spcPct val="0"/>
              </a:spcAft>
              <a:defRPr>
                <a:solidFill>
                  <a:schemeClr val="tx1"/>
                </a:solidFill>
                <a:latin typeface="Arial" charset="0"/>
                <a:cs typeface="Arial" charset="0"/>
              </a:defRPr>
            </a:lvl7pPr>
            <a:lvl8pPr marL="3590506" indent="-239367" defTabSz="960793" eaLnBrk="0" fontAlgn="base" hangingPunct="0">
              <a:spcBef>
                <a:spcPct val="0"/>
              </a:spcBef>
              <a:spcAft>
                <a:spcPct val="0"/>
              </a:spcAft>
              <a:defRPr>
                <a:solidFill>
                  <a:schemeClr val="tx1"/>
                </a:solidFill>
                <a:latin typeface="Arial" charset="0"/>
                <a:cs typeface="Arial" charset="0"/>
              </a:defRPr>
            </a:lvl8pPr>
            <a:lvl9pPr marL="4069240" indent="-239367" defTabSz="960793" eaLnBrk="0" fontAlgn="base" hangingPunct="0">
              <a:spcBef>
                <a:spcPct val="0"/>
              </a:spcBef>
              <a:spcAft>
                <a:spcPct val="0"/>
              </a:spcAft>
              <a:defRPr>
                <a:solidFill>
                  <a:schemeClr val="tx1"/>
                </a:solidFill>
                <a:latin typeface="Arial" charset="0"/>
                <a:cs typeface="Arial" charset="0"/>
              </a:defRPr>
            </a:lvl9pPr>
          </a:lstStyle>
          <a:p>
            <a:pPr eaLnBrk="1" hangingPunct="1"/>
            <a:fld id="{B7B94354-5887-47E0-A252-EE1394B7BAB5}" type="slidenum">
              <a:rPr lang="en-US" smtClean="0"/>
              <a:pPr eaLnBrk="1" hangingPunct="1"/>
              <a:t>1</a:t>
            </a:fld>
            <a:endParaRPr lang="en-US" smtClean="0"/>
          </a:p>
        </p:txBody>
      </p:sp>
      <p:sp>
        <p:nvSpPr>
          <p:cNvPr id="102403" name="Rectangle 2"/>
          <p:cNvSpPr>
            <a:spLocks noGrp="1" noRot="1" noChangeAspect="1" noChangeArrowheads="1" noTextEdit="1"/>
          </p:cNvSpPr>
          <p:nvPr>
            <p:ph type="sldImg"/>
          </p:nvPr>
        </p:nvSpPr>
        <p:spPr>
          <a:ln/>
        </p:spPr>
      </p:sp>
      <p:sp>
        <p:nvSpPr>
          <p:cNvPr id="102404"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3"/>
          <p:cNvSpPr>
            <a:spLocks noGrp="1" noChangeArrowheads="1"/>
          </p:cNvSpPr>
          <p:nvPr>
            <p:ph type="ftr" sz="quarter" idx="10"/>
          </p:nvPr>
        </p:nvSpPr>
        <p:spPr>
          <a:ln/>
        </p:spPr>
        <p:txBody>
          <a:bodyPr/>
          <a:lstStyle>
            <a:lvl1pPr>
              <a:defRPr/>
            </a:lvl1pPr>
          </a:lstStyle>
          <a:p>
            <a:pPr>
              <a:defRPr/>
            </a:pPr>
            <a:endParaRPr lang="en-US"/>
          </a:p>
        </p:txBody>
      </p:sp>
      <p:sp>
        <p:nvSpPr>
          <p:cNvPr id="5" name="Rectangle 4"/>
          <p:cNvSpPr>
            <a:spLocks noGrp="1" noChangeArrowheads="1"/>
          </p:cNvSpPr>
          <p:nvPr>
            <p:ph type="sldNum" sz="quarter" idx="11"/>
          </p:nvPr>
        </p:nvSpPr>
        <p:spPr>
          <a:ln/>
        </p:spPr>
        <p:txBody>
          <a:bodyPr/>
          <a:lstStyle>
            <a:lvl1pPr>
              <a:defRPr/>
            </a:lvl1pPr>
          </a:lstStyle>
          <a:p>
            <a:pPr>
              <a:defRPr/>
            </a:pPr>
            <a:fld id="{699C2DA4-6236-4E76-BB91-93E105D4707D}" type="slidenum">
              <a:rPr lang="en-US"/>
              <a:pPr>
                <a:defRPr/>
              </a:pPr>
              <a:t>‹#›</a:t>
            </a:fld>
            <a:endParaRPr lang="en-US"/>
          </a:p>
        </p:txBody>
      </p:sp>
    </p:spTree>
    <p:extLst>
      <p:ext uri="{BB962C8B-B14F-4D97-AF65-F5344CB8AC3E}">
        <p14:creationId xmlns:p14="http://schemas.microsoft.com/office/powerpoint/2010/main" val="3213623612"/>
      </p:ext>
    </p:extLst>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3"/>
          <p:cNvSpPr>
            <a:spLocks noGrp="1" noChangeArrowheads="1"/>
          </p:cNvSpPr>
          <p:nvPr>
            <p:ph type="ftr" sz="quarter" idx="10"/>
          </p:nvPr>
        </p:nvSpPr>
        <p:spPr>
          <a:ln/>
        </p:spPr>
        <p:txBody>
          <a:bodyPr/>
          <a:lstStyle>
            <a:lvl1pPr>
              <a:defRPr/>
            </a:lvl1pPr>
          </a:lstStyle>
          <a:p>
            <a:pPr>
              <a:defRPr/>
            </a:pPr>
            <a:endParaRPr lang="en-US"/>
          </a:p>
        </p:txBody>
      </p:sp>
      <p:sp>
        <p:nvSpPr>
          <p:cNvPr id="5" name="Rectangle 4"/>
          <p:cNvSpPr>
            <a:spLocks noGrp="1" noChangeArrowheads="1"/>
          </p:cNvSpPr>
          <p:nvPr>
            <p:ph type="sldNum" sz="quarter" idx="11"/>
          </p:nvPr>
        </p:nvSpPr>
        <p:spPr>
          <a:ln/>
        </p:spPr>
        <p:txBody>
          <a:bodyPr/>
          <a:lstStyle>
            <a:lvl1pPr>
              <a:defRPr/>
            </a:lvl1pPr>
          </a:lstStyle>
          <a:p>
            <a:pPr>
              <a:defRPr/>
            </a:pPr>
            <a:fld id="{6A592BFE-E5ED-4030-9A75-3D777AAD76AD}" type="slidenum">
              <a:rPr lang="en-US"/>
              <a:pPr>
                <a:defRPr/>
              </a:pPr>
              <a:t>‹#›</a:t>
            </a:fld>
            <a:endParaRPr lang="en-US"/>
          </a:p>
        </p:txBody>
      </p:sp>
    </p:spTree>
    <p:extLst>
      <p:ext uri="{BB962C8B-B14F-4D97-AF65-F5344CB8AC3E}">
        <p14:creationId xmlns:p14="http://schemas.microsoft.com/office/powerpoint/2010/main" val="449956050"/>
      </p:ext>
    </p:extLst>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973762"/>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97376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3"/>
          <p:cNvSpPr>
            <a:spLocks noGrp="1" noChangeArrowheads="1"/>
          </p:cNvSpPr>
          <p:nvPr>
            <p:ph type="ftr" sz="quarter" idx="10"/>
          </p:nvPr>
        </p:nvSpPr>
        <p:spPr>
          <a:ln/>
        </p:spPr>
        <p:txBody>
          <a:bodyPr/>
          <a:lstStyle>
            <a:lvl1pPr>
              <a:defRPr/>
            </a:lvl1pPr>
          </a:lstStyle>
          <a:p>
            <a:pPr>
              <a:defRPr/>
            </a:pPr>
            <a:endParaRPr lang="en-US"/>
          </a:p>
        </p:txBody>
      </p:sp>
      <p:sp>
        <p:nvSpPr>
          <p:cNvPr id="5" name="Rectangle 4"/>
          <p:cNvSpPr>
            <a:spLocks noGrp="1" noChangeArrowheads="1"/>
          </p:cNvSpPr>
          <p:nvPr>
            <p:ph type="sldNum" sz="quarter" idx="11"/>
          </p:nvPr>
        </p:nvSpPr>
        <p:spPr>
          <a:ln/>
        </p:spPr>
        <p:txBody>
          <a:bodyPr/>
          <a:lstStyle>
            <a:lvl1pPr>
              <a:defRPr/>
            </a:lvl1pPr>
          </a:lstStyle>
          <a:p>
            <a:pPr>
              <a:defRPr/>
            </a:pPr>
            <a:fld id="{257CA3BD-666F-4FE6-9D82-222BFDEAE7E8}" type="slidenum">
              <a:rPr lang="en-US"/>
              <a:pPr>
                <a:defRPr/>
              </a:pPr>
              <a:t>‹#›</a:t>
            </a:fld>
            <a:endParaRPr lang="en-US"/>
          </a:p>
        </p:txBody>
      </p:sp>
    </p:spTree>
    <p:extLst>
      <p:ext uri="{BB962C8B-B14F-4D97-AF65-F5344CB8AC3E}">
        <p14:creationId xmlns:p14="http://schemas.microsoft.com/office/powerpoint/2010/main" val="2821146925"/>
      </p:ext>
    </p:extLst>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639762"/>
            <a:ext cx="8229600" cy="655638"/>
          </a:xfrm>
          <a:prstGeom prst="rect">
            <a:avLst/>
          </a:prstGeom>
        </p:spPr>
        <p:txBody>
          <a:bodyPr/>
          <a:lstStyle>
            <a:lvl1pPr algn="ctr">
              <a:defRPr sz="3200"/>
            </a:lvl1p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3"/>
          <p:cNvSpPr>
            <a:spLocks noGrp="1" noChangeArrowheads="1"/>
          </p:cNvSpPr>
          <p:nvPr>
            <p:ph type="ftr" sz="quarter" idx="10"/>
          </p:nvPr>
        </p:nvSpPr>
        <p:spPr>
          <a:ln/>
        </p:spPr>
        <p:txBody>
          <a:bodyPr/>
          <a:lstStyle>
            <a:lvl1pPr>
              <a:defRPr/>
            </a:lvl1pPr>
          </a:lstStyle>
          <a:p>
            <a:pPr>
              <a:defRPr/>
            </a:pPr>
            <a:endParaRPr lang="en-US"/>
          </a:p>
        </p:txBody>
      </p:sp>
      <p:sp>
        <p:nvSpPr>
          <p:cNvPr id="5" name="Rectangle 4"/>
          <p:cNvSpPr>
            <a:spLocks noGrp="1" noChangeArrowheads="1"/>
          </p:cNvSpPr>
          <p:nvPr>
            <p:ph type="sldNum" sz="quarter" idx="11"/>
          </p:nvPr>
        </p:nvSpPr>
        <p:spPr>
          <a:ln/>
        </p:spPr>
        <p:txBody>
          <a:bodyPr/>
          <a:lstStyle>
            <a:lvl1pPr>
              <a:defRPr/>
            </a:lvl1pPr>
          </a:lstStyle>
          <a:p>
            <a:pPr>
              <a:defRPr/>
            </a:pPr>
            <a:fld id="{6D4896F4-2973-40D7-9C01-01FD65689C1F}" type="slidenum">
              <a:rPr lang="en-US"/>
              <a:pPr>
                <a:defRPr/>
              </a:pPr>
              <a:t>‹#›</a:t>
            </a:fld>
            <a:endParaRPr lang="en-US"/>
          </a:p>
        </p:txBody>
      </p:sp>
    </p:spTree>
    <p:extLst>
      <p:ext uri="{BB962C8B-B14F-4D97-AF65-F5344CB8AC3E}">
        <p14:creationId xmlns:p14="http://schemas.microsoft.com/office/powerpoint/2010/main" val="2437585193"/>
      </p:ext>
    </p:extLst>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3"/>
          <p:cNvSpPr>
            <a:spLocks noGrp="1" noChangeArrowheads="1"/>
          </p:cNvSpPr>
          <p:nvPr>
            <p:ph type="ftr" sz="quarter" idx="10"/>
          </p:nvPr>
        </p:nvSpPr>
        <p:spPr>
          <a:ln/>
        </p:spPr>
        <p:txBody>
          <a:bodyPr/>
          <a:lstStyle>
            <a:lvl1pPr>
              <a:defRPr/>
            </a:lvl1pPr>
          </a:lstStyle>
          <a:p>
            <a:pPr>
              <a:defRPr/>
            </a:pPr>
            <a:endParaRPr lang="en-US"/>
          </a:p>
        </p:txBody>
      </p:sp>
      <p:sp>
        <p:nvSpPr>
          <p:cNvPr id="5" name="Rectangle 4"/>
          <p:cNvSpPr>
            <a:spLocks noGrp="1" noChangeArrowheads="1"/>
          </p:cNvSpPr>
          <p:nvPr>
            <p:ph type="sldNum" sz="quarter" idx="11"/>
          </p:nvPr>
        </p:nvSpPr>
        <p:spPr>
          <a:ln/>
        </p:spPr>
        <p:txBody>
          <a:bodyPr/>
          <a:lstStyle>
            <a:lvl1pPr>
              <a:defRPr/>
            </a:lvl1pPr>
          </a:lstStyle>
          <a:p>
            <a:pPr>
              <a:defRPr/>
            </a:pPr>
            <a:fld id="{6E70EACB-268F-46F9-95C5-51FF437AC809}" type="slidenum">
              <a:rPr lang="en-US"/>
              <a:pPr>
                <a:defRPr/>
              </a:pPr>
              <a:t>‹#›</a:t>
            </a:fld>
            <a:endParaRPr lang="en-US"/>
          </a:p>
        </p:txBody>
      </p:sp>
    </p:spTree>
    <p:extLst>
      <p:ext uri="{BB962C8B-B14F-4D97-AF65-F5344CB8AC3E}">
        <p14:creationId xmlns:p14="http://schemas.microsoft.com/office/powerpoint/2010/main" val="3060956683"/>
      </p:ext>
    </p:extLst>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724025"/>
            <a:ext cx="3810000" cy="45243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724025"/>
            <a:ext cx="3810000" cy="45243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3"/>
          <p:cNvSpPr>
            <a:spLocks noGrp="1" noChangeArrowheads="1"/>
          </p:cNvSpPr>
          <p:nvPr>
            <p:ph type="ftr" sz="quarter" idx="10"/>
          </p:nvPr>
        </p:nvSpPr>
        <p:spPr>
          <a:ln/>
        </p:spPr>
        <p:txBody>
          <a:bodyPr/>
          <a:lstStyle>
            <a:lvl1pPr>
              <a:defRPr/>
            </a:lvl1pPr>
          </a:lstStyle>
          <a:p>
            <a:pPr>
              <a:defRPr/>
            </a:pPr>
            <a:endParaRPr lang="en-US"/>
          </a:p>
        </p:txBody>
      </p:sp>
      <p:sp>
        <p:nvSpPr>
          <p:cNvPr id="6" name="Rectangle 4"/>
          <p:cNvSpPr>
            <a:spLocks noGrp="1" noChangeArrowheads="1"/>
          </p:cNvSpPr>
          <p:nvPr>
            <p:ph type="sldNum" sz="quarter" idx="11"/>
          </p:nvPr>
        </p:nvSpPr>
        <p:spPr>
          <a:ln/>
        </p:spPr>
        <p:txBody>
          <a:bodyPr/>
          <a:lstStyle>
            <a:lvl1pPr>
              <a:defRPr/>
            </a:lvl1pPr>
          </a:lstStyle>
          <a:p>
            <a:pPr>
              <a:defRPr/>
            </a:pPr>
            <a:fld id="{85498F19-3899-4764-A8FC-8D795F67A124}" type="slidenum">
              <a:rPr lang="en-US"/>
              <a:pPr>
                <a:defRPr/>
              </a:pPr>
              <a:t>‹#›</a:t>
            </a:fld>
            <a:endParaRPr lang="en-US"/>
          </a:p>
        </p:txBody>
      </p:sp>
    </p:spTree>
    <p:extLst>
      <p:ext uri="{BB962C8B-B14F-4D97-AF65-F5344CB8AC3E}">
        <p14:creationId xmlns:p14="http://schemas.microsoft.com/office/powerpoint/2010/main" val="864670181"/>
      </p:ext>
    </p:extLst>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3"/>
          <p:cNvSpPr>
            <a:spLocks noGrp="1" noChangeArrowheads="1"/>
          </p:cNvSpPr>
          <p:nvPr>
            <p:ph type="ftr" sz="quarter" idx="10"/>
          </p:nvPr>
        </p:nvSpPr>
        <p:spPr>
          <a:ln/>
        </p:spPr>
        <p:txBody>
          <a:bodyPr/>
          <a:lstStyle>
            <a:lvl1pPr>
              <a:defRPr/>
            </a:lvl1pPr>
          </a:lstStyle>
          <a:p>
            <a:pPr>
              <a:defRPr/>
            </a:pPr>
            <a:endParaRPr lang="en-US"/>
          </a:p>
        </p:txBody>
      </p:sp>
      <p:sp>
        <p:nvSpPr>
          <p:cNvPr id="8" name="Rectangle 4"/>
          <p:cNvSpPr>
            <a:spLocks noGrp="1" noChangeArrowheads="1"/>
          </p:cNvSpPr>
          <p:nvPr>
            <p:ph type="sldNum" sz="quarter" idx="11"/>
          </p:nvPr>
        </p:nvSpPr>
        <p:spPr>
          <a:ln/>
        </p:spPr>
        <p:txBody>
          <a:bodyPr/>
          <a:lstStyle>
            <a:lvl1pPr>
              <a:defRPr/>
            </a:lvl1pPr>
          </a:lstStyle>
          <a:p>
            <a:pPr>
              <a:defRPr/>
            </a:pPr>
            <a:fld id="{C27BE276-A31D-47F1-B387-983A58A9655C}" type="slidenum">
              <a:rPr lang="en-US"/>
              <a:pPr>
                <a:defRPr/>
              </a:pPr>
              <a:t>‹#›</a:t>
            </a:fld>
            <a:endParaRPr lang="en-US"/>
          </a:p>
        </p:txBody>
      </p:sp>
    </p:spTree>
    <p:extLst>
      <p:ext uri="{BB962C8B-B14F-4D97-AF65-F5344CB8AC3E}">
        <p14:creationId xmlns:p14="http://schemas.microsoft.com/office/powerpoint/2010/main" val="2389515122"/>
      </p:ext>
    </p:extLst>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Rectangle 3"/>
          <p:cNvSpPr>
            <a:spLocks noGrp="1" noChangeArrowheads="1"/>
          </p:cNvSpPr>
          <p:nvPr>
            <p:ph type="ftr" sz="quarter" idx="10"/>
          </p:nvPr>
        </p:nvSpPr>
        <p:spPr>
          <a:ln/>
        </p:spPr>
        <p:txBody>
          <a:bodyPr/>
          <a:lstStyle>
            <a:lvl1pPr>
              <a:defRPr/>
            </a:lvl1pPr>
          </a:lstStyle>
          <a:p>
            <a:pPr>
              <a:defRPr/>
            </a:pPr>
            <a:endParaRPr lang="en-US"/>
          </a:p>
        </p:txBody>
      </p:sp>
      <p:sp>
        <p:nvSpPr>
          <p:cNvPr id="4" name="Rectangle 4"/>
          <p:cNvSpPr>
            <a:spLocks noGrp="1" noChangeArrowheads="1"/>
          </p:cNvSpPr>
          <p:nvPr>
            <p:ph type="sldNum" sz="quarter" idx="11"/>
          </p:nvPr>
        </p:nvSpPr>
        <p:spPr>
          <a:ln/>
        </p:spPr>
        <p:txBody>
          <a:bodyPr/>
          <a:lstStyle>
            <a:lvl1pPr>
              <a:defRPr/>
            </a:lvl1pPr>
          </a:lstStyle>
          <a:p>
            <a:pPr>
              <a:defRPr/>
            </a:pPr>
            <a:fld id="{6320C0BF-CCC4-45CC-AD84-095AB5A173DC}" type="slidenum">
              <a:rPr lang="en-US"/>
              <a:pPr>
                <a:defRPr/>
              </a:pPr>
              <a:t>‹#›</a:t>
            </a:fld>
            <a:endParaRPr lang="en-US"/>
          </a:p>
        </p:txBody>
      </p:sp>
    </p:spTree>
    <p:extLst>
      <p:ext uri="{BB962C8B-B14F-4D97-AF65-F5344CB8AC3E}">
        <p14:creationId xmlns:p14="http://schemas.microsoft.com/office/powerpoint/2010/main" val="3971725341"/>
      </p:ext>
    </p:extLst>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ftr" sz="quarter" idx="10"/>
          </p:nvPr>
        </p:nvSpPr>
        <p:spPr>
          <a:ln/>
        </p:spPr>
        <p:txBody>
          <a:bodyPr/>
          <a:lstStyle>
            <a:lvl1pPr>
              <a:defRPr/>
            </a:lvl1pPr>
          </a:lstStyle>
          <a:p>
            <a:pPr>
              <a:defRPr/>
            </a:pPr>
            <a:endParaRPr lang="en-US"/>
          </a:p>
        </p:txBody>
      </p:sp>
      <p:sp>
        <p:nvSpPr>
          <p:cNvPr id="3" name="Rectangle 4"/>
          <p:cNvSpPr>
            <a:spLocks noGrp="1" noChangeArrowheads="1"/>
          </p:cNvSpPr>
          <p:nvPr>
            <p:ph type="sldNum" sz="quarter" idx="11"/>
          </p:nvPr>
        </p:nvSpPr>
        <p:spPr>
          <a:ln/>
        </p:spPr>
        <p:txBody>
          <a:bodyPr/>
          <a:lstStyle>
            <a:lvl1pPr>
              <a:defRPr/>
            </a:lvl1pPr>
          </a:lstStyle>
          <a:p>
            <a:pPr>
              <a:defRPr/>
            </a:pPr>
            <a:fld id="{84DB662A-5AB3-49A8-A9B6-C6AB4A1026B4}" type="slidenum">
              <a:rPr lang="en-US"/>
              <a:pPr>
                <a:defRPr/>
              </a:pPr>
              <a:t>‹#›</a:t>
            </a:fld>
            <a:endParaRPr lang="en-US"/>
          </a:p>
        </p:txBody>
      </p:sp>
    </p:spTree>
    <p:extLst>
      <p:ext uri="{BB962C8B-B14F-4D97-AF65-F5344CB8AC3E}">
        <p14:creationId xmlns:p14="http://schemas.microsoft.com/office/powerpoint/2010/main" val="264738074"/>
      </p:ext>
    </p:extLst>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3"/>
          <p:cNvSpPr>
            <a:spLocks noGrp="1" noChangeArrowheads="1"/>
          </p:cNvSpPr>
          <p:nvPr>
            <p:ph type="ftr" sz="quarter" idx="10"/>
          </p:nvPr>
        </p:nvSpPr>
        <p:spPr>
          <a:ln/>
        </p:spPr>
        <p:txBody>
          <a:bodyPr/>
          <a:lstStyle>
            <a:lvl1pPr>
              <a:defRPr/>
            </a:lvl1pPr>
          </a:lstStyle>
          <a:p>
            <a:pPr>
              <a:defRPr/>
            </a:pPr>
            <a:endParaRPr lang="en-US"/>
          </a:p>
        </p:txBody>
      </p:sp>
      <p:sp>
        <p:nvSpPr>
          <p:cNvPr id="6" name="Rectangle 4"/>
          <p:cNvSpPr>
            <a:spLocks noGrp="1" noChangeArrowheads="1"/>
          </p:cNvSpPr>
          <p:nvPr>
            <p:ph type="sldNum" sz="quarter" idx="11"/>
          </p:nvPr>
        </p:nvSpPr>
        <p:spPr>
          <a:ln/>
        </p:spPr>
        <p:txBody>
          <a:bodyPr/>
          <a:lstStyle>
            <a:lvl1pPr>
              <a:defRPr/>
            </a:lvl1pPr>
          </a:lstStyle>
          <a:p>
            <a:pPr>
              <a:defRPr/>
            </a:pPr>
            <a:fld id="{208697AA-6EB0-48A4-8A47-5E56242FE6E5}" type="slidenum">
              <a:rPr lang="en-US"/>
              <a:pPr>
                <a:defRPr/>
              </a:pPr>
              <a:t>‹#›</a:t>
            </a:fld>
            <a:endParaRPr lang="en-US"/>
          </a:p>
        </p:txBody>
      </p:sp>
    </p:spTree>
    <p:extLst>
      <p:ext uri="{BB962C8B-B14F-4D97-AF65-F5344CB8AC3E}">
        <p14:creationId xmlns:p14="http://schemas.microsoft.com/office/powerpoint/2010/main" val="3249138348"/>
      </p:ext>
    </p:extLst>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3"/>
          <p:cNvSpPr>
            <a:spLocks noGrp="1" noChangeArrowheads="1"/>
          </p:cNvSpPr>
          <p:nvPr>
            <p:ph type="ftr" sz="quarter" idx="10"/>
          </p:nvPr>
        </p:nvSpPr>
        <p:spPr>
          <a:ln/>
        </p:spPr>
        <p:txBody>
          <a:bodyPr/>
          <a:lstStyle>
            <a:lvl1pPr>
              <a:defRPr/>
            </a:lvl1pPr>
          </a:lstStyle>
          <a:p>
            <a:pPr>
              <a:defRPr/>
            </a:pPr>
            <a:endParaRPr lang="en-US"/>
          </a:p>
        </p:txBody>
      </p:sp>
      <p:sp>
        <p:nvSpPr>
          <p:cNvPr id="6" name="Rectangle 4"/>
          <p:cNvSpPr>
            <a:spLocks noGrp="1" noChangeArrowheads="1"/>
          </p:cNvSpPr>
          <p:nvPr>
            <p:ph type="sldNum" sz="quarter" idx="11"/>
          </p:nvPr>
        </p:nvSpPr>
        <p:spPr>
          <a:ln/>
        </p:spPr>
        <p:txBody>
          <a:bodyPr/>
          <a:lstStyle>
            <a:lvl1pPr>
              <a:defRPr/>
            </a:lvl1pPr>
          </a:lstStyle>
          <a:p>
            <a:pPr>
              <a:defRPr/>
            </a:pPr>
            <a:fld id="{0CFB8B1D-87AF-4FA9-99D6-76E5F67250CB}" type="slidenum">
              <a:rPr lang="en-US"/>
              <a:pPr>
                <a:defRPr/>
              </a:pPr>
              <a:t>‹#›</a:t>
            </a:fld>
            <a:endParaRPr lang="en-US"/>
          </a:p>
        </p:txBody>
      </p:sp>
    </p:spTree>
    <p:extLst>
      <p:ext uri="{BB962C8B-B14F-4D97-AF65-F5344CB8AC3E}">
        <p14:creationId xmlns:p14="http://schemas.microsoft.com/office/powerpoint/2010/main" val="2112372387"/>
      </p:ext>
    </p:extLst>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body" idx="1"/>
          </p:nvPr>
        </p:nvSpPr>
        <p:spPr bwMode="auto">
          <a:xfrm>
            <a:off x="685800" y="1724025"/>
            <a:ext cx="7772400" cy="45243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10595" name="Rectangle 3"/>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atin typeface="Arial" pitchFamily="34" charset="0"/>
                <a:cs typeface="Arial" pitchFamily="34" charset="0"/>
              </a:defRPr>
            </a:lvl1pPr>
          </a:lstStyle>
          <a:p>
            <a:pPr>
              <a:defRPr/>
            </a:pPr>
            <a:endParaRPr lang="en-US"/>
          </a:p>
        </p:txBody>
      </p:sp>
      <p:sp>
        <p:nvSpPr>
          <p:cNvPr id="110596" name="Rectangle 4"/>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atin typeface="Arial" pitchFamily="34" charset="0"/>
                <a:cs typeface="Arial" pitchFamily="34" charset="0"/>
              </a:defRPr>
            </a:lvl1pPr>
          </a:lstStyle>
          <a:p>
            <a:pPr>
              <a:defRPr/>
            </a:pPr>
            <a:fld id="{F5C2F986-B0A7-448B-BCC5-5FD1EDF7F098}" type="slidenum">
              <a:rPr lang="en-US"/>
              <a:pPr>
                <a:defRPr/>
              </a:pPr>
              <a:t>‹#›</a:t>
            </a:fld>
            <a:endParaRPr lang="en-US"/>
          </a:p>
        </p:txBody>
      </p:sp>
      <p:sp>
        <p:nvSpPr>
          <p:cNvPr id="3" name="Rectangle 2"/>
          <p:cNvSpPr/>
          <p:nvPr/>
        </p:nvSpPr>
        <p:spPr>
          <a:xfrm>
            <a:off x="228600" y="266700"/>
            <a:ext cx="8686800" cy="6362700"/>
          </a:xfrm>
          <a:prstGeom prst="rect">
            <a:avLst/>
          </a:prstGeom>
          <a:noFill/>
          <a:ln w="38100">
            <a:solidFill>
              <a:srgbClr val="80004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a:solidFill>
                <a:srgbClr val="FFFFFF"/>
              </a:solidFill>
            </a:endParaRPr>
          </a:p>
        </p:txBody>
      </p:sp>
      <p:pic>
        <p:nvPicPr>
          <p:cNvPr id="1030" name="Picture 11" descr="vt_shield_tag_onwhite230"/>
          <p:cNvPicPr>
            <a:picLocks noChangeAspect="1" noChangeArrowheads="1"/>
          </p:cNvPicPr>
          <p:nvPr/>
        </p:nvPicPr>
        <p:blipFill>
          <a:blip r:embed="rId13">
            <a:extLst>
              <a:ext uri="{28A0092B-C50C-407E-A947-70E740481C1C}">
                <a14:useLocalDpi xmlns:a14="http://schemas.microsoft.com/office/drawing/2010/main" val="0"/>
              </a:ext>
            </a:extLst>
          </a:blip>
          <a:srcRect/>
          <a:stretch>
            <a:fillRect/>
          </a:stretch>
        </p:blipFill>
        <p:spPr bwMode="auto">
          <a:xfrm>
            <a:off x="95250" y="152400"/>
            <a:ext cx="2190750" cy="495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031" name="TextBox 3"/>
          <p:cNvSpPr txBox="1">
            <a:spLocks noChangeArrowheads="1"/>
          </p:cNvSpPr>
          <p:nvPr/>
        </p:nvSpPr>
        <p:spPr bwMode="auto">
          <a:xfrm>
            <a:off x="228600" y="6353175"/>
            <a:ext cx="8686800"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defRPr/>
            </a:pPr>
            <a:r>
              <a:rPr lang="en-US" sz="1200" b="1" i="1" smtClean="0">
                <a:latin typeface="Arial Narrow" pitchFamily="34" charset="0"/>
                <a:cs typeface="Arial" pitchFamily="34" charset="0"/>
              </a:rPr>
              <a:t>ECE 5220 RFIC Technology &amp; Design – Prof. Kwang-Jin Koh</a:t>
            </a:r>
          </a:p>
        </p:txBody>
      </p:sp>
    </p:spTree>
  </p:cSld>
  <p:clrMap bg1="lt1" tx1="dk1" bg2="lt2" tx2="dk2" accent1="accent1" accent2="accent2" accent3="accent3" accent4="accent4" accent5="accent5" accent6="accent6" hlink="hlink" folHlink="folHlink"/>
  <p:sldLayoutIdLst>
    <p:sldLayoutId id="2147483651" r:id="rId1"/>
    <p:sldLayoutId id="2147483652" r:id="rId2"/>
    <p:sldLayoutId id="2147483653" r:id="rId3"/>
    <p:sldLayoutId id="2147483654" r:id="rId4"/>
    <p:sldLayoutId id="2147483655" r:id="rId5"/>
    <p:sldLayoutId id="2147483656" r:id="rId6"/>
    <p:sldLayoutId id="2147483657" r:id="rId7"/>
    <p:sldLayoutId id="2147483658" r:id="rId8"/>
    <p:sldLayoutId id="2147483659" r:id="rId9"/>
    <p:sldLayoutId id="2147483660" r:id="rId10"/>
    <p:sldLayoutId id="2147483661" r:id="rId11"/>
  </p:sldLayoutIdLst>
  <p:transition/>
  <p:hf hdr="0" ftr="0" dt="0"/>
  <p:txStyles>
    <p:titleStyle>
      <a:lvl1pPr algn="l" rtl="0" eaLnBrk="0" fontAlgn="base" hangingPunct="0">
        <a:spcBef>
          <a:spcPct val="0"/>
        </a:spcBef>
        <a:spcAft>
          <a:spcPct val="0"/>
        </a:spcAft>
        <a:defRPr sz="4400" b="1">
          <a:solidFill>
            <a:srgbClr val="8E2344"/>
          </a:solidFill>
          <a:effectLst>
            <a:outerShdw blurRad="38100" dist="38100" dir="2700000" algn="tl">
              <a:srgbClr val="C0C0C0"/>
            </a:outerShdw>
          </a:effectLst>
          <a:latin typeface="+mj-lt"/>
          <a:ea typeface="+mj-ea"/>
          <a:cs typeface="+mj-cs"/>
        </a:defRPr>
      </a:lvl1pPr>
      <a:lvl2pPr algn="l" rtl="0" eaLnBrk="0" fontAlgn="base" hangingPunct="0">
        <a:spcBef>
          <a:spcPct val="0"/>
        </a:spcBef>
        <a:spcAft>
          <a:spcPct val="0"/>
        </a:spcAft>
        <a:defRPr sz="4400" b="1">
          <a:solidFill>
            <a:srgbClr val="8E2344"/>
          </a:solidFill>
          <a:effectLst>
            <a:outerShdw blurRad="38100" dist="38100" dir="2700000" algn="tl">
              <a:srgbClr val="C0C0C0"/>
            </a:outerShdw>
          </a:effectLst>
          <a:latin typeface="Franklin Gothic Demi" pitchFamily="34" charset="0"/>
        </a:defRPr>
      </a:lvl2pPr>
      <a:lvl3pPr algn="l" rtl="0" eaLnBrk="0" fontAlgn="base" hangingPunct="0">
        <a:spcBef>
          <a:spcPct val="0"/>
        </a:spcBef>
        <a:spcAft>
          <a:spcPct val="0"/>
        </a:spcAft>
        <a:defRPr sz="4400" b="1">
          <a:solidFill>
            <a:srgbClr val="8E2344"/>
          </a:solidFill>
          <a:effectLst>
            <a:outerShdw blurRad="38100" dist="38100" dir="2700000" algn="tl">
              <a:srgbClr val="C0C0C0"/>
            </a:outerShdw>
          </a:effectLst>
          <a:latin typeface="Franklin Gothic Demi" pitchFamily="34" charset="0"/>
        </a:defRPr>
      </a:lvl3pPr>
      <a:lvl4pPr algn="l" rtl="0" eaLnBrk="0" fontAlgn="base" hangingPunct="0">
        <a:spcBef>
          <a:spcPct val="0"/>
        </a:spcBef>
        <a:spcAft>
          <a:spcPct val="0"/>
        </a:spcAft>
        <a:defRPr sz="4400" b="1">
          <a:solidFill>
            <a:srgbClr val="8E2344"/>
          </a:solidFill>
          <a:effectLst>
            <a:outerShdw blurRad="38100" dist="38100" dir="2700000" algn="tl">
              <a:srgbClr val="C0C0C0"/>
            </a:outerShdw>
          </a:effectLst>
          <a:latin typeface="Franklin Gothic Demi" pitchFamily="34" charset="0"/>
        </a:defRPr>
      </a:lvl4pPr>
      <a:lvl5pPr algn="l" rtl="0" eaLnBrk="0" fontAlgn="base" hangingPunct="0">
        <a:spcBef>
          <a:spcPct val="0"/>
        </a:spcBef>
        <a:spcAft>
          <a:spcPct val="0"/>
        </a:spcAft>
        <a:defRPr sz="4400" b="1">
          <a:solidFill>
            <a:srgbClr val="8E2344"/>
          </a:solidFill>
          <a:effectLst>
            <a:outerShdw blurRad="38100" dist="38100" dir="2700000" algn="tl">
              <a:srgbClr val="C0C0C0"/>
            </a:outerShdw>
          </a:effectLst>
          <a:latin typeface="Franklin Gothic Demi" pitchFamily="34" charset="0"/>
        </a:defRPr>
      </a:lvl5pPr>
      <a:lvl6pPr marL="457200" algn="l" rtl="0" fontAlgn="base">
        <a:spcBef>
          <a:spcPct val="0"/>
        </a:spcBef>
        <a:spcAft>
          <a:spcPct val="0"/>
        </a:spcAft>
        <a:defRPr sz="4400" b="1">
          <a:solidFill>
            <a:srgbClr val="8E2344"/>
          </a:solidFill>
          <a:effectLst>
            <a:outerShdw blurRad="38100" dist="38100" dir="2700000" algn="tl">
              <a:srgbClr val="C0C0C0"/>
            </a:outerShdw>
          </a:effectLst>
          <a:latin typeface="Franklin Gothic Demi" pitchFamily="34" charset="0"/>
        </a:defRPr>
      </a:lvl6pPr>
      <a:lvl7pPr marL="914400" algn="l" rtl="0" fontAlgn="base">
        <a:spcBef>
          <a:spcPct val="0"/>
        </a:spcBef>
        <a:spcAft>
          <a:spcPct val="0"/>
        </a:spcAft>
        <a:defRPr sz="4400" b="1">
          <a:solidFill>
            <a:srgbClr val="8E2344"/>
          </a:solidFill>
          <a:effectLst>
            <a:outerShdw blurRad="38100" dist="38100" dir="2700000" algn="tl">
              <a:srgbClr val="C0C0C0"/>
            </a:outerShdw>
          </a:effectLst>
          <a:latin typeface="Franklin Gothic Demi" pitchFamily="34" charset="0"/>
        </a:defRPr>
      </a:lvl7pPr>
      <a:lvl8pPr marL="1371600" algn="l" rtl="0" fontAlgn="base">
        <a:spcBef>
          <a:spcPct val="0"/>
        </a:spcBef>
        <a:spcAft>
          <a:spcPct val="0"/>
        </a:spcAft>
        <a:defRPr sz="4400" b="1">
          <a:solidFill>
            <a:srgbClr val="8E2344"/>
          </a:solidFill>
          <a:effectLst>
            <a:outerShdw blurRad="38100" dist="38100" dir="2700000" algn="tl">
              <a:srgbClr val="C0C0C0"/>
            </a:outerShdw>
          </a:effectLst>
          <a:latin typeface="Franklin Gothic Demi" pitchFamily="34" charset="0"/>
        </a:defRPr>
      </a:lvl8pPr>
      <a:lvl9pPr marL="1828800" algn="l" rtl="0" fontAlgn="base">
        <a:spcBef>
          <a:spcPct val="0"/>
        </a:spcBef>
        <a:spcAft>
          <a:spcPct val="0"/>
        </a:spcAft>
        <a:defRPr sz="4400" b="1">
          <a:solidFill>
            <a:srgbClr val="8E2344"/>
          </a:solidFill>
          <a:effectLst>
            <a:outerShdw blurRad="38100" dist="38100" dir="2700000" algn="tl">
              <a:srgbClr val="C0C0C0"/>
            </a:outerShdw>
          </a:effectLst>
          <a:latin typeface="Franklin Gothic Demi" pitchFamily="34" charset="0"/>
        </a:defRPr>
      </a:lvl9pPr>
    </p:titleStyle>
    <p:bodyStyle>
      <a:lvl1pPr marL="342900" indent="-342900" algn="l" rtl="0" eaLnBrk="0" fontAlgn="base" hangingPunct="0">
        <a:spcBef>
          <a:spcPct val="20000"/>
        </a:spcBef>
        <a:spcAft>
          <a:spcPct val="0"/>
        </a:spcAft>
        <a:buClr>
          <a:srgbClr val="3F6075"/>
        </a:buClr>
        <a:buFont typeface="Wingdings" pitchFamily="2" charset="2"/>
        <a:buChar char="Ø"/>
        <a:defRPr sz="3200" b="1">
          <a:solidFill>
            <a:schemeClr val="tx1"/>
          </a:solidFill>
          <a:latin typeface="+mn-lt"/>
          <a:ea typeface="+mn-ea"/>
          <a:cs typeface="+mn-cs"/>
        </a:defRPr>
      </a:lvl1pPr>
      <a:lvl2pPr marL="742950" indent="-285750" algn="l" rtl="0" eaLnBrk="0" fontAlgn="base" hangingPunct="0">
        <a:spcBef>
          <a:spcPct val="20000"/>
        </a:spcBef>
        <a:spcAft>
          <a:spcPct val="0"/>
        </a:spcAft>
        <a:buClr>
          <a:srgbClr val="3F6075"/>
        </a:buClr>
        <a:buFont typeface="Wingdings" pitchFamily="2" charset="2"/>
        <a:buChar char="Ø"/>
        <a:defRPr sz="2800">
          <a:solidFill>
            <a:srgbClr val="E87511"/>
          </a:solidFill>
          <a:latin typeface="+mn-lt"/>
        </a:defRPr>
      </a:lvl2pPr>
      <a:lvl3pPr marL="1143000" indent="-228600" algn="l" rtl="0" eaLnBrk="0" fontAlgn="base" hangingPunct="0">
        <a:spcBef>
          <a:spcPct val="20000"/>
        </a:spcBef>
        <a:spcAft>
          <a:spcPct val="0"/>
        </a:spcAft>
        <a:buClr>
          <a:srgbClr val="3F6075"/>
        </a:buClr>
        <a:buFont typeface="Wingdings" pitchFamily="2" charset="2"/>
        <a:buChar char="Ø"/>
        <a:defRPr sz="2400">
          <a:solidFill>
            <a:srgbClr val="8CAFAD"/>
          </a:solidFill>
          <a:latin typeface="+mn-lt"/>
        </a:defRPr>
      </a:lvl3pPr>
      <a:lvl4pPr marL="1600200" indent="-228600" algn="l" rtl="0" eaLnBrk="0" fontAlgn="base" hangingPunct="0">
        <a:spcBef>
          <a:spcPct val="20000"/>
        </a:spcBef>
        <a:spcAft>
          <a:spcPct val="0"/>
        </a:spcAft>
        <a:buClr>
          <a:srgbClr val="3F6075"/>
        </a:buClr>
        <a:buFont typeface="Wingdings" pitchFamily="2" charset="2"/>
        <a:buChar char="Ø"/>
        <a:defRPr sz="2000">
          <a:solidFill>
            <a:schemeClr val="tx1"/>
          </a:solidFill>
          <a:latin typeface="Arial" charset="0"/>
        </a:defRPr>
      </a:lvl4pPr>
      <a:lvl5pPr marL="2057400" indent="-228600" algn="l" rtl="0" eaLnBrk="0" fontAlgn="base" hangingPunct="0">
        <a:spcBef>
          <a:spcPct val="20000"/>
        </a:spcBef>
        <a:spcAft>
          <a:spcPct val="0"/>
        </a:spcAft>
        <a:buClr>
          <a:srgbClr val="3F6075"/>
        </a:buClr>
        <a:buFont typeface="Wingdings" pitchFamily="2" charset="2"/>
        <a:buChar char="Ø"/>
        <a:defRPr sz="2000">
          <a:solidFill>
            <a:schemeClr val="tx1"/>
          </a:solidFill>
          <a:latin typeface="Arial" charset="0"/>
        </a:defRPr>
      </a:lvl5pPr>
      <a:lvl6pPr marL="2514600" indent="-228600" algn="l" rtl="0" fontAlgn="base">
        <a:spcBef>
          <a:spcPct val="20000"/>
        </a:spcBef>
        <a:spcAft>
          <a:spcPct val="0"/>
        </a:spcAft>
        <a:buClr>
          <a:srgbClr val="3F6075"/>
        </a:buClr>
        <a:buFont typeface="Wingdings" pitchFamily="116" charset="2"/>
        <a:buChar char="Ø"/>
        <a:defRPr sz="2000">
          <a:solidFill>
            <a:schemeClr val="tx1"/>
          </a:solidFill>
          <a:latin typeface="Arial" charset="0"/>
        </a:defRPr>
      </a:lvl6pPr>
      <a:lvl7pPr marL="2971800" indent="-228600" algn="l" rtl="0" fontAlgn="base">
        <a:spcBef>
          <a:spcPct val="20000"/>
        </a:spcBef>
        <a:spcAft>
          <a:spcPct val="0"/>
        </a:spcAft>
        <a:buClr>
          <a:srgbClr val="3F6075"/>
        </a:buClr>
        <a:buFont typeface="Wingdings" pitchFamily="116" charset="2"/>
        <a:buChar char="Ø"/>
        <a:defRPr sz="2000">
          <a:solidFill>
            <a:schemeClr val="tx1"/>
          </a:solidFill>
          <a:latin typeface="Arial" charset="0"/>
        </a:defRPr>
      </a:lvl7pPr>
      <a:lvl8pPr marL="3429000" indent="-228600" algn="l" rtl="0" fontAlgn="base">
        <a:spcBef>
          <a:spcPct val="20000"/>
        </a:spcBef>
        <a:spcAft>
          <a:spcPct val="0"/>
        </a:spcAft>
        <a:buClr>
          <a:srgbClr val="3F6075"/>
        </a:buClr>
        <a:buFont typeface="Wingdings" pitchFamily="116" charset="2"/>
        <a:buChar char="Ø"/>
        <a:defRPr sz="2000">
          <a:solidFill>
            <a:schemeClr val="tx1"/>
          </a:solidFill>
          <a:latin typeface="Arial" charset="0"/>
        </a:defRPr>
      </a:lvl8pPr>
      <a:lvl9pPr marL="3886200" indent="-228600" algn="l" rtl="0" fontAlgn="base">
        <a:spcBef>
          <a:spcPct val="20000"/>
        </a:spcBef>
        <a:spcAft>
          <a:spcPct val="0"/>
        </a:spcAft>
        <a:buClr>
          <a:srgbClr val="3F6075"/>
        </a:buClr>
        <a:buFont typeface="Wingdings" pitchFamily="116" charset="2"/>
        <a:buChar char="Ø"/>
        <a:defRPr sz="2000">
          <a:solidFill>
            <a:schemeClr val="tx1"/>
          </a:solidFill>
          <a:latin typeface="Arial"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6.emf"/><Relationship Id="rId2" Type="http://schemas.openxmlformats.org/officeDocument/2006/relationships/image" Target="../media/image5.emf"/><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7.emf"/><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8.emf"/><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9.emf"/><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0.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3"/>
          <p:cNvSpPr>
            <a:spLocks noGrp="1" noChangeArrowheads="1"/>
          </p:cNvSpPr>
          <p:nvPr>
            <p:ph type="body" idx="1"/>
          </p:nvPr>
        </p:nvSpPr>
        <p:spPr>
          <a:xfrm>
            <a:off x="457200" y="1981200"/>
            <a:ext cx="8229600" cy="1676400"/>
          </a:xfrm>
        </p:spPr>
        <p:txBody>
          <a:bodyPr/>
          <a:lstStyle/>
          <a:p>
            <a:pPr algn="ctr" eaLnBrk="1" hangingPunct="1">
              <a:buFont typeface="Wingdings" pitchFamily="2" charset="2"/>
              <a:buNone/>
              <a:defRPr/>
            </a:pPr>
            <a:r>
              <a:rPr lang="en-US" sz="4000" dirty="0" smtClean="0">
                <a:solidFill>
                  <a:srgbClr val="8E2344"/>
                </a:solidFill>
                <a:effectLst>
                  <a:outerShdw blurRad="38100" dist="38100" dir="2700000" algn="tl">
                    <a:srgbClr val="C0C0C0"/>
                  </a:outerShdw>
                </a:effectLst>
              </a:rPr>
              <a:t>ECE 5220 RFIC HW </a:t>
            </a:r>
            <a:r>
              <a:rPr lang="en-US" sz="4000" dirty="0" smtClean="0">
                <a:solidFill>
                  <a:srgbClr val="8E2344"/>
                </a:solidFill>
                <a:effectLst>
                  <a:outerShdw blurRad="38100" dist="38100" dir="2700000" algn="tl">
                    <a:srgbClr val="C0C0C0"/>
                  </a:outerShdw>
                </a:effectLst>
              </a:rPr>
              <a:t>-2                                             </a:t>
            </a:r>
            <a:r>
              <a:rPr lang="en-US" sz="2800" dirty="0" smtClean="0">
                <a:solidFill>
                  <a:srgbClr val="8E2344"/>
                </a:solidFill>
                <a:effectLst>
                  <a:outerShdw blurRad="38100" dist="38100" dir="2700000" algn="tl">
                    <a:srgbClr val="C0C0C0"/>
                  </a:outerShdw>
                </a:effectLst>
              </a:rPr>
              <a:t>(Due: </a:t>
            </a:r>
            <a:r>
              <a:rPr lang="en-US" sz="2800" dirty="0" smtClean="0">
                <a:solidFill>
                  <a:srgbClr val="8E2344"/>
                </a:solidFill>
                <a:effectLst>
                  <a:outerShdw blurRad="38100" dist="38100" dir="2700000" algn="tl">
                    <a:srgbClr val="C0C0C0"/>
                  </a:outerShdw>
                </a:effectLst>
              </a:rPr>
              <a:t>03/05/2012</a:t>
            </a:r>
            <a:r>
              <a:rPr lang="en-US" sz="2800" dirty="0" smtClean="0">
                <a:solidFill>
                  <a:srgbClr val="8E2344"/>
                </a:solidFill>
                <a:effectLst>
                  <a:outerShdw blurRad="38100" dist="38100" dir="2700000" algn="tl">
                    <a:srgbClr val="C0C0C0"/>
                  </a:outerShdw>
                </a:effectLst>
              </a:rPr>
              <a:t>, Hand in by the end of class time, 10:45AM)</a:t>
            </a:r>
          </a:p>
          <a:p>
            <a:pPr algn="ctr" eaLnBrk="1" hangingPunct="1">
              <a:buFont typeface="Wingdings" pitchFamily="2" charset="2"/>
              <a:buNone/>
              <a:defRPr/>
            </a:pPr>
            <a:endParaRPr lang="en-US" sz="4000" dirty="0" smtClean="0">
              <a:solidFill>
                <a:srgbClr val="8E2344"/>
              </a:solidFill>
              <a:effectLst>
                <a:outerShdw blurRad="38100" dist="38100" dir="2700000" algn="tl">
                  <a:srgbClr val="C0C0C0"/>
                </a:outerShdw>
              </a:effectLst>
            </a:endParaRPr>
          </a:p>
        </p:txBody>
      </p:sp>
      <p:sp>
        <p:nvSpPr>
          <p:cNvPr id="2051" name="Line 12"/>
          <p:cNvSpPr>
            <a:spLocks noChangeShapeType="1"/>
          </p:cNvSpPr>
          <p:nvPr/>
        </p:nvSpPr>
        <p:spPr bwMode="auto">
          <a:xfrm>
            <a:off x="1295400" y="1752600"/>
            <a:ext cx="6858000" cy="0"/>
          </a:xfrm>
          <a:prstGeom prst="line">
            <a:avLst/>
          </a:prstGeom>
          <a:noFill/>
          <a:ln w="9525">
            <a:solidFill>
              <a:srgbClr val="B5CE8E"/>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052" name="Line 13"/>
          <p:cNvSpPr>
            <a:spLocks noChangeShapeType="1"/>
          </p:cNvSpPr>
          <p:nvPr/>
        </p:nvSpPr>
        <p:spPr bwMode="auto">
          <a:xfrm>
            <a:off x="1295400" y="3733800"/>
            <a:ext cx="6858000" cy="0"/>
          </a:xfrm>
          <a:prstGeom prst="line">
            <a:avLst/>
          </a:prstGeom>
          <a:noFill/>
          <a:ln w="9525">
            <a:solidFill>
              <a:srgbClr val="B5CE8E"/>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2" name="Slide Number Placeholder 1"/>
          <p:cNvSpPr>
            <a:spLocks noGrp="1"/>
          </p:cNvSpPr>
          <p:nvPr>
            <p:ph type="sldNum" sz="quarter" idx="11"/>
          </p:nvPr>
        </p:nvSpPr>
        <p:spPr/>
        <p:txBody>
          <a:bodyPr/>
          <a:lstStyle/>
          <a:p>
            <a:pPr>
              <a:defRPr/>
            </a:pPr>
            <a:fld id="{6D4896F4-2973-40D7-9C01-01FD65689C1F}" type="slidenum">
              <a:rPr lang="en-US" smtClean="0"/>
              <a:pPr>
                <a:defRPr/>
              </a:pPr>
              <a:t>1</a:t>
            </a:fld>
            <a:endParaRPr lang="en-US"/>
          </a:p>
        </p:txBody>
      </p:sp>
      <p:sp>
        <p:nvSpPr>
          <p:cNvPr id="3" name="TextBox 2"/>
          <p:cNvSpPr txBox="1"/>
          <p:nvPr/>
        </p:nvSpPr>
        <p:spPr>
          <a:xfrm>
            <a:off x="1295400" y="4267200"/>
            <a:ext cx="7086600" cy="369332"/>
          </a:xfrm>
          <a:prstGeom prst="rect">
            <a:avLst/>
          </a:prstGeom>
          <a:noFill/>
        </p:spPr>
        <p:txBody>
          <a:bodyPr wrap="square" rtlCol="0">
            <a:spAutoFit/>
          </a:bodyPr>
          <a:lstStyle/>
          <a:p>
            <a:r>
              <a:rPr lang="en-US" dirty="0" smtClean="0">
                <a:solidFill>
                  <a:srgbClr val="0000FF"/>
                </a:solidFill>
                <a:latin typeface="Arial Black" pitchFamily="34" charset="0"/>
              </a:rPr>
              <a:t>Homework </a:t>
            </a:r>
            <a:r>
              <a:rPr lang="en-US" u="sng" dirty="0" smtClean="0">
                <a:solidFill>
                  <a:srgbClr val="0000FF"/>
                </a:solidFill>
                <a:latin typeface="Arial Black" pitchFamily="34" charset="0"/>
              </a:rPr>
              <a:t>will not </a:t>
            </a:r>
            <a:r>
              <a:rPr lang="en-US" dirty="0" smtClean="0">
                <a:solidFill>
                  <a:srgbClr val="0000FF"/>
                </a:solidFill>
                <a:latin typeface="Arial Black" pitchFamily="34" charset="0"/>
              </a:rPr>
              <a:t>be </a:t>
            </a:r>
            <a:r>
              <a:rPr lang="en-US" dirty="0" smtClean="0">
                <a:solidFill>
                  <a:srgbClr val="0000FF"/>
                </a:solidFill>
                <a:latin typeface="Arial Black" pitchFamily="34" charset="0"/>
              </a:rPr>
              <a:t>acceptable </a:t>
            </a:r>
            <a:r>
              <a:rPr lang="en-US" dirty="0" smtClean="0">
                <a:solidFill>
                  <a:srgbClr val="0000FF"/>
                </a:solidFill>
                <a:latin typeface="Arial Black" pitchFamily="34" charset="0"/>
              </a:rPr>
              <a:t>after the class.  </a:t>
            </a:r>
            <a:endParaRPr lang="en-US" dirty="0">
              <a:solidFill>
                <a:srgbClr val="0000FF"/>
              </a:solidFill>
              <a:latin typeface="Arial Black" pitchFamily="34" charset="0"/>
            </a:endParaRP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1"/>
          </p:nvPr>
        </p:nvSpPr>
        <p:spPr/>
        <p:txBody>
          <a:bodyPr/>
          <a:lstStyle/>
          <a:p>
            <a:pPr>
              <a:defRPr/>
            </a:pPr>
            <a:fld id="{6D4896F4-2973-40D7-9C01-01FD65689C1F}" type="slidenum">
              <a:rPr lang="en-US" smtClean="0"/>
              <a:pPr>
                <a:defRPr/>
              </a:pPr>
              <a:t>2</a:t>
            </a:fld>
            <a:endParaRPr lang="en-US"/>
          </a:p>
        </p:txBody>
      </p:sp>
      <p:sp>
        <p:nvSpPr>
          <p:cNvPr id="5" name="Title 1"/>
          <p:cNvSpPr>
            <a:spLocks noGrp="1"/>
          </p:cNvSpPr>
          <p:nvPr>
            <p:ph type="title"/>
          </p:nvPr>
        </p:nvSpPr>
        <p:spPr>
          <a:xfrm>
            <a:off x="457200" y="639763"/>
            <a:ext cx="8229600" cy="655637"/>
          </a:xfrm>
        </p:spPr>
        <p:txBody>
          <a:bodyPr/>
          <a:lstStyle/>
          <a:p>
            <a:pPr eaLnBrk="1" hangingPunct="1">
              <a:defRPr/>
            </a:pPr>
            <a:r>
              <a:rPr lang="en-US" sz="2800" dirty="0" smtClean="0"/>
              <a:t>Problem-1: </a:t>
            </a:r>
            <a:r>
              <a:rPr lang="en-US" sz="2800" dirty="0" smtClean="0"/>
              <a:t>Noise concept</a:t>
            </a:r>
            <a:endParaRPr lang="en-US" sz="2800" dirty="0"/>
          </a:p>
        </p:txBody>
      </p:sp>
      <p:pic>
        <p:nvPicPr>
          <p:cNvPr id="25602"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762000" y="1499175"/>
            <a:ext cx="3143176" cy="10683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7" name="TextBox 6"/>
          <p:cNvSpPr txBox="1"/>
          <p:nvPr/>
        </p:nvSpPr>
        <p:spPr>
          <a:xfrm>
            <a:off x="990600" y="2587786"/>
            <a:ext cx="2479675" cy="584775"/>
          </a:xfrm>
          <a:prstGeom prst="rect">
            <a:avLst/>
          </a:prstGeom>
          <a:noFill/>
        </p:spPr>
        <p:txBody>
          <a:bodyPr wrap="square" rtlCol="0">
            <a:spAutoFit/>
          </a:bodyPr>
          <a:lstStyle/>
          <a:p>
            <a:r>
              <a:rPr lang="en-US" sz="1600" b="1" dirty="0" smtClean="0">
                <a:latin typeface="Arial Narrow" pitchFamily="34" charset="0"/>
              </a:rPr>
              <a:t>Assumption: Temperature T=300 K.</a:t>
            </a:r>
            <a:endParaRPr lang="en-US" sz="1600" b="1" dirty="0">
              <a:latin typeface="Arial Narrow" pitchFamily="34" charset="0"/>
            </a:endParaRPr>
          </a:p>
        </p:txBody>
      </p:sp>
      <p:sp>
        <p:nvSpPr>
          <p:cNvPr id="11" name="TextBox 10"/>
          <p:cNvSpPr txBox="1"/>
          <p:nvPr/>
        </p:nvSpPr>
        <p:spPr>
          <a:xfrm>
            <a:off x="4800600" y="1295400"/>
            <a:ext cx="3540125" cy="2062103"/>
          </a:xfrm>
          <a:prstGeom prst="rect">
            <a:avLst/>
          </a:prstGeom>
          <a:noFill/>
        </p:spPr>
        <p:txBody>
          <a:bodyPr wrap="square">
            <a:spAutoFit/>
          </a:bodyPr>
          <a:lstStyle/>
          <a:p>
            <a:pPr marL="342900" indent="-342900">
              <a:buFontTx/>
              <a:buAutoNum type="arabicParenR"/>
              <a:defRPr/>
            </a:pPr>
            <a:r>
              <a:rPr lang="en-US" sz="1600" dirty="0" smtClean="0">
                <a:solidFill>
                  <a:srgbClr val="000000"/>
                </a:solidFill>
                <a:latin typeface="Franklin Gothic Medium Cond"/>
              </a:rPr>
              <a:t>Calculate effective noise voltage  V</a:t>
            </a:r>
            <a:r>
              <a:rPr lang="en-US" sz="1600" baseline="-25000" dirty="0" smtClean="0">
                <a:solidFill>
                  <a:srgbClr val="000000"/>
                </a:solidFill>
                <a:latin typeface="Franklin Gothic Medium Cond"/>
              </a:rPr>
              <a:t>o</a:t>
            </a:r>
            <a:r>
              <a:rPr lang="en-US" sz="1600" dirty="0" smtClean="0">
                <a:solidFill>
                  <a:srgbClr val="000000"/>
                </a:solidFill>
                <a:latin typeface="Franklin Gothic Medium Cond"/>
              </a:rPr>
              <a:t>.</a:t>
            </a:r>
          </a:p>
          <a:p>
            <a:pPr marL="342900" indent="-342900">
              <a:buFontTx/>
              <a:buAutoNum type="arabicParenR"/>
              <a:defRPr/>
            </a:pPr>
            <a:r>
              <a:rPr lang="en-US" sz="1600" dirty="0" smtClean="0">
                <a:solidFill>
                  <a:srgbClr val="000000"/>
                </a:solidFill>
                <a:latin typeface="Franklin Gothic Medium Cond"/>
              </a:rPr>
              <a:t>How often  will the magnitude of the noise voltage be greater than 88 </a:t>
            </a:r>
            <a:r>
              <a:rPr lang="en-US" sz="1600" dirty="0" smtClean="0">
                <a:solidFill>
                  <a:srgbClr val="000000"/>
                </a:solidFill>
                <a:latin typeface="Symbol" pitchFamily="18" charset="2"/>
              </a:rPr>
              <a:t>m</a:t>
            </a:r>
            <a:r>
              <a:rPr lang="en-US" sz="1600" dirty="0" smtClean="0">
                <a:solidFill>
                  <a:srgbClr val="000000"/>
                </a:solidFill>
                <a:latin typeface="Franklin Gothic Medium Cond"/>
              </a:rPr>
              <a:t>V? </a:t>
            </a:r>
            <a:r>
              <a:rPr lang="en-US" sz="1600" dirty="0" smtClean="0">
                <a:solidFill>
                  <a:srgbClr val="000000"/>
                </a:solidFill>
                <a:latin typeface="Franklin Gothic Medium Cond"/>
              </a:rPr>
              <a:t>(you may need a numerical calculator for compute probability, or </a:t>
            </a:r>
            <a:r>
              <a:rPr lang="en-US" sz="1600" dirty="0" smtClean="0">
                <a:solidFill>
                  <a:srgbClr val="000000"/>
                </a:solidFill>
                <a:latin typeface="Franklin Gothic Medium Cond"/>
              </a:rPr>
              <a:t> alternatively you </a:t>
            </a:r>
            <a:r>
              <a:rPr lang="en-US" sz="1600" dirty="0" smtClean="0">
                <a:solidFill>
                  <a:srgbClr val="000000"/>
                </a:solidFill>
                <a:latin typeface="Franklin Gothic Medium Cond"/>
              </a:rPr>
              <a:t>can use a Gaussian distribution table which is uploaded in the “resource” </a:t>
            </a:r>
            <a:r>
              <a:rPr lang="en-US" sz="1600" dirty="0" smtClean="0">
                <a:solidFill>
                  <a:srgbClr val="000000"/>
                </a:solidFill>
                <a:latin typeface="Franklin Gothic Medium Cond"/>
              </a:rPr>
              <a:t>part of “Scholar class website”.) </a:t>
            </a:r>
            <a:endParaRPr lang="en-US" sz="1600" dirty="0" smtClean="0">
              <a:solidFill>
                <a:srgbClr val="000000"/>
              </a:solidFill>
              <a:latin typeface="Franklin Gothic Medium Cond"/>
            </a:endParaRPr>
          </a:p>
        </p:txBody>
      </p:sp>
      <p:cxnSp>
        <p:nvCxnSpPr>
          <p:cNvPr id="12" name="Straight Connector 11"/>
          <p:cNvCxnSpPr/>
          <p:nvPr/>
        </p:nvCxnSpPr>
        <p:spPr>
          <a:xfrm>
            <a:off x="7696200" y="1346775"/>
            <a:ext cx="152400"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23" name="Freeform 22"/>
          <p:cNvSpPr/>
          <p:nvPr/>
        </p:nvSpPr>
        <p:spPr>
          <a:xfrm>
            <a:off x="2819400" y="4584413"/>
            <a:ext cx="945931" cy="903890"/>
          </a:xfrm>
          <a:custGeom>
            <a:avLst/>
            <a:gdLst>
              <a:gd name="connsiteX0" fmla="*/ 945931 w 945931"/>
              <a:gd name="connsiteY0" fmla="*/ 367862 h 903890"/>
              <a:gd name="connsiteX1" fmla="*/ 935421 w 945931"/>
              <a:gd name="connsiteY1" fmla="*/ 262759 h 903890"/>
              <a:gd name="connsiteX2" fmla="*/ 903890 w 945931"/>
              <a:gd name="connsiteY2" fmla="*/ 199697 h 903890"/>
              <a:gd name="connsiteX3" fmla="*/ 872359 w 945931"/>
              <a:gd name="connsiteY3" fmla="*/ 136635 h 903890"/>
              <a:gd name="connsiteX4" fmla="*/ 809297 w 945931"/>
              <a:gd name="connsiteY4" fmla="*/ 73573 h 903890"/>
              <a:gd name="connsiteX5" fmla="*/ 746235 w 945931"/>
              <a:gd name="connsiteY5" fmla="*/ 42042 h 903890"/>
              <a:gd name="connsiteX6" fmla="*/ 714704 w 945931"/>
              <a:gd name="connsiteY6" fmla="*/ 31531 h 903890"/>
              <a:gd name="connsiteX7" fmla="*/ 630621 w 945931"/>
              <a:gd name="connsiteY7" fmla="*/ 0 h 903890"/>
              <a:gd name="connsiteX8" fmla="*/ 262759 w 945931"/>
              <a:gd name="connsiteY8" fmla="*/ 21021 h 903890"/>
              <a:gd name="connsiteX9" fmla="*/ 189186 w 945931"/>
              <a:gd name="connsiteY9" fmla="*/ 52552 h 903890"/>
              <a:gd name="connsiteX10" fmla="*/ 147145 w 945931"/>
              <a:gd name="connsiteY10" fmla="*/ 63062 h 903890"/>
              <a:gd name="connsiteX11" fmla="*/ 105104 w 945931"/>
              <a:gd name="connsiteY11" fmla="*/ 84083 h 903890"/>
              <a:gd name="connsiteX12" fmla="*/ 94593 w 945931"/>
              <a:gd name="connsiteY12" fmla="*/ 115614 h 903890"/>
              <a:gd name="connsiteX13" fmla="*/ 63062 w 945931"/>
              <a:gd name="connsiteY13" fmla="*/ 157656 h 903890"/>
              <a:gd name="connsiteX14" fmla="*/ 52552 w 945931"/>
              <a:gd name="connsiteY14" fmla="*/ 189187 h 903890"/>
              <a:gd name="connsiteX15" fmla="*/ 31531 w 945931"/>
              <a:gd name="connsiteY15" fmla="*/ 220718 h 903890"/>
              <a:gd name="connsiteX16" fmla="*/ 21021 w 945931"/>
              <a:gd name="connsiteY16" fmla="*/ 262759 h 903890"/>
              <a:gd name="connsiteX17" fmla="*/ 0 w 945931"/>
              <a:gd name="connsiteY17" fmla="*/ 336331 h 903890"/>
              <a:gd name="connsiteX18" fmla="*/ 10510 w 945931"/>
              <a:gd name="connsiteY18" fmla="*/ 599090 h 903890"/>
              <a:gd name="connsiteX19" fmla="*/ 31531 w 945931"/>
              <a:gd name="connsiteY19" fmla="*/ 662152 h 903890"/>
              <a:gd name="connsiteX20" fmla="*/ 42042 w 945931"/>
              <a:gd name="connsiteY20" fmla="*/ 693683 h 903890"/>
              <a:gd name="connsiteX21" fmla="*/ 52552 w 945931"/>
              <a:gd name="connsiteY21" fmla="*/ 725214 h 903890"/>
              <a:gd name="connsiteX22" fmla="*/ 73573 w 945931"/>
              <a:gd name="connsiteY22" fmla="*/ 756745 h 903890"/>
              <a:gd name="connsiteX23" fmla="*/ 115614 w 945931"/>
              <a:gd name="connsiteY23" fmla="*/ 819807 h 903890"/>
              <a:gd name="connsiteX24" fmla="*/ 136635 w 945931"/>
              <a:gd name="connsiteY24" fmla="*/ 851338 h 903890"/>
              <a:gd name="connsiteX25" fmla="*/ 168166 w 945931"/>
              <a:gd name="connsiteY25" fmla="*/ 872359 h 903890"/>
              <a:gd name="connsiteX26" fmla="*/ 315310 w 945931"/>
              <a:gd name="connsiteY26" fmla="*/ 903890 h 903890"/>
              <a:gd name="connsiteX27" fmla="*/ 662152 w 945931"/>
              <a:gd name="connsiteY27" fmla="*/ 893380 h 903890"/>
              <a:gd name="connsiteX28" fmla="*/ 725214 w 945931"/>
              <a:gd name="connsiteY28" fmla="*/ 882869 h 903890"/>
              <a:gd name="connsiteX29" fmla="*/ 788276 w 945931"/>
              <a:gd name="connsiteY29" fmla="*/ 861849 h 903890"/>
              <a:gd name="connsiteX30" fmla="*/ 819807 w 945931"/>
              <a:gd name="connsiteY30" fmla="*/ 840828 h 903890"/>
              <a:gd name="connsiteX31" fmla="*/ 851338 w 945931"/>
              <a:gd name="connsiteY31" fmla="*/ 830318 h 903890"/>
              <a:gd name="connsiteX32" fmla="*/ 903890 w 945931"/>
              <a:gd name="connsiteY32" fmla="*/ 767256 h 903890"/>
              <a:gd name="connsiteX33" fmla="*/ 935421 w 945931"/>
              <a:gd name="connsiteY33" fmla="*/ 662152 h 903890"/>
              <a:gd name="connsiteX34" fmla="*/ 924910 w 945931"/>
              <a:gd name="connsiteY34" fmla="*/ 294290 h 90389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Lst>
            <a:rect l="l" t="t" r="r" b="b"/>
            <a:pathLst>
              <a:path w="945931" h="903890">
                <a:moveTo>
                  <a:pt x="945931" y="367862"/>
                </a:moveTo>
                <a:cubicBezTo>
                  <a:pt x="942428" y="332828"/>
                  <a:pt x="940775" y="297559"/>
                  <a:pt x="935421" y="262759"/>
                </a:cubicBezTo>
                <a:cubicBezTo>
                  <a:pt x="929551" y="224604"/>
                  <a:pt x="921209" y="234336"/>
                  <a:pt x="903890" y="199697"/>
                </a:cubicBezTo>
                <a:cubicBezTo>
                  <a:pt x="883022" y="157960"/>
                  <a:pt x="906779" y="175358"/>
                  <a:pt x="872359" y="136635"/>
                </a:cubicBezTo>
                <a:cubicBezTo>
                  <a:pt x="852609" y="114416"/>
                  <a:pt x="837499" y="82974"/>
                  <a:pt x="809297" y="73573"/>
                </a:cubicBezTo>
                <a:cubicBezTo>
                  <a:pt x="730042" y="47153"/>
                  <a:pt x="827734" y="82791"/>
                  <a:pt x="746235" y="42042"/>
                </a:cubicBezTo>
                <a:cubicBezTo>
                  <a:pt x="736326" y="37087"/>
                  <a:pt x="724887" y="35895"/>
                  <a:pt x="714704" y="31531"/>
                </a:cubicBezTo>
                <a:cubicBezTo>
                  <a:pt x="637760" y="-1445"/>
                  <a:pt x="708128" y="19378"/>
                  <a:pt x="630621" y="0"/>
                </a:cubicBezTo>
                <a:cubicBezTo>
                  <a:pt x="546900" y="2990"/>
                  <a:pt x="374113" y="-1249"/>
                  <a:pt x="262759" y="21021"/>
                </a:cubicBezTo>
                <a:cubicBezTo>
                  <a:pt x="225472" y="28478"/>
                  <a:pt x="228256" y="37901"/>
                  <a:pt x="189186" y="52552"/>
                </a:cubicBezTo>
                <a:cubicBezTo>
                  <a:pt x="175661" y="57624"/>
                  <a:pt x="161159" y="59559"/>
                  <a:pt x="147145" y="63062"/>
                </a:cubicBezTo>
                <a:cubicBezTo>
                  <a:pt x="133131" y="70069"/>
                  <a:pt x="116183" y="73004"/>
                  <a:pt x="105104" y="84083"/>
                </a:cubicBezTo>
                <a:cubicBezTo>
                  <a:pt x="97270" y="91917"/>
                  <a:pt x="100090" y="105995"/>
                  <a:pt x="94593" y="115614"/>
                </a:cubicBezTo>
                <a:cubicBezTo>
                  <a:pt x="85902" y="130823"/>
                  <a:pt x="73572" y="143642"/>
                  <a:pt x="63062" y="157656"/>
                </a:cubicBezTo>
                <a:cubicBezTo>
                  <a:pt x="59559" y="168166"/>
                  <a:pt x="57507" y="179278"/>
                  <a:pt x="52552" y="189187"/>
                </a:cubicBezTo>
                <a:cubicBezTo>
                  <a:pt x="46903" y="200485"/>
                  <a:pt x="36507" y="209107"/>
                  <a:pt x="31531" y="220718"/>
                </a:cubicBezTo>
                <a:cubicBezTo>
                  <a:pt x="25841" y="233995"/>
                  <a:pt x="24989" y="248870"/>
                  <a:pt x="21021" y="262759"/>
                </a:cubicBezTo>
                <a:cubicBezTo>
                  <a:pt x="-9136" y="368306"/>
                  <a:pt x="32856" y="204905"/>
                  <a:pt x="0" y="336331"/>
                </a:cubicBezTo>
                <a:cubicBezTo>
                  <a:pt x="3503" y="423917"/>
                  <a:pt x="2067" y="511841"/>
                  <a:pt x="10510" y="599090"/>
                </a:cubicBezTo>
                <a:cubicBezTo>
                  <a:pt x="12644" y="621145"/>
                  <a:pt x="24524" y="641131"/>
                  <a:pt x="31531" y="662152"/>
                </a:cubicBezTo>
                <a:lnTo>
                  <a:pt x="42042" y="693683"/>
                </a:lnTo>
                <a:cubicBezTo>
                  <a:pt x="45545" y="704193"/>
                  <a:pt x="46407" y="715996"/>
                  <a:pt x="52552" y="725214"/>
                </a:cubicBezTo>
                <a:lnTo>
                  <a:pt x="73573" y="756745"/>
                </a:lnTo>
                <a:cubicBezTo>
                  <a:pt x="92043" y="812157"/>
                  <a:pt x="71876" y="767321"/>
                  <a:pt x="115614" y="819807"/>
                </a:cubicBezTo>
                <a:cubicBezTo>
                  <a:pt x="123701" y="829511"/>
                  <a:pt x="127703" y="842406"/>
                  <a:pt x="136635" y="851338"/>
                </a:cubicBezTo>
                <a:cubicBezTo>
                  <a:pt x="145567" y="860270"/>
                  <a:pt x="156623" y="867229"/>
                  <a:pt x="168166" y="872359"/>
                </a:cubicBezTo>
                <a:cubicBezTo>
                  <a:pt x="226769" y="898405"/>
                  <a:pt x="249083" y="895612"/>
                  <a:pt x="315310" y="903890"/>
                </a:cubicBezTo>
                <a:cubicBezTo>
                  <a:pt x="430924" y="900387"/>
                  <a:pt x="546637" y="899304"/>
                  <a:pt x="662152" y="893380"/>
                </a:cubicBezTo>
                <a:cubicBezTo>
                  <a:pt x="683435" y="892289"/>
                  <a:pt x="704540" y="888038"/>
                  <a:pt x="725214" y="882869"/>
                </a:cubicBezTo>
                <a:cubicBezTo>
                  <a:pt x="746710" y="877495"/>
                  <a:pt x="788276" y="861849"/>
                  <a:pt x="788276" y="861849"/>
                </a:cubicBezTo>
                <a:cubicBezTo>
                  <a:pt x="798786" y="854842"/>
                  <a:pt x="808509" y="846477"/>
                  <a:pt x="819807" y="840828"/>
                </a:cubicBezTo>
                <a:cubicBezTo>
                  <a:pt x="829716" y="835873"/>
                  <a:pt x="842120" y="836463"/>
                  <a:pt x="851338" y="830318"/>
                </a:cubicBezTo>
                <a:cubicBezTo>
                  <a:pt x="875615" y="814133"/>
                  <a:pt x="888379" y="790522"/>
                  <a:pt x="903890" y="767256"/>
                </a:cubicBezTo>
                <a:cubicBezTo>
                  <a:pt x="929478" y="690489"/>
                  <a:pt x="919536" y="725689"/>
                  <a:pt x="935421" y="662152"/>
                </a:cubicBezTo>
                <a:cubicBezTo>
                  <a:pt x="922286" y="399459"/>
                  <a:pt x="924910" y="522102"/>
                  <a:pt x="924910" y="294290"/>
                </a:cubicBezTo>
              </a:path>
            </a:pathLst>
          </a:cu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Freeform 23"/>
          <p:cNvSpPr/>
          <p:nvPr/>
        </p:nvSpPr>
        <p:spPr>
          <a:xfrm>
            <a:off x="735724" y="4626454"/>
            <a:ext cx="945931" cy="903890"/>
          </a:xfrm>
          <a:custGeom>
            <a:avLst/>
            <a:gdLst>
              <a:gd name="connsiteX0" fmla="*/ 945931 w 945931"/>
              <a:gd name="connsiteY0" fmla="*/ 367862 h 903890"/>
              <a:gd name="connsiteX1" fmla="*/ 935421 w 945931"/>
              <a:gd name="connsiteY1" fmla="*/ 262759 h 903890"/>
              <a:gd name="connsiteX2" fmla="*/ 903890 w 945931"/>
              <a:gd name="connsiteY2" fmla="*/ 199697 h 903890"/>
              <a:gd name="connsiteX3" fmla="*/ 872359 w 945931"/>
              <a:gd name="connsiteY3" fmla="*/ 136635 h 903890"/>
              <a:gd name="connsiteX4" fmla="*/ 809297 w 945931"/>
              <a:gd name="connsiteY4" fmla="*/ 73573 h 903890"/>
              <a:gd name="connsiteX5" fmla="*/ 746235 w 945931"/>
              <a:gd name="connsiteY5" fmla="*/ 42042 h 903890"/>
              <a:gd name="connsiteX6" fmla="*/ 714704 w 945931"/>
              <a:gd name="connsiteY6" fmla="*/ 31531 h 903890"/>
              <a:gd name="connsiteX7" fmla="*/ 630621 w 945931"/>
              <a:gd name="connsiteY7" fmla="*/ 0 h 903890"/>
              <a:gd name="connsiteX8" fmla="*/ 262759 w 945931"/>
              <a:gd name="connsiteY8" fmla="*/ 21021 h 903890"/>
              <a:gd name="connsiteX9" fmla="*/ 189186 w 945931"/>
              <a:gd name="connsiteY9" fmla="*/ 52552 h 903890"/>
              <a:gd name="connsiteX10" fmla="*/ 147145 w 945931"/>
              <a:gd name="connsiteY10" fmla="*/ 63062 h 903890"/>
              <a:gd name="connsiteX11" fmla="*/ 105104 w 945931"/>
              <a:gd name="connsiteY11" fmla="*/ 84083 h 903890"/>
              <a:gd name="connsiteX12" fmla="*/ 94593 w 945931"/>
              <a:gd name="connsiteY12" fmla="*/ 115614 h 903890"/>
              <a:gd name="connsiteX13" fmla="*/ 63062 w 945931"/>
              <a:gd name="connsiteY13" fmla="*/ 157656 h 903890"/>
              <a:gd name="connsiteX14" fmla="*/ 52552 w 945931"/>
              <a:gd name="connsiteY14" fmla="*/ 189187 h 903890"/>
              <a:gd name="connsiteX15" fmla="*/ 31531 w 945931"/>
              <a:gd name="connsiteY15" fmla="*/ 220718 h 903890"/>
              <a:gd name="connsiteX16" fmla="*/ 21021 w 945931"/>
              <a:gd name="connsiteY16" fmla="*/ 262759 h 903890"/>
              <a:gd name="connsiteX17" fmla="*/ 0 w 945931"/>
              <a:gd name="connsiteY17" fmla="*/ 336331 h 903890"/>
              <a:gd name="connsiteX18" fmla="*/ 10510 w 945931"/>
              <a:gd name="connsiteY18" fmla="*/ 599090 h 903890"/>
              <a:gd name="connsiteX19" fmla="*/ 31531 w 945931"/>
              <a:gd name="connsiteY19" fmla="*/ 662152 h 903890"/>
              <a:gd name="connsiteX20" fmla="*/ 42042 w 945931"/>
              <a:gd name="connsiteY20" fmla="*/ 693683 h 903890"/>
              <a:gd name="connsiteX21" fmla="*/ 52552 w 945931"/>
              <a:gd name="connsiteY21" fmla="*/ 725214 h 903890"/>
              <a:gd name="connsiteX22" fmla="*/ 73573 w 945931"/>
              <a:gd name="connsiteY22" fmla="*/ 756745 h 903890"/>
              <a:gd name="connsiteX23" fmla="*/ 115614 w 945931"/>
              <a:gd name="connsiteY23" fmla="*/ 819807 h 903890"/>
              <a:gd name="connsiteX24" fmla="*/ 136635 w 945931"/>
              <a:gd name="connsiteY24" fmla="*/ 851338 h 903890"/>
              <a:gd name="connsiteX25" fmla="*/ 168166 w 945931"/>
              <a:gd name="connsiteY25" fmla="*/ 872359 h 903890"/>
              <a:gd name="connsiteX26" fmla="*/ 315310 w 945931"/>
              <a:gd name="connsiteY26" fmla="*/ 903890 h 903890"/>
              <a:gd name="connsiteX27" fmla="*/ 662152 w 945931"/>
              <a:gd name="connsiteY27" fmla="*/ 893380 h 903890"/>
              <a:gd name="connsiteX28" fmla="*/ 725214 w 945931"/>
              <a:gd name="connsiteY28" fmla="*/ 882869 h 903890"/>
              <a:gd name="connsiteX29" fmla="*/ 788276 w 945931"/>
              <a:gd name="connsiteY29" fmla="*/ 861849 h 903890"/>
              <a:gd name="connsiteX30" fmla="*/ 819807 w 945931"/>
              <a:gd name="connsiteY30" fmla="*/ 840828 h 903890"/>
              <a:gd name="connsiteX31" fmla="*/ 851338 w 945931"/>
              <a:gd name="connsiteY31" fmla="*/ 830318 h 903890"/>
              <a:gd name="connsiteX32" fmla="*/ 903890 w 945931"/>
              <a:gd name="connsiteY32" fmla="*/ 767256 h 903890"/>
              <a:gd name="connsiteX33" fmla="*/ 935421 w 945931"/>
              <a:gd name="connsiteY33" fmla="*/ 662152 h 903890"/>
              <a:gd name="connsiteX34" fmla="*/ 924910 w 945931"/>
              <a:gd name="connsiteY34" fmla="*/ 294290 h 90389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Lst>
            <a:rect l="l" t="t" r="r" b="b"/>
            <a:pathLst>
              <a:path w="945931" h="903890">
                <a:moveTo>
                  <a:pt x="945931" y="367862"/>
                </a:moveTo>
                <a:cubicBezTo>
                  <a:pt x="942428" y="332828"/>
                  <a:pt x="940775" y="297559"/>
                  <a:pt x="935421" y="262759"/>
                </a:cubicBezTo>
                <a:cubicBezTo>
                  <a:pt x="929551" y="224604"/>
                  <a:pt x="921209" y="234336"/>
                  <a:pt x="903890" y="199697"/>
                </a:cubicBezTo>
                <a:cubicBezTo>
                  <a:pt x="883022" y="157960"/>
                  <a:pt x="906779" y="175358"/>
                  <a:pt x="872359" y="136635"/>
                </a:cubicBezTo>
                <a:cubicBezTo>
                  <a:pt x="852609" y="114416"/>
                  <a:pt x="837499" y="82974"/>
                  <a:pt x="809297" y="73573"/>
                </a:cubicBezTo>
                <a:cubicBezTo>
                  <a:pt x="730042" y="47153"/>
                  <a:pt x="827734" y="82791"/>
                  <a:pt x="746235" y="42042"/>
                </a:cubicBezTo>
                <a:cubicBezTo>
                  <a:pt x="736326" y="37087"/>
                  <a:pt x="724887" y="35895"/>
                  <a:pt x="714704" y="31531"/>
                </a:cubicBezTo>
                <a:cubicBezTo>
                  <a:pt x="637760" y="-1445"/>
                  <a:pt x="708128" y="19378"/>
                  <a:pt x="630621" y="0"/>
                </a:cubicBezTo>
                <a:cubicBezTo>
                  <a:pt x="546900" y="2990"/>
                  <a:pt x="374113" y="-1249"/>
                  <a:pt x="262759" y="21021"/>
                </a:cubicBezTo>
                <a:cubicBezTo>
                  <a:pt x="225472" y="28478"/>
                  <a:pt x="228256" y="37901"/>
                  <a:pt x="189186" y="52552"/>
                </a:cubicBezTo>
                <a:cubicBezTo>
                  <a:pt x="175661" y="57624"/>
                  <a:pt x="161159" y="59559"/>
                  <a:pt x="147145" y="63062"/>
                </a:cubicBezTo>
                <a:cubicBezTo>
                  <a:pt x="133131" y="70069"/>
                  <a:pt x="116183" y="73004"/>
                  <a:pt x="105104" y="84083"/>
                </a:cubicBezTo>
                <a:cubicBezTo>
                  <a:pt x="97270" y="91917"/>
                  <a:pt x="100090" y="105995"/>
                  <a:pt x="94593" y="115614"/>
                </a:cubicBezTo>
                <a:cubicBezTo>
                  <a:pt x="85902" y="130823"/>
                  <a:pt x="73572" y="143642"/>
                  <a:pt x="63062" y="157656"/>
                </a:cubicBezTo>
                <a:cubicBezTo>
                  <a:pt x="59559" y="168166"/>
                  <a:pt x="57507" y="179278"/>
                  <a:pt x="52552" y="189187"/>
                </a:cubicBezTo>
                <a:cubicBezTo>
                  <a:pt x="46903" y="200485"/>
                  <a:pt x="36507" y="209107"/>
                  <a:pt x="31531" y="220718"/>
                </a:cubicBezTo>
                <a:cubicBezTo>
                  <a:pt x="25841" y="233995"/>
                  <a:pt x="24989" y="248870"/>
                  <a:pt x="21021" y="262759"/>
                </a:cubicBezTo>
                <a:cubicBezTo>
                  <a:pt x="-9136" y="368306"/>
                  <a:pt x="32856" y="204905"/>
                  <a:pt x="0" y="336331"/>
                </a:cubicBezTo>
                <a:cubicBezTo>
                  <a:pt x="3503" y="423917"/>
                  <a:pt x="2067" y="511841"/>
                  <a:pt x="10510" y="599090"/>
                </a:cubicBezTo>
                <a:cubicBezTo>
                  <a:pt x="12644" y="621145"/>
                  <a:pt x="24524" y="641131"/>
                  <a:pt x="31531" y="662152"/>
                </a:cubicBezTo>
                <a:lnTo>
                  <a:pt x="42042" y="693683"/>
                </a:lnTo>
                <a:cubicBezTo>
                  <a:pt x="45545" y="704193"/>
                  <a:pt x="46407" y="715996"/>
                  <a:pt x="52552" y="725214"/>
                </a:cubicBezTo>
                <a:lnTo>
                  <a:pt x="73573" y="756745"/>
                </a:lnTo>
                <a:cubicBezTo>
                  <a:pt x="92043" y="812157"/>
                  <a:pt x="71876" y="767321"/>
                  <a:pt x="115614" y="819807"/>
                </a:cubicBezTo>
                <a:cubicBezTo>
                  <a:pt x="123701" y="829511"/>
                  <a:pt x="127703" y="842406"/>
                  <a:pt x="136635" y="851338"/>
                </a:cubicBezTo>
                <a:cubicBezTo>
                  <a:pt x="145567" y="860270"/>
                  <a:pt x="156623" y="867229"/>
                  <a:pt x="168166" y="872359"/>
                </a:cubicBezTo>
                <a:cubicBezTo>
                  <a:pt x="226769" y="898405"/>
                  <a:pt x="249083" y="895612"/>
                  <a:pt x="315310" y="903890"/>
                </a:cubicBezTo>
                <a:cubicBezTo>
                  <a:pt x="430924" y="900387"/>
                  <a:pt x="546637" y="899304"/>
                  <a:pt x="662152" y="893380"/>
                </a:cubicBezTo>
                <a:cubicBezTo>
                  <a:pt x="683435" y="892289"/>
                  <a:pt x="704540" y="888038"/>
                  <a:pt x="725214" y="882869"/>
                </a:cubicBezTo>
                <a:cubicBezTo>
                  <a:pt x="746710" y="877495"/>
                  <a:pt x="788276" y="861849"/>
                  <a:pt x="788276" y="861849"/>
                </a:cubicBezTo>
                <a:cubicBezTo>
                  <a:pt x="798786" y="854842"/>
                  <a:pt x="808509" y="846477"/>
                  <a:pt x="819807" y="840828"/>
                </a:cubicBezTo>
                <a:cubicBezTo>
                  <a:pt x="829716" y="835873"/>
                  <a:pt x="842120" y="836463"/>
                  <a:pt x="851338" y="830318"/>
                </a:cubicBezTo>
                <a:cubicBezTo>
                  <a:pt x="875615" y="814133"/>
                  <a:pt x="888379" y="790522"/>
                  <a:pt x="903890" y="767256"/>
                </a:cubicBezTo>
                <a:cubicBezTo>
                  <a:pt x="929478" y="690489"/>
                  <a:pt x="919536" y="725689"/>
                  <a:pt x="935421" y="662152"/>
                </a:cubicBezTo>
                <a:cubicBezTo>
                  <a:pt x="922286" y="399459"/>
                  <a:pt x="924910" y="522102"/>
                  <a:pt x="924910" y="294290"/>
                </a:cubicBezTo>
              </a:path>
            </a:pathLst>
          </a:cu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25"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990600" y="3818335"/>
            <a:ext cx="2520950" cy="175467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26" name="Straight Arrow Connector 25"/>
          <p:cNvCxnSpPr/>
          <p:nvPr/>
        </p:nvCxnSpPr>
        <p:spPr>
          <a:xfrm>
            <a:off x="2277351" y="4038600"/>
            <a:ext cx="84849" cy="39341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7" name="TextBox 26"/>
          <p:cNvSpPr txBox="1"/>
          <p:nvPr/>
        </p:nvSpPr>
        <p:spPr>
          <a:xfrm rot="20632509">
            <a:off x="1949871" y="3377077"/>
            <a:ext cx="1847157" cy="584775"/>
          </a:xfrm>
          <a:prstGeom prst="rect">
            <a:avLst/>
          </a:prstGeom>
          <a:noFill/>
        </p:spPr>
        <p:txBody>
          <a:bodyPr wrap="square">
            <a:spAutoFit/>
          </a:bodyPr>
          <a:lstStyle/>
          <a:p>
            <a:pPr>
              <a:defRPr/>
            </a:pPr>
            <a:r>
              <a:rPr lang="en-US" sz="1600" dirty="0" smtClean="0">
                <a:solidFill>
                  <a:srgbClr val="000000"/>
                </a:solidFill>
                <a:latin typeface="Franklin Gothic Medium Cond"/>
              </a:rPr>
              <a:t>Ideal </a:t>
            </a:r>
            <a:r>
              <a:rPr lang="en-US" sz="1600" dirty="0" err="1" smtClean="0">
                <a:solidFill>
                  <a:srgbClr val="000000"/>
                </a:solidFill>
                <a:latin typeface="Franklin Gothic Medium Cond"/>
              </a:rPr>
              <a:t>bandpass</a:t>
            </a:r>
            <a:r>
              <a:rPr lang="en-US" sz="1600" dirty="0" smtClean="0">
                <a:solidFill>
                  <a:srgbClr val="000000"/>
                </a:solidFill>
                <a:latin typeface="Franklin Gothic Medium Cond"/>
              </a:rPr>
              <a:t> filter (noise BW=25 MHz)</a:t>
            </a:r>
            <a:endParaRPr lang="en-US" sz="1600" dirty="0" smtClean="0">
              <a:solidFill>
                <a:srgbClr val="000000"/>
              </a:solidFill>
              <a:latin typeface="Franklin Gothic Medium Cond"/>
            </a:endParaRPr>
          </a:p>
        </p:txBody>
      </p:sp>
      <p:cxnSp>
        <p:nvCxnSpPr>
          <p:cNvPr id="28" name="Straight Arrow Connector 27"/>
          <p:cNvCxnSpPr/>
          <p:nvPr/>
        </p:nvCxnSpPr>
        <p:spPr>
          <a:xfrm flipH="1" flipV="1">
            <a:off x="1132489" y="5505869"/>
            <a:ext cx="76200" cy="386355"/>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9" name="TextBox 28"/>
          <p:cNvSpPr txBox="1"/>
          <p:nvPr/>
        </p:nvSpPr>
        <p:spPr>
          <a:xfrm>
            <a:off x="563151" y="5739825"/>
            <a:ext cx="2221241" cy="584775"/>
          </a:xfrm>
          <a:prstGeom prst="rect">
            <a:avLst/>
          </a:prstGeom>
          <a:noFill/>
        </p:spPr>
        <p:txBody>
          <a:bodyPr wrap="square">
            <a:spAutoFit/>
          </a:bodyPr>
          <a:lstStyle/>
          <a:p>
            <a:pPr>
              <a:defRPr/>
            </a:pPr>
            <a:r>
              <a:rPr lang="en-US" sz="1600" dirty="0" smtClean="0">
                <a:solidFill>
                  <a:srgbClr val="000000"/>
                </a:solidFill>
                <a:latin typeface="Franklin Gothic Medium Cond"/>
              </a:rPr>
              <a:t>This resistor is inside a “boiling water “(T=373 K).</a:t>
            </a:r>
            <a:endParaRPr lang="en-US" sz="1600" dirty="0" smtClean="0">
              <a:solidFill>
                <a:srgbClr val="000000"/>
              </a:solidFill>
              <a:latin typeface="Franklin Gothic Medium Cond"/>
            </a:endParaRPr>
          </a:p>
        </p:txBody>
      </p:sp>
      <p:cxnSp>
        <p:nvCxnSpPr>
          <p:cNvPr id="30" name="Straight Arrow Connector 29"/>
          <p:cNvCxnSpPr/>
          <p:nvPr/>
        </p:nvCxnSpPr>
        <p:spPr>
          <a:xfrm flipH="1" flipV="1">
            <a:off x="3349871" y="5505869"/>
            <a:ext cx="38100" cy="249897"/>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31" name="TextBox 30"/>
          <p:cNvSpPr txBox="1"/>
          <p:nvPr/>
        </p:nvSpPr>
        <p:spPr>
          <a:xfrm>
            <a:off x="2819400" y="5739824"/>
            <a:ext cx="2221241" cy="584775"/>
          </a:xfrm>
          <a:prstGeom prst="rect">
            <a:avLst/>
          </a:prstGeom>
          <a:noFill/>
        </p:spPr>
        <p:txBody>
          <a:bodyPr wrap="square">
            <a:spAutoFit/>
          </a:bodyPr>
          <a:lstStyle/>
          <a:p>
            <a:pPr>
              <a:defRPr/>
            </a:pPr>
            <a:r>
              <a:rPr lang="en-US" sz="1600" dirty="0" smtClean="0">
                <a:solidFill>
                  <a:srgbClr val="000000"/>
                </a:solidFill>
                <a:latin typeface="Franklin Gothic Medium Cond"/>
              </a:rPr>
              <a:t>This resistor is inside a “dry-ice bath” (T=194 K).</a:t>
            </a:r>
            <a:endParaRPr lang="en-US" sz="1600" dirty="0" smtClean="0">
              <a:solidFill>
                <a:srgbClr val="000000"/>
              </a:solidFill>
              <a:latin typeface="Franklin Gothic Medium Cond"/>
            </a:endParaRPr>
          </a:p>
        </p:txBody>
      </p:sp>
      <p:sp>
        <p:nvSpPr>
          <p:cNvPr id="36" name="TextBox 35"/>
          <p:cNvSpPr txBox="1"/>
          <p:nvPr/>
        </p:nvSpPr>
        <p:spPr>
          <a:xfrm>
            <a:off x="4786695" y="4614446"/>
            <a:ext cx="3540125" cy="584775"/>
          </a:xfrm>
          <a:prstGeom prst="rect">
            <a:avLst/>
          </a:prstGeom>
          <a:noFill/>
        </p:spPr>
        <p:txBody>
          <a:bodyPr wrap="square">
            <a:spAutoFit/>
          </a:bodyPr>
          <a:lstStyle/>
          <a:p>
            <a:pPr>
              <a:defRPr/>
            </a:pPr>
            <a:r>
              <a:rPr lang="en-US" sz="1600" dirty="0" smtClean="0">
                <a:solidFill>
                  <a:srgbClr val="000000"/>
                </a:solidFill>
                <a:latin typeface="Franklin Gothic Medium Cond"/>
              </a:rPr>
              <a:t>3) Compute net power flow and direction of the system shown in left side. </a:t>
            </a:r>
            <a:endParaRPr lang="en-US" sz="1600" dirty="0" smtClean="0">
              <a:solidFill>
                <a:srgbClr val="000000"/>
              </a:solidFill>
              <a:latin typeface="Franklin Gothic Medium Cond"/>
            </a:endParaRPr>
          </a:p>
        </p:txBody>
      </p:sp>
      <p:sp>
        <p:nvSpPr>
          <p:cNvPr id="35" name="Freeform 34"/>
          <p:cNvSpPr/>
          <p:nvPr/>
        </p:nvSpPr>
        <p:spPr>
          <a:xfrm>
            <a:off x="588579" y="3016469"/>
            <a:ext cx="7735614" cy="693683"/>
          </a:xfrm>
          <a:custGeom>
            <a:avLst/>
            <a:gdLst>
              <a:gd name="connsiteX0" fmla="*/ 0 w 7735614"/>
              <a:gd name="connsiteY0" fmla="*/ 578069 h 693683"/>
              <a:gd name="connsiteX1" fmla="*/ 189187 w 7735614"/>
              <a:gd name="connsiteY1" fmla="*/ 567559 h 693683"/>
              <a:gd name="connsiteX2" fmla="*/ 231228 w 7735614"/>
              <a:gd name="connsiteY2" fmla="*/ 557048 h 693683"/>
              <a:gd name="connsiteX3" fmla="*/ 346842 w 7735614"/>
              <a:gd name="connsiteY3" fmla="*/ 536028 h 693683"/>
              <a:gd name="connsiteX4" fmla="*/ 546538 w 7735614"/>
              <a:gd name="connsiteY4" fmla="*/ 472965 h 693683"/>
              <a:gd name="connsiteX5" fmla="*/ 609600 w 7735614"/>
              <a:gd name="connsiteY5" fmla="*/ 462455 h 693683"/>
              <a:gd name="connsiteX6" fmla="*/ 662152 w 7735614"/>
              <a:gd name="connsiteY6" fmla="*/ 451945 h 693683"/>
              <a:gd name="connsiteX7" fmla="*/ 788276 w 7735614"/>
              <a:gd name="connsiteY7" fmla="*/ 430924 h 693683"/>
              <a:gd name="connsiteX8" fmla="*/ 851338 w 7735614"/>
              <a:gd name="connsiteY8" fmla="*/ 420414 h 693683"/>
              <a:gd name="connsiteX9" fmla="*/ 945931 w 7735614"/>
              <a:gd name="connsiteY9" fmla="*/ 388883 h 693683"/>
              <a:gd name="connsiteX10" fmla="*/ 1040524 w 7735614"/>
              <a:gd name="connsiteY10" fmla="*/ 357352 h 693683"/>
              <a:gd name="connsiteX11" fmla="*/ 1072055 w 7735614"/>
              <a:gd name="connsiteY11" fmla="*/ 336331 h 693683"/>
              <a:gd name="connsiteX12" fmla="*/ 1187669 w 7735614"/>
              <a:gd name="connsiteY12" fmla="*/ 304800 h 693683"/>
              <a:gd name="connsiteX13" fmla="*/ 1229711 w 7735614"/>
              <a:gd name="connsiteY13" fmla="*/ 283779 h 693683"/>
              <a:gd name="connsiteX14" fmla="*/ 1292773 w 7735614"/>
              <a:gd name="connsiteY14" fmla="*/ 262759 h 693683"/>
              <a:gd name="connsiteX15" fmla="*/ 1345324 w 7735614"/>
              <a:gd name="connsiteY15" fmla="*/ 241738 h 693683"/>
              <a:gd name="connsiteX16" fmla="*/ 1376855 w 7735614"/>
              <a:gd name="connsiteY16" fmla="*/ 231228 h 693683"/>
              <a:gd name="connsiteX17" fmla="*/ 1429407 w 7735614"/>
              <a:gd name="connsiteY17" fmla="*/ 210207 h 693683"/>
              <a:gd name="connsiteX18" fmla="*/ 1492469 w 7735614"/>
              <a:gd name="connsiteY18" fmla="*/ 199697 h 693683"/>
              <a:gd name="connsiteX19" fmla="*/ 1555531 w 7735614"/>
              <a:gd name="connsiteY19" fmla="*/ 178676 h 693683"/>
              <a:gd name="connsiteX20" fmla="*/ 1587062 w 7735614"/>
              <a:gd name="connsiteY20" fmla="*/ 168165 h 693683"/>
              <a:gd name="connsiteX21" fmla="*/ 1660635 w 7735614"/>
              <a:gd name="connsiteY21" fmla="*/ 157655 h 693683"/>
              <a:gd name="connsiteX22" fmla="*/ 1692166 w 7735614"/>
              <a:gd name="connsiteY22" fmla="*/ 147145 h 693683"/>
              <a:gd name="connsiteX23" fmla="*/ 1723697 w 7735614"/>
              <a:gd name="connsiteY23" fmla="*/ 126124 h 693683"/>
              <a:gd name="connsiteX24" fmla="*/ 1797269 w 7735614"/>
              <a:gd name="connsiteY24" fmla="*/ 115614 h 693683"/>
              <a:gd name="connsiteX25" fmla="*/ 1860331 w 7735614"/>
              <a:gd name="connsiteY25" fmla="*/ 94593 h 693683"/>
              <a:gd name="connsiteX26" fmla="*/ 1891862 w 7735614"/>
              <a:gd name="connsiteY26" fmla="*/ 84083 h 693683"/>
              <a:gd name="connsiteX27" fmla="*/ 2007476 w 7735614"/>
              <a:gd name="connsiteY27" fmla="*/ 73572 h 693683"/>
              <a:gd name="connsiteX28" fmla="*/ 2133600 w 7735614"/>
              <a:gd name="connsiteY28" fmla="*/ 52552 h 693683"/>
              <a:gd name="connsiteX29" fmla="*/ 2238704 w 7735614"/>
              <a:gd name="connsiteY29" fmla="*/ 42041 h 693683"/>
              <a:gd name="connsiteX30" fmla="*/ 2291255 w 7735614"/>
              <a:gd name="connsiteY30" fmla="*/ 31531 h 693683"/>
              <a:gd name="connsiteX31" fmla="*/ 2501462 w 7735614"/>
              <a:gd name="connsiteY31" fmla="*/ 10510 h 693683"/>
              <a:gd name="connsiteX32" fmla="*/ 2575035 w 7735614"/>
              <a:gd name="connsiteY32" fmla="*/ 0 h 693683"/>
              <a:gd name="connsiteX33" fmla="*/ 3026980 w 7735614"/>
              <a:gd name="connsiteY33" fmla="*/ 10510 h 693683"/>
              <a:gd name="connsiteX34" fmla="*/ 3069021 w 7735614"/>
              <a:gd name="connsiteY34" fmla="*/ 21021 h 693683"/>
              <a:gd name="connsiteX35" fmla="*/ 3195145 w 7735614"/>
              <a:gd name="connsiteY35" fmla="*/ 42041 h 693683"/>
              <a:gd name="connsiteX36" fmla="*/ 3321269 w 7735614"/>
              <a:gd name="connsiteY36" fmla="*/ 73572 h 693683"/>
              <a:gd name="connsiteX37" fmla="*/ 3468414 w 7735614"/>
              <a:gd name="connsiteY37" fmla="*/ 126124 h 693683"/>
              <a:gd name="connsiteX38" fmla="*/ 3584028 w 7735614"/>
              <a:gd name="connsiteY38" fmla="*/ 157655 h 693683"/>
              <a:gd name="connsiteX39" fmla="*/ 3699642 w 7735614"/>
              <a:gd name="connsiteY39" fmla="*/ 189186 h 693683"/>
              <a:gd name="connsiteX40" fmla="*/ 3741683 w 7735614"/>
              <a:gd name="connsiteY40" fmla="*/ 210207 h 693683"/>
              <a:gd name="connsiteX41" fmla="*/ 3815255 w 7735614"/>
              <a:gd name="connsiteY41" fmla="*/ 231228 h 693683"/>
              <a:gd name="connsiteX42" fmla="*/ 3941380 w 7735614"/>
              <a:gd name="connsiteY42" fmla="*/ 283779 h 693683"/>
              <a:gd name="connsiteX43" fmla="*/ 3972911 w 7735614"/>
              <a:gd name="connsiteY43" fmla="*/ 304800 h 693683"/>
              <a:gd name="connsiteX44" fmla="*/ 4035973 w 7735614"/>
              <a:gd name="connsiteY44" fmla="*/ 325821 h 693683"/>
              <a:gd name="connsiteX45" fmla="*/ 4162097 w 7735614"/>
              <a:gd name="connsiteY45" fmla="*/ 388883 h 693683"/>
              <a:gd name="connsiteX46" fmla="*/ 4204138 w 7735614"/>
              <a:gd name="connsiteY46" fmla="*/ 409903 h 693683"/>
              <a:gd name="connsiteX47" fmla="*/ 4298731 w 7735614"/>
              <a:gd name="connsiteY47" fmla="*/ 451945 h 693683"/>
              <a:gd name="connsiteX48" fmla="*/ 4340773 w 7735614"/>
              <a:gd name="connsiteY48" fmla="*/ 462455 h 693683"/>
              <a:gd name="connsiteX49" fmla="*/ 4445876 w 7735614"/>
              <a:gd name="connsiteY49" fmla="*/ 504497 h 693683"/>
              <a:gd name="connsiteX50" fmla="*/ 4508938 w 7735614"/>
              <a:gd name="connsiteY50" fmla="*/ 525517 h 693683"/>
              <a:gd name="connsiteX51" fmla="*/ 4540469 w 7735614"/>
              <a:gd name="connsiteY51" fmla="*/ 546538 h 693683"/>
              <a:gd name="connsiteX52" fmla="*/ 4572000 w 7735614"/>
              <a:gd name="connsiteY52" fmla="*/ 557048 h 693683"/>
              <a:gd name="connsiteX53" fmla="*/ 4708635 w 7735614"/>
              <a:gd name="connsiteY53" fmla="*/ 588579 h 693683"/>
              <a:gd name="connsiteX54" fmla="*/ 4750676 w 7735614"/>
              <a:gd name="connsiteY54" fmla="*/ 609600 h 693683"/>
              <a:gd name="connsiteX55" fmla="*/ 4803228 w 7735614"/>
              <a:gd name="connsiteY55" fmla="*/ 620110 h 693683"/>
              <a:gd name="connsiteX56" fmla="*/ 4897821 w 7735614"/>
              <a:gd name="connsiteY56" fmla="*/ 641131 h 693683"/>
              <a:gd name="connsiteX57" fmla="*/ 5013435 w 7735614"/>
              <a:gd name="connsiteY57" fmla="*/ 651641 h 693683"/>
              <a:gd name="connsiteX58" fmla="*/ 5097518 w 7735614"/>
              <a:gd name="connsiteY58" fmla="*/ 662152 h 693683"/>
              <a:gd name="connsiteX59" fmla="*/ 5307724 w 7735614"/>
              <a:gd name="connsiteY59" fmla="*/ 683172 h 693683"/>
              <a:gd name="connsiteX60" fmla="*/ 5496911 w 7735614"/>
              <a:gd name="connsiteY60" fmla="*/ 693683 h 693683"/>
              <a:gd name="connsiteX61" fmla="*/ 6411311 w 7735614"/>
              <a:gd name="connsiteY61" fmla="*/ 683172 h 693683"/>
              <a:gd name="connsiteX62" fmla="*/ 6579476 w 7735614"/>
              <a:gd name="connsiteY62" fmla="*/ 672662 h 693683"/>
              <a:gd name="connsiteX63" fmla="*/ 6789683 w 7735614"/>
              <a:gd name="connsiteY63" fmla="*/ 641131 h 693683"/>
              <a:gd name="connsiteX64" fmla="*/ 6842235 w 7735614"/>
              <a:gd name="connsiteY64" fmla="*/ 630621 h 693683"/>
              <a:gd name="connsiteX65" fmla="*/ 6947338 w 7735614"/>
              <a:gd name="connsiteY65" fmla="*/ 620110 h 693683"/>
              <a:gd name="connsiteX66" fmla="*/ 7020911 w 7735614"/>
              <a:gd name="connsiteY66" fmla="*/ 599090 h 693683"/>
              <a:gd name="connsiteX67" fmla="*/ 7115504 w 7735614"/>
              <a:gd name="connsiteY67" fmla="*/ 588579 h 693683"/>
              <a:gd name="connsiteX68" fmla="*/ 7199587 w 7735614"/>
              <a:gd name="connsiteY68" fmla="*/ 567559 h 693683"/>
              <a:gd name="connsiteX69" fmla="*/ 7262649 w 7735614"/>
              <a:gd name="connsiteY69" fmla="*/ 557048 h 693683"/>
              <a:gd name="connsiteX70" fmla="*/ 7325711 w 7735614"/>
              <a:gd name="connsiteY70" fmla="*/ 536028 h 693683"/>
              <a:gd name="connsiteX71" fmla="*/ 7462345 w 7735614"/>
              <a:gd name="connsiteY71" fmla="*/ 504497 h 693683"/>
              <a:gd name="connsiteX72" fmla="*/ 7493876 w 7735614"/>
              <a:gd name="connsiteY72" fmla="*/ 493986 h 693683"/>
              <a:gd name="connsiteX73" fmla="*/ 7577959 w 7735614"/>
              <a:gd name="connsiteY73" fmla="*/ 483476 h 693683"/>
              <a:gd name="connsiteX74" fmla="*/ 7683062 w 7735614"/>
              <a:gd name="connsiteY74" fmla="*/ 451945 h 693683"/>
              <a:gd name="connsiteX75" fmla="*/ 7735614 w 7735614"/>
              <a:gd name="connsiteY75" fmla="*/ 430924 h 69368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Lst>
            <a:rect l="l" t="t" r="r" b="b"/>
            <a:pathLst>
              <a:path w="7735614" h="693683">
                <a:moveTo>
                  <a:pt x="0" y="578069"/>
                </a:moveTo>
                <a:cubicBezTo>
                  <a:pt x="63062" y="574566"/>
                  <a:pt x="126287" y="573277"/>
                  <a:pt x="189187" y="567559"/>
                </a:cubicBezTo>
                <a:cubicBezTo>
                  <a:pt x="203573" y="566251"/>
                  <a:pt x="217063" y="559881"/>
                  <a:pt x="231228" y="557048"/>
                </a:cubicBezTo>
                <a:cubicBezTo>
                  <a:pt x="269637" y="549366"/>
                  <a:pt x="308995" y="546121"/>
                  <a:pt x="346842" y="536028"/>
                </a:cubicBezTo>
                <a:cubicBezTo>
                  <a:pt x="414291" y="518042"/>
                  <a:pt x="477682" y="484441"/>
                  <a:pt x="546538" y="472965"/>
                </a:cubicBezTo>
                <a:lnTo>
                  <a:pt x="609600" y="462455"/>
                </a:lnTo>
                <a:cubicBezTo>
                  <a:pt x="627176" y="459259"/>
                  <a:pt x="644560" y="455050"/>
                  <a:pt x="662152" y="451945"/>
                </a:cubicBezTo>
                <a:lnTo>
                  <a:pt x="788276" y="430924"/>
                </a:lnTo>
                <a:lnTo>
                  <a:pt x="851338" y="420414"/>
                </a:lnTo>
                <a:cubicBezTo>
                  <a:pt x="957013" y="367577"/>
                  <a:pt x="823683" y="429632"/>
                  <a:pt x="945931" y="388883"/>
                </a:cubicBezTo>
                <a:cubicBezTo>
                  <a:pt x="1076474" y="345369"/>
                  <a:pt x="889923" y="387472"/>
                  <a:pt x="1040524" y="357352"/>
                </a:cubicBezTo>
                <a:cubicBezTo>
                  <a:pt x="1051034" y="350345"/>
                  <a:pt x="1060184" y="340648"/>
                  <a:pt x="1072055" y="336331"/>
                </a:cubicBezTo>
                <a:cubicBezTo>
                  <a:pt x="1107400" y="323478"/>
                  <a:pt x="1151542" y="320283"/>
                  <a:pt x="1187669" y="304800"/>
                </a:cubicBezTo>
                <a:cubicBezTo>
                  <a:pt x="1202070" y="298628"/>
                  <a:pt x="1215163" y="289598"/>
                  <a:pt x="1229711" y="283779"/>
                </a:cubicBezTo>
                <a:cubicBezTo>
                  <a:pt x="1250284" y="275550"/>
                  <a:pt x="1272200" y="270988"/>
                  <a:pt x="1292773" y="262759"/>
                </a:cubicBezTo>
                <a:cubicBezTo>
                  <a:pt x="1310290" y="255752"/>
                  <a:pt x="1327659" y="248363"/>
                  <a:pt x="1345324" y="241738"/>
                </a:cubicBezTo>
                <a:cubicBezTo>
                  <a:pt x="1355697" y="237848"/>
                  <a:pt x="1366482" y="235118"/>
                  <a:pt x="1376855" y="231228"/>
                </a:cubicBezTo>
                <a:cubicBezTo>
                  <a:pt x="1394521" y="224603"/>
                  <a:pt x="1411205" y="215171"/>
                  <a:pt x="1429407" y="210207"/>
                </a:cubicBezTo>
                <a:cubicBezTo>
                  <a:pt x="1449967" y="204600"/>
                  <a:pt x="1471448" y="203200"/>
                  <a:pt x="1492469" y="199697"/>
                </a:cubicBezTo>
                <a:lnTo>
                  <a:pt x="1555531" y="178676"/>
                </a:lnTo>
                <a:cubicBezTo>
                  <a:pt x="1566041" y="175172"/>
                  <a:pt x="1576094" y="169732"/>
                  <a:pt x="1587062" y="168165"/>
                </a:cubicBezTo>
                <a:lnTo>
                  <a:pt x="1660635" y="157655"/>
                </a:lnTo>
                <a:cubicBezTo>
                  <a:pt x="1671145" y="154152"/>
                  <a:pt x="1682257" y="152100"/>
                  <a:pt x="1692166" y="147145"/>
                </a:cubicBezTo>
                <a:cubicBezTo>
                  <a:pt x="1703464" y="141496"/>
                  <a:pt x="1711598" y="129754"/>
                  <a:pt x="1723697" y="126124"/>
                </a:cubicBezTo>
                <a:cubicBezTo>
                  <a:pt x="1747425" y="119006"/>
                  <a:pt x="1772745" y="119117"/>
                  <a:pt x="1797269" y="115614"/>
                </a:cubicBezTo>
                <a:lnTo>
                  <a:pt x="1860331" y="94593"/>
                </a:lnTo>
                <a:cubicBezTo>
                  <a:pt x="1870841" y="91090"/>
                  <a:pt x="1880829" y="85086"/>
                  <a:pt x="1891862" y="84083"/>
                </a:cubicBezTo>
                <a:cubicBezTo>
                  <a:pt x="1930400" y="80579"/>
                  <a:pt x="1969104" y="78577"/>
                  <a:pt x="2007476" y="73572"/>
                </a:cubicBezTo>
                <a:cubicBezTo>
                  <a:pt x="2049739" y="68059"/>
                  <a:pt x="2091190" y="56793"/>
                  <a:pt x="2133600" y="52552"/>
                </a:cubicBezTo>
                <a:cubicBezTo>
                  <a:pt x="2168635" y="49048"/>
                  <a:pt x="2203803" y="46694"/>
                  <a:pt x="2238704" y="42041"/>
                </a:cubicBezTo>
                <a:cubicBezTo>
                  <a:pt x="2256411" y="39680"/>
                  <a:pt x="2273571" y="34057"/>
                  <a:pt x="2291255" y="31531"/>
                </a:cubicBezTo>
                <a:cubicBezTo>
                  <a:pt x="2368028" y="20564"/>
                  <a:pt x="2422901" y="19239"/>
                  <a:pt x="2501462" y="10510"/>
                </a:cubicBezTo>
                <a:cubicBezTo>
                  <a:pt x="2526084" y="7774"/>
                  <a:pt x="2550511" y="3503"/>
                  <a:pt x="2575035" y="0"/>
                </a:cubicBezTo>
                <a:lnTo>
                  <a:pt x="3026980" y="10510"/>
                </a:lnTo>
                <a:cubicBezTo>
                  <a:pt x="3041412" y="11124"/>
                  <a:pt x="3054823" y="18359"/>
                  <a:pt x="3069021" y="21021"/>
                </a:cubicBezTo>
                <a:cubicBezTo>
                  <a:pt x="3110912" y="28876"/>
                  <a:pt x="3195145" y="42041"/>
                  <a:pt x="3195145" y="42041"/>
                </a:cubicBezTo>
                <a:cubicBezTo>
                  <a:pt x="3278424" y="69801"/>
                  <a:pt x="3236351" y="59419"/>
                  <a:pt x="3321269" y="73572"/>
                </a:cubicBezTo>
                <a:cubicBezTo>
                  <a:pt x="3369205" y="92746"/>
                  <a:pt x="3418418" y="113625"/>
                  <a:pt x="3468414" y="126124"/>
                </a:cubicBezTo>
                <a:cubicBezTo>
                  <a:pt x="3516331" y="138103"/>
                  <a:pt x="3529882" y="140994"/>
                  <a:pt x="3584028" y="157655"/>
                </a:cubicBezTo>
                <a:cubicBezTo>
                  <a:pt x="3683087" y="188135"/>
                  <a:pt x="3610004" y="171259"/>
                  <a:pt x="3699642" y="189186"/>
                </a:cubicBezTo>
                <a:cubicBezTo>
                  <a:pt x="3713656" y="196193"/>
                  <a:pt x="3727282" y="204035"/>
                  <a:pt x="3741683" y="210207"/>
                </a:cubicBezTo>
                <a:cubicBezTo>
                  <a:pt x="3762787" y="219252"/>
                  <a:pt x="3793928" y="225896"/>
                  <a:pt x="3815255" y="231228"/>
                </a:cubicBezTo>
                <a:cubicBezTo>
                  <a:pt x="3887947" y="279686"/>
                  <a:pt x="3799270" y="224566"/>
                  <a:pt x="3941380" y="283779"/>
                </a:cubicBezTo>
                <a:cubicBezTo>
                  <a:pt x="3953040" y="288637"/>
                  <a:pt x="3961368" y="299670"/>
                  <a:pt x="3972911" y="304800"/>
                </a:cubicBezTo>
                <a:cubicBezTo>
                  <a:pt x="3993159" y="313799"/>
                  <a:pt x="4015725" y="316822"/>
                  <a:pt x="4035973" y="325821"/>
                </a:cubicBezTo>
                <a:cubicBezTo>
                  <a:pt x="4078925" y="344911"/>
                  <a:pt x="4120056" y="367862"/>
                  <a:pt x="4162097" y="388883"/>
                </a:cubicBezTo>
                <a:cubicBezTo>
                  <a:pt x="4176111" y="395890"/>
                  <a:pt x="4191102" y="401212"/>
                  <a:pt x="4204138" y="409903"/>
                </a:cubicBezTo>
                <a:cubicBezTo>
                  <a:pt x="4250215" y="440622"/>
                  <a:pt x="4230509" y="431479"/>
                  <a:pt x="4298731" y="451945"/>
                </a:cubicBezTo>
                <a:cubicBezTo>
                  <a:pt x="4312567" y="456096"/>
                  <a:pt x="4327169" y="457597"/>
                  <a:pt x="4340773" y="462455"/>
                </a:cubicBezTo>
                <a:cubicBezTo>
                  <a:pt x="4376308" y="475146"/>
                  <a:pt x="4410079" y="492565"/>
                  <a:pt x="4445876" y="504497"/>
                </a:cubicBezTo>
                <a:lnTo>
                  <a:pt x="4508938" y="525517"/>
                </a:lnTo>
                <a:cubicBezTo>
                  <a:pt x="4519448" y="532524"/>
                  <a:pt x="4529171" y="540889"/>
                  <a:pt x="4540469" y="546538"/>
                </a:cubicBezTo>
                <a:cubicBezTo>
                  <a:pt x="4550378" y="551493"/>
                  <a:pt x="4561205" y="554557"/>
                  <a:pt x="4572000" y="557048"/>
                </a:cubicBezTo>
                <a:cubicBezTo>
                  <a:pt x="4604403" y="564526"/>
                  <a:pt x="4669121" y="571644"/>
                  <a:pt x="4708635" y="588579"/>
                </a:cubicBezTo>
                <a:cubicBezTo>
                  <a:pt x="4723036" y="594751"/>
                  <a:pt x="4735812" y="604645"/>
                  <a:pt x="4750676" y="609600"/>
                </a:cubicBezTo>
                <a:cubicBezTo>
                  <a:pt x="4767623" y="615249"/>
                  <a:pt x="4785789" y="616235"/>
                  <a:pt x="4803228" y="620110"/>
                </a:cubicBezTo>
                <a:cubicBezTo>
                  <a:pt x="4837959" y="627828"/>
                  <a:pt x="4861577" y="636601"/>
                  <a:pt x="4897821" y="641131"/>
                </a:cubicBezTo>
                <a:cubicBezTo>
                  <a:pt x="4936219" y="645931"/>
                  <a:pt x="4974951" y="647590"/>
                  <a:pt x="5013435" y="651641"/>
                </a:cubicBezTo>
                <a:cubicBezTo>
                  <a:pt x="5041526" y="654598"/>
                  <a:pt x="5069466" y="658852"/>
                  <a:pt x="5097518" y="662152"/>
                </a:cubicBezTo>
                <a:cubicBezTo>
                  <a:pt x="5158302" y="669303"/>
                  <a:pt x="5248666" y="679099"/>
                  <a:pt x="5307724" y="683172"/>
                </a:cubicBezTo>
                <a:cubicBezTo>
                  <a:pt x="5370734" y="687518"/>
                  <a:pt x="5433849" y="690179"/>
                  <a:pt x="5496911" y="693683"/>
                </a:cubicBezTo>
                <a:lnTo>
                  <a:pt x="6411311" y="683172"/>
                </a:lnTo>
                <a:cubicBezTo>
                  <a:pt x="6467465" y="682082"/>
                  <a:pt x="6523590" y="678251"/>
                  <a:pt x="6579476" y="672662"/>
                </a:cubicBezTo>
                <a:cubicBezTo>
                  <a:pt x="6611387" y="669471"/>
                  <a:pt x="6736387" y="650821"/>
                  <a:pt x="6789683" y="641131"/>
                </a:cubicBezTo>
                <a:cubicBezTo>
                  <a:pt x="6807259" y="637935"/>
                  <a:pt x="6824527" y="632982"/>
                  <a:pt x="6842235" y="630621"/>
                </a:cubicBezTo>
                <a:cubicBezTo>
                  <a:pt x="6877135" y="625968"/>
                  <a:pt x="6912304" y="623614"/>
                  <a:pt x="6947338" y="620110"/>
                </a:cubicBezTo>
                <a:cubicBezTo>
                  <a:pt x="6970885" y="612261"/>
                  <a:pt x="6996399" y="602861"/>
                  <a:pt x="7020911" y="599090"/>
                </a:cubicBezTo>
                <a:cubicBezTo>
                  <a:pt x="7052267" y="594266"/>
                  <a:pt x="7084098" y="593066"/>
                  <a:pt x="7115504" y="588579"/>
                </a:cubicBezTo>
                <a:cubicBezTo>
                  <a:pt x="7242679" y="570411"/>
                  <a:pt x="7111564" y="587120"/>
                  <a:pt x="7199587" y="567559"/>
                </a:cubicBezTo>
                <a:cubicBezTo>
                  <a:pt x="7220390" y="562936"/>
                  <a:pt x="7241975" y="562217"/>
                  <a:pt x="7262649" y="557048"/>
                </a:cubicBezTo>
                <a:cubicBezTo>
                  <a:pt x="7284145" y="551674"/>
                  <a:pt x="7303984" y="540374"/>
                  <a:pt x="7325711" y="536028"/>
                </a:cubicBezTo>
                <a:cubicBezTo>
                  <a:pt x="7367386" y="527692"/>
                  <a:pt x="7424335" y="517168"/>
                  <a:pt x="7462345" y="504497"/>
                </a:cubicBezTo>
                <a:cubicBezTo>
                  <a:pt x="7472855" y="500993"/>
                  <a:pt x="7482976" y="495968"/>
                  <a:pt x="7493876" y="493986"/>
                </a:cubicBezTo>
                <a:cubicBezTo>
                  <a:pt x="7521666" y="488933"/>
                  <a:pt x="7549931" y="486979"/>
                  <a:pt x="7577959" y="483476"/>
                </a:cubicBezTo>
                <a:cubicBezTo>
                  <a:pt x="7641490" y="467592"/>
                  <a:pt x="7606306" y="477530"/>
                  <a:pt x="7683062" y="451945"/>
                </a:cubicBezTo>
                <a:cubicBezTo>
                  <a:pt x="7722020" y="438959"/>
                  <a:pt x="7704687" y="446387"/>
                  <a:pt x="7735614" y="430924"/>
                </a:cubicBezTo>
              </a:path>
            </a:pathLst>
          </a:custGeom>
          <a:noFill/>
          <a:ln>
            <a:solidFill>
              <a:schemeClr val="tx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716309842"/>
      </p:ext>
    </p:extLst>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639763"/>
            <a:ext cx="8229600" cy="655637"/>
          </a:xfrm>
        </p:spPr>
        <p:txBody>
          <a:bodyPr/>
          <a:lstStyle/>
          <a:p>
            <a:pPr eaLnBrk="1" hangingPunct="1">
              <a:defRPr/>
            </a:pPr>
            <a:r>
              <a:rPr lang="en-US" sz="2800" dirty="0" smtClean="0"/>
              <a:t>Problem-2: Noise consideration in </a:t>
            </a:r>
            <a:r>
              <a:rPr lang="en-US" sz="2800" dirty="0" err="1" smtClean="0"/>
              <a:t>lossy</a:t>
            </a:r>
            <a:r>
              <a:rPr lang="en-US" sz="2800" dirty="0" smtClean="0"/>
              <a:t> network</a:t>
            </a:r>
            <a:endParaRPr lang="en-US" sz="2800" dirty="0"/>
          </a:p>
        </p:txBody>
      </p:sp>
      <p:sp>
        <p:nvSpPr>
          <p:cNvPr id="6" name="TextBox 5"/>
          <p:cNvSpPr txBox="1"/>
          <p:nvPr/>
        </p:nvSpPr>
        <p:spPr>
          <a:xfrm>
            <a:off x="4724400" y="1676400"/>
            <a:ext cx="3540125" cy="2800767"/>
          </a:xfrm>
          <a:prstGeom prst="rect">
            <a:avLst/>
          </a:prstGeom>
          <a:noFill/>
        </p:spPr>
        <p:txBody>
          <a:bodyPr wrap="square">
            <a:spAutoFit/>
          </a:bodyPr>
          <a:lstStyle/>
          <a:p>
            <a:pPr marL="342900" indent="-342900">
              <a:buAutoNum type="arabicParenR"/>
              <a:defRPr/>
            </a:pPr>
            <a:r>
              <a:rPr lang="en-US" sz="1600" dirty="0" smtClean="0">
                <a:solidFill>
                  <a:srgbClr val="000000"/>
                </a:solidFill>
                <a:latin typeface="+mn-lt"/>
              </a:rPr>
              <a:t>Calculate noise power delivered to load by the source resistor </a:t>
            </a:r>
            <a:r>
              <a:rPr lang="en-US" sz="1600" dirty="0" smtClean="0">
                <a:solidFill>
                  <a:srgbClr val="000000"/>
                </a:solidFill>
                <a:latin typeface="+mn-lt"/>
              </a:rPr>
              <a:t>only</a:t>
            </a:r>
            <a:r>
              <a:rPr lang="en-US" sz="1600" dirty="0" smtClean="0">
                <a:solidFill>
                  <a:srgbClr val="000000"/>
                </a:solidFill>
                <a:latin typeface="+mn-lt"/>
              </a:rPr>
              <a:t>.</a:t>
            </a:r>
          </a:p>
          <a:p>
            <a:pPr marL="342900" indent="-342900">
              <a:buAutoNum type="arabicParenR"/>
              <a:defRPr/>
            </a:pPr>
            <a:r>
              <a:rPr lang="en-US" sz="1600" dirty="0" smtClean="0">
                <a:solidFill>
                  <a:srgbClr val="000000"/>
                </a:solidFill>
                <a:latin typeface="+mn-lt"/>
              </a:rPr>
              <a:t>Calculate noise power delivered to load by each of three resistors in the attenuator one by one.</a:t>
            </a:r>
          </a:p>
          <a:p>
            <a:pPr marL="342900" indent="-342900">
              <a:buAutoNum type="arabicParenR"/>
              <a:defRPr/>
            </a:pPr>
            <a:r>
              <a:rPr lang="en-US" sz="1600" dirty="0" smtClean="0">
                <a:solidFill>
                  <a:srgbClr val="000000"/>
                </a:solidFill>
                <a:latin typeface="+mn-lt"/>
              </a:rPr>
              <a:t>From 1) and 2), verify that noise power keep constant between input and output of attenuator.</a:t>
            </a:r>
          </a:p>
          <a:p>
            <a:pPr marL="342900" indent="-342900">
              <a:buAutoNum type="arabicParenR"/>
              <a:defRPr/>
            </a:pPr>
            <a:r>
              <a:rPr lang="en-US" sz="1600" dirty="0" smtClean="0">
                <a:solidFill>
                  <a:srgbClr val="000000"/>
                </a:solidFill>
                <a:latin typeface="+mn-lt"/>
              </a:rPr>
              <a:t>Verify that noise factor, F=L  (L=loss). </a:t>
            </a:r>
          </a:p>
          <a:p>
            <a:pPr marL="342900" indent="-342900">
              <a:buAutoNum type="arabicParenR"/>
              <a:defRPr/>
            </a:pPr>
            <a:r>
              <a:rPr lang="en-US" sz="1600" dirty="0" smtClean="0">
                <a:solidFill>
                  <a:srgbClr val="000000"/>
                </a:solidFill>
                <a:latin typeface="+mn-lt"/>
              </a:rPr>
              <a:t>Numerical example: Repeat 1)-4) when R</a:t>
            </a:r>
            <a:r>
              <a:rPr lang="en-US" sz="1600" baseline="-25000" dirty="0" smtClean="0">
                <a:solidFill>
                  <a:srgbClr val="000000"/>
                </a:solidFill>
                <a:latin typeface="+mn-lt"/>
              </a:rPr>
              <a:t>o</a:t>
            </a:r>
            <a:r>
              <a:rPr lang="en-US" sz="1600" dirty="0" smtClean="0">
                <a:solidFill>
                  <a:srgbClr val="000000"/>
                </a:solidFill>
                <a:latin typeface="+mn-lt"/>
              </a:rPr>
              <a:t>=50</a:t>
            </a:r>
            <a:r>
              <a:rPr lang="en-US" sz="1600" dirty="0" smtClean="0">
                <a:solidFill>
                  <a:srgbClr val="000000"/>
                </a:solidFill>
                <a:latin typeface="Symbol" pitchFamily="18" charset="2"/>
              </a:rPr>
              <a:t>W</a:t>
            </a:r>
            <a:r>
              <a:rPr lang="en-US" sz="1600" dirty="0" smtClean="0">
                <a:solidFill>
                  <a:srgbClr val="000000"/>
                </a:solidFill>
                <a:latin typeface="+mn-lt"/>
              </a:rPr>
              <a:t>, R</a:t>
            </a:r>
            <a:r>
              <a:rPr lang="en-US" sz="1600" baseline="-25000" dirty="0" smtClean="0">
                <a:solidFill>
                  <a:srgbClr val="000000"/>
                </a:solidFill>
                <a:latin typeface="+mn-lt"/>
              </a:rPr>
              <a:t>x</a:t>
            </a:r>
            <a:r>
              <a:rPr lang="en-US" sz="1600" dirty="0" smtClean="0">
                <a:solidFill>
                  <a:srgbClr val="000000"/>
                </a:solidFill>
                <a:latin typeface="+mn-lt"/>
              </a:rPr>
              <a:t>=8.55</a:t>
            </a:r>
            <a:r>
              <a:rPr lang="en-US" sz="1600" dirty="0" smtClean="0">
                <a:solidFill>
                  <a:srgbClr val="000000"/>
                </a:solidFill>
                <a:latin typeface="Symbol" pitchFamily="18" charset="2"/>
              </a:rPr>
              <a:t>W</a:t>
            </a:r>
            <a:r>
              <a:rPr lang="en-US" sz="1600" dirty="0" smtClean="0">
                <a:solidFill>
                  <a:srgbClr val="000000"/>
                </a:solidFill>
                <a:latin typeface="+mn-lt"/>
              </a:rPr>
              <a:t>, </a:t>
            </a:r>
            <a:r>
              <a:rPr lang="en-US" sz="1600" dirty="0" err="1" smtClean="0">
                <a:solidFill>
                  <a:srgbClr val="000000"/>
                </a:solidFill>
                <a:latin typeface="+mn-lt"/>
              </a:rPr>
              <a:t>R</a:t>
            </a:r>
            <a:r>
              <a:rPr lang="en-US" sz="1600" baseline="-25000" dirty="0" err="1" smtClean="0">
                <a:solidFill>
                  <a:srgbClr val="000000"/>
                </a:solidFill>
                <a:latin typeface="+mn-lt"/>
              </a:rPr>
              <a:t>y</a:t>
            </a:r>
            <a:r>
              <a:rPr lang="en-US" sz="1600" dirty="0" smtClean="0">
                <a:solidFill>
                  <a:srgbClr val="000000"/>
                </a:solidFill>
                <a:latin typeface="+mn-lt"/>
              </a:rPr>
              <a:t>=141.9</a:t>
            </a:r>
            <a:r>
              <a:rPr lang="en-US" sz="1600" dirty="0" smtClean="0">
                <a:solidFill>
                  <a:srgbClr val="000000"/>
                </a:solidFill>
                <a:latin typeface="Symbol" pitchFamily="18" charset="2"/>
              </a:rPr>
              <a:t>W</a:t>
            </a:r>
            <a:r>
              <a:rPr lang="en-US" sz="1600" dirty="0" smtClean="0">
                <a:solidFill>
                  <a:srgbClr val="000000"/>
                </a:solidFill>
                <a:latin typeface="+mn-lt"/>
              </a:rPr>
              <a:t>.  </a:t>
            </a:r>
            <a:endParaRPr lang="en-US" sz="1600" dirty="0">
              <a:solidFill>
                <a:srgbClr val="000000"/>
              </a:solidFill>
              <a:latin typeface="+mn-lt"/>
            </a:endParaRPr>
          </a:p>
        </p:txBody>
      </p:sp>
      <p:sp>
        <p:nvSpPr>
          <p:cNvPr id="3" name="Slide Number Placeholder 2"/>
          <p:cNvSpPr>
            <a:spLocks noGrp="1"/>
          </p:cNvSpPr>
          <p:nvPr>
            <p:ph type="sldNum" sz="quarter" idx="11"/>
          </p:nvPr>
        </p:nvSpPr>
        <p:spPr/>
        <p:txBody>
          <a:bodyPr/>
          <a:lstStyle/>
          <a:p>
            <a:pPr>
              <a:defRPr/>
            </a:pPr>
            <a:fld id="{6D4896F4-2973-40D7-9C01-01FD65689C1F}" type="slidenum">
              <a:rPr lang="en-US" smtClean="0"/>
              <a:pPr>
                <a:defRPr/>
              </a:pPr>
              <a:t>3</a:t>
            </a:fld>
            <a:endParaRPr lang="en-US"/>
          </a:p>
        </p:txBody>
      </p:sp>
      <p:pic>
        <p:nvPicPr>
          <p:cNvPr id="19483" name="Picture 27"/>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38200" y="1718821"/>
            <a:ext cx="3470275" cy="210808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9" name="TextBox 8"/>
          <p:cNvSpPr txBox="1"/>
          <p:nvPr/>
        </p:nvSpPr>
        <p:spPr>
          <a:xfrm>
            <a:off x="1406525" y="3776221"/>
            <a:ext cx="2479675" cy="338554"/>
          </a:xfrm>
          <a:prstGeom prst="rect">
            <a:avLst/>
          </a:prstGeom>
          <a:noFill/>
        </p:spPr>
        <p:txBody>
          <a:bodyPr wrap="square" rtlCol="0">
            <a:spAutoFit/>
          </a:bodyPr>
          <a:lstStyle/>
          <a:p>
            <a:r>
              <a:rPr lang="en-US" sz="1600" b="1" dirty="0" smtClean="0">
                <a:latin typeface="Arial Narrow" pitchFamily="34" charset="0"/>
              </a:rPr>
              <a:t>Assumption: R</a:t>
            </a:r>
            <a:r>
              <a:rPr lang="en-US" sz="1600" b="1" baseline="-25000" dirty="0" smtClean="0">
                <a:latin typeface="Arial Narrow" pitchFamily="34" charset="0"/>
              </a:rPr>
              <a:t>L</a:t>
            </a:r>
            <a:r>
              <a:rPr lang="en-US" sz="1600" b="1" dirty="0" smtClean="0">
                <a:latin typeface="Arial Narrow" pitchFamily="34" charset="0"/>
              </a:rPr>
              <a:t> is noiseless.</a:t>
            </a:r>
            <a:endParaRPr lang="en-US" sz="1600" b="1" dirty="0">
              <a:latin typeface="Arial Narrow" pitchFamily="34" charset="0"/>
            </a:endParaRPr>
          </a:p>
        </p:txBody>
      </p:sp>
    </p:spTree>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Freeform 7"/>
          <p:cNvSpPr/>
          <p:nvPr/>
        </p:nvSpPr>
        <p:spPr>
          <a:xfrm>
            <a:off x="430924" y="3678621"/>
            <a:ext cx="4941268" cy="1982698"/>
          </a:xfrm>
          <a:custGeom>
            <a:avLst/>
            <a:gdLst>
              <a:gd name="connsiteX0" fmla="*/ 4939862 w 4941268"/>
              <a:gd name="connsiteY0" fmla="*/ 662151 h 1982698"/>
              <a:gd name="connsiteX1" fmla="*/ 4824248 w 4941268"/>
              <a:gd name="connsiteY1" fmla="*/ 567558 h 1982698"/>
              <a:gd name="connsiteX2" fmla="*/ 4719145 w 4941268"/>
              <a:gd name="connsiteY2" fmla="*/ 536027 h 1982698"/>
              <a:gd name="connsiteX3" fmla="*/ 4687614 w 4941268"/>
              <a:gd name="connsiteY3" fmla="*/ 525517 h 1982698"/>
              <a:gd name="connsiteX4" fmla="*/ 4624552 w 4941268"/>
              <a:gd name="connsiteY4" fmla="*/ 515007 h 1982698"/>
              <a:gd name="connsiteX5" fmla="*/ 4445876 w 4941268"/>
              <a:gd name="connsiteY5" fmla="*/ 483476 h 1982698"/>
              <a:gd name="connsiteX6" fmla="*/ 3993931 w 4941268"/>
              <a:gd name="connsiteY6" fmla="*/ 462455 h 1982698"/>
              <a:gd name="connsiteX7" fmla="*/ 3710152 w 4941268"/>
              <a:gd name="connsiteY7" fmla="*/ 441434 h 1982698"/>
              <a:gd name="connsiteX8" fmla="*/ 3531476 w 4941268"/>
              <a:gd name="connsiteY8" fmla="*/ 420413 h 1982698"/>
              <a:gd name="connsiteX9" fmla="*/ 1986455 w 4941268"/>
              <a:gd name="connsiteY9" fmla="*/ 409903 h 1982698"/>
              <a:gd name="connsiteX10" fmla="*/ 1881352 w 4941268"/>
              <a:gd name="connsiteY10" fmla="*/ 367862 h 1982698"/>
              <a:gd name="connsiteX11" fmla="*/ 1849821 w 4941268"/>
              <a:gd name="connsiteY11" fmla="*/ 357351 h 1982698"/>
              <a:gd name="connsiteX12" fmla="*/ 1786759 w 4941268"/>
              <a:gd name="connsiteY12" fmla="*/ 304800 h 1982698"/>
              <a:gd name="connsiteX13" fmla="*/ 1692166 w 4941268"/>
              <a:gd name="connsiteY13" fmla="*/ 241738 h 1982698"/>
              <a:gd name="connsiteX14" fmla="*/ 1660635 w 4941268"/>
              <a:gd name="connsiteY14" fmla="*/ 220717 h 1982698"/>
              <a:gd name="connsiteX15" fmla="*/ 1587062 w 4941268"/>
              <a:gd name="connsiteY15" fmla="*/ 199696 h 1982698"/>
              <a:gd name="connsiteX16" fmla="*/ 1524000 w 4941268"/>
              <a:gd name="connsiteY16" fmla="*/ 157655 h 1982698"/>
              <a:gd name="connsiteX17" fmla="*/ 1450428 w 4941268"/>
              <a:gd name="connsiteY17" fmla="*/ 126124 h 1982698"/>
              <a:gd name="connsiteX18" fmla="*/ 1387366 w 4941268"/>
              <a:gd name="connsiteY18" fmla="*/ 84082 h 1982698"/>
              <a:gd name="connsiteX19" fmla="*/ 1324304 w 4941268"/>
              <a:gd name="connsiteY19" fmla="*/ 63062 h 1982698"/>
              <a:gd name="connsiteX20" fmla="*/ 1240221 w 4941268"/>
              <a:gd name="connsiteY20" fmla="*/ 42041 h 1982698"/>
              <a:gd name="connsiteX21" fmla="*/ 1166648 w 4941268"/>
              <a:gd name="connsiteY21" fmla="*/ 21020 h 1982698"/>
              <a:gd name="connsiteX22" fmla="*/ 1082566 w 4941268"/>
              <a:gd name="connsiteY22" fmla="*/ 10510 h 1982698"/>
              <a:gd name="connsiteX23" fmla="*/ 1008993 w 4941268"/>
              <a:gd name="connsiteY23" fmla="*/ 0 h 1982698"/>
              <a:gd name="connsiteX24" fmla="*/ 630621 w 4941268"/>
              <a:gd name="connsiteY24" fmla="*/ 10510 h 1982698"/>
              <a:gd name="connsiteX25" fmla="*/ 504497 w 4941268"/>
              <a:gd name="connsiteY25" fmla="*/ 31531 h 1982698"/>
              <a:gd name="connsiteX26" fmla="*/ 388883 w 4941268"/>
              <a:gd name="connsiteY26" fmla="*/ 63062 h 1982698"/>
              <a:gd name="connsiteX27" fmla="*/ 357352 w 4941268"/>
              <a:gd name="connsiteY27" fmla="*/ 73572 h 1982698"/>
              <a:gd name="connsiteX28" fmla="*/ 283779 w 4941268"/>
              <a:gd name="connsiteY28" fmla="*/ 105103 h 1982698"/>
              <a:gd name="connsiteX29" fmla="*/ 210207 w 4941268"/>
              <a:gd name="connsiteY29" fmla="*/ 157655 h 1982698"/>
              <a:gd name="connsiteX30" fmla="*/ 178676 w 4941268"/>
              <a:gd name="connsiteY30" fmla="*/ 178676 h 1982698"/>
              <a:gd name="connsiteX31" fmla="*/ 115614 w 4941268"/>
              <a:gd name="connsiteY31" fmla="*/ 252248 h 1982698"/>
              <a:gd name="connsiteX32" fmla="*/ 94593 w 4941268"/>
              <a:gd name="connsiteY32" fmla="*/ 283779 h 1982698"/>
              <a:gd name="connsiteX33" fmla="*/ 42042 w 4941268"/>
              <a:gd name="connsiteY33" fmla="*/ 346841 h 1982698"/>
              <a:gd name="connsiteX34" fmla="*/ 31531 w 4941268"/>
              <a:gd name="connsiteY34" fmla="*/ 388882 h 1982698"/>
              <a:gd name="connsiteX35" fmla="*/ 10510 w 4941268"/>
              <a:gd name="connsiteY35" fmla="*/ 420413 h 1982698"/>
              <a:gd name="connsiteX36" fmla="*/ 0 w 4941268"/>
              <a:gd name="connsiteY36" fmla="*/ 451945 h 1982698"/>
              <a:gd name="connsiteX37" fmla="*/ 10510 w 4941268"/>
              <a:gd name="connsiteY37" fmla="*/ 609600 h 1982698"/>
              <a:gd name="connsiteX38" fmla="*/ 42042 w 4941268"/>
              <a:gd name="connsiteY38" fmla="*/ 672662 h 1982698"/>
              <a:gd name="connsiteX39" fmla="*/ 84083 w 4941268"/>
              <a:gd name="connsiteY39" fmla="*/ 746234 h 1982698"/>
              <a:gd name="connsiteX40" fmla="*/ 147145 w 4941268"/>
              <a:gd name="connsiteY40" fmla="*/ 798786 h 1982698"/>
              <a:gd name="connsiteX41" fmla="*/ 178676 w 4941268"/>
              <a:gd name="connsiteY41" fmla="*/ 809296 h 1982698"/>
              <a:gd name="connsiteX42" fmla="*/ 220717 w 4941268"/>
              <a:gd name="connsiteY42" fmla="*/ 830317 h 1982698"/>
              <a:gd name="connsiteX43" fmla="*/ 283779 w 4941268"/>
              <a:gd name="connsiteY43" fmla="*/ 851338 h 1982698"/>
              <a:gd name="connsiteX44" fmla="*/ 315310 w 4941268"/>
              <a:gd name="connsiteY44" fmla="*/ 861848 h 1982698"/>
              <a:gd name="connsiteX45" fmla="*/ 357352 w 4941268"/>
              <a:gd name="connsiteY45" fmla="*/ 872358 h 1982698"/>
              <a:gd name="connsiteX46" fmla="*/ 420414 w 4941268"/>
              <a:gd name="connsiteY46" fmla="*/ 893379 h 1982698"/>
              <a:gd name="connsiteX47" fmla="*/ 462455 w 4941268"/>
              <a:gd name="connsiteY47" fmla="*/ 903889 h 1982698"/>
              <a:gd name="connsiteX48" fmla="*/ 515007 w 4941268"/>
              <a:gd name="connsiteY48" fmla="*/ 924910 h 1982698"/>
              <a:gd name="connsiteX49" fmla="*/ 599090 w 4941268"/>
              <a:gd name="connsiteY49" fmla="*/ 945931 h 1982698"/>
              <a:gd name="connsiteX50" fmla="*/ 662152 w 4941268"/>
              <a:gd name="connsiteY50" fmla="*/ 966951 h 1982698"/>
              <a:gd name="connsiteX51" fmla="*/ 693683 w 4941268"/>
              <a:gd name="connsiteY51" fmla="*/ 977462 h 1982698"/>
              <a:gd name="connsiteX52" fmla="*/ 788276 w 4941268"/>
              <a:gd name="connsiteY52" fmla="*/ 987972 h 1982698"/>
              <a:gd name="connsiteX53" fmla="*/ 893379 w 4941268"/>
              <a:gd name="connsiteY53" fmla="*/ 1008993 h 1982698"/>
              <a:gd name="connsiteX54" fmla="*/ 1030014 w 4941268"/>
              <a:gd name="connsiteY54" fmla="*/ 1030013 h 1982698"/>
              <a:gd name="connsiteX55" fmla="*/ 1093076 w 4941268"/>
              <a:gd name="connsiteY55" fmla="*/ 1051034 h 1982698"/>
              <a:gd name="connsiteX56" fmla="*/ 1124607 w 4941268"/>
              <a:gd name="connsiteY56" fmla="*/ 1061545 h 1982698"/>
              <a:gd name="connsiteX57" fmla="*/ 1219200 w 4941268"/>
              <a:gd name="connsiteY57" fmla="*/ 1135117 h 1982698"/>
              <a:gd name="connsiteX58" fmla="*/ 1250731 w 4941268"/>
              <a:gd name="connsiteY58" fmla="*/ 1156138 h 1982698"/>
              <a:gd name="connsiteX59" fmla="*/ 1282262 w 4941268"/>
              <a:gd name="connsiteY59" fmla="*/ 1187669 h 1982698"/>
              <a:gd name="connsiteX60" fmla="*/ 1313793 w 4941268"/>
              <a:gd name="connsiteY60" fmla="*/ 1208689 h 1982698"/>
              <a:gd name="connsiteX61" fmla="*/ 1408386 w 4941268"/>
              <a:gd name="connsiteY61" fmla="*/ 1282262 h 1982698"/>
              <a:gd name="connsiteX62" fmla="*/ 1481959 w 4941268"/>
              <a:gd name="connsiteY62" fmla="*/ 1355834 h 1982698"/>
              <a:gd name="connsiteX63" fmla="*/ 1513490 w 4941268"/>
              <a:gd name="connsiteY63" fmla="*/ 1387365 h 1982698"/>
              <a:gd name="connsiteX64" fmla="*/ 1597573 w 4941268"/>
              <a:gd name="connsiteY64" fmla="*/ 1439917 h 1982698"/>
              <a:gd name="connsiteX65" fmla="*/ 1639614 w 4941268"/>
              <a:gd name="connsiteY65" fmla="*/ 1481958 h 1982698"/>
              <a:gd name="connsiteX66" fmla="*/ 1723697 w 4941268"/>
              <a:gd name="connsiteY66" fmla="*/ 1545020 h 1982698"/>
              <a:gd name="connsiteX67" fmla="*/ 1755228 w 4941268"/>
              <a:gd name="connsiteY67" fmla="*/ 1576551 h 1982698"/>
              <a:gd name="connsiteX68" fmla="*/ 1818290 w 4941268"/>
              <a:gd name="connsiteY68" fmla="*/ 1618593 h 1982698"/>
              <a:gd name="connsiteX69" fmla="*/ 1870842 w 4941268"/>
              <a:gd name="connsiteY69" fmla="*/ 1671145 h 1982698"/>
              <a:gd name="connsiteX70" fmla="*/ 1933904 w 4941268"/>
              <a:gd name="connsiteY70" fmla="*/ 1713186 h 1982698"/>
              <a:gd name="connsiteX71" fmla="*/ 1996966 w 4941268"/>
              <a:gd name="connsiteY71" fmla="*/ 1755227 h 1982698"/>
              <a:gd name="connsiteX72" fmla="*/ 2039007 w 4941268"/>
              <a:gd name="connsiteY72" fmla="*/ 1786758 h 1982698"/>
              <a:gd name="connsiteX73" fmla="*/ 2123090 w 4941268"/>
              <a:gd name="connsiteY73" fmla="*/ 1828800 h 1982698"/>
              <a:gd name="connsiteX74" fmla="*/ 2165131 w 4941268"/>
              <a:gd name="connsiteY74" fmla="*/ 1849820 h 1982698"/>
              <a:gd name="connsiteX75" fmla="*/ 2196662 w 4941268"/>
              <a:gd name="connsiteY75" fmla="*/ 1870841 h 1982698"/>
              <a:gd name="connsiteX76" fmla="*/ 2270235 w 4941268"/>
              <a:gd name="connsiteY76" fmla="*/ 1891862 h 1982698"/>
              <a:gd name="connsiteX77" fmla="*/ 2312276 w 4941268"/>
              <a:gd name="connsiteY77" fmla="*/ 1912882 h 1982698"/>
              <a:gd name="connsiteX78" fmla="*/ 2396359 w 4941268"/>
              <a:gd name="connsiteY78" fmla="*/ 1933903 h 1982698"/>
              <a:gd name="connsiteX79" fmla="*/ 2522483 w 4941268"/>
              <a:gd name="connsiteY79" fmla="*/ 1954924 h 1982698"/>
              <a:gd name="connsiteX80" fmla="*/ 2953407 w 4941268"/>
              <a:gd name="connsiteY80" fmla="*/ 1954924 h 1982698"/>
              <a:gd name="connsiteX81" fmla="*/ 2995448 w 4941268"/>
              <a:gd name="connsiteY81" fmla="*/ 1944413 h 1982698"/>
              <a:gd name="connsiteX82" fmla="*/ 3069021 w 4941268"/>
              <a:gd name="connsiteY82" fmla="*/ 1923393 h 1982698"/>
              <a:gd name="connsiteX83" fmla="*/ 3100552 w 4941268"/>
              <a:gd name="connsiteY83" fmla="*/ 1902372 h 1982698"/>
              <a:gd name="connsiteX84" fmla="*/ 3153104 w 4941268"/>
              <a:gd name="connsiteY84" fmla="*/ 1860331 h 1982698"/>
              <a:gd name="connsiteX85" fmla="*/ 3216166 w 4941268"/>
              <a:gd name="connsiteY85" fmla="*/ 1828800 h 1982698"/>
              <a:gd name="connsiteX86" fmla="*/ 3279228 w 4941268"/>
              <a:gd name="connsiteY86" fmla="*/ 1765738 h 1982698"/>
              <a:gd name="connsiteX87" fmla="*/ 3363310 w 4941268"/>
              <a:gd name="connsiteY87" fmla="*/ 1713186 h 1982698"/>
              <a:gd name="connsiteX88" fmla="*/ 3426373 w 4941268"/>
              <a:gd name="connsiteY88" fmla="*/ 1671145 h 1982698"/>
              <a:gd name="connsiteX89" fmla="*/ 3531476 w 4941268"/>
              <a:gd name="connsiteY89" fmla="*/ 1608082 h 1982698"/>
              <a:gd name="connsiteX90" fmla="*/ 3573517 w 4941268"/>
              <a:gd name="connsiteY90" fmla="*/ 1576551 h 1982698"/>
              <a:gd name="connsiteX91" fmla="*/ 3615559 w 4941268"/>
              <a:gd name="connsiteY91" fmla="*/ 1555531 h 1982698"/>
              <a:gd name="connsiteX92" fmla="*/ 3668110 w 4941268"/>
              <a:gd name="connsiteY92" fmla="*/ 1524000 h 1982698"/>
              <a:gd name="connsiteX93" fmla="*/ 3762704 w 4941268"/>
              <a:gd name="connsiteY93" fmla="*/ 1492469 h 1982698"/>
              <a:gd name="connsiteX94" fmla="*/ 3846786 w 4941268"/>
              <a:gd name="connsiteY94" fmla="*/ 1460938 h 1982698"/>
              <a:gd name="connsiteX95" fmla="*/ 3909848 w 4941268"/>
              <a:gd name="connsiteY95" fmla="*/ 1429407 h 1982698"/>
              <a:gd name="connsiteX96" fmla="*/ 3951890 w 4941268"/>
              <a:gd name="connsiteY96" fmla="*/ 1418896 h 1982698"/>
              <a:gd name="connsiteX97" fmla="*/ 3993931 w 4941268"/>
              <a:gd name="connsiteY97" fmla="*/ 1397876 h 1982698"/>
              <a:gd name="connsiteX98" fmla="*/ 4035973 w 4941268"/>
              <a:gd name="connsiteY98" fmla="*/ 1387365 h 1982698"/>
              <a:gd name="connsiteX99" fmla="*/ 4172607 w 4941268"/>
              <a:gd name="connsiteY99" fmla="*/ 1334813 h 1982698"/>
              <a:gd name="connsiteX100" fmla="*/ 4267200 w 4941268"/>
              <a:gd name="connsiteY100" fmla="*/ 1282262 h 1982698"/>
              <a:gd name="connsiteX101" fmla="*/ 4309242 w 4941268"/>
              <a:gd name="connsiteY101" fmla="*/ 1261241 h 1982698"/>
              <a:gd name="connsiteX102" fmla="*/ 4340773 w 4941268"/>
              <a:gd name="connsiteY102" fmla="*/ 1240220 h 1982698"/>
              <a:gd name="connsiteX103" fmla="*/ 4382814 w 4941268"/>
              <a:gd name="connsiteY103" fmla="*/ 1229710 h 1982698"/>
              <a:gd name="connsiteX104" fmla="*/ 4477407 w 4941268"/>
              <a:gd name="connsiteY104" fmla="*/ 1156138 h 1982698"/>
              <a:gd name="connsiteX105" fmla="*/ 4508938 w 4941268"/>
              <a:gd name="connsiteY105" fmla="*/ 1135117 h 1982698"/>
              <a:gd name="connsiteX106" fmla="*/ 4540469 w 4941268"/>
              <a:gd name="connsiteY106" fmla="*/ 1103586 h 1982698"/>
              <a:gd name="connsiteX107" fmla="*/ 4572000 w 4941268"/>
              <a:gd name="connsiteY107" fmla="*/ 1082565 h 1982698"/>
              <a:gd name="connsiteX108" fmla="*/ 4603531 w 4941268"/>
              <a:gd name="connsiteY108" fmla="*/ 1051034 h 1982698"/>
              <a:gd name="connsiteX109" fmla="*/ 4656083 w 4941268"/>
              <a:gd name="connsiteY109" fmla="*/ 987972 h 1982698"/>
              <a:gd name="connsiteX110" fmla="*/ 4687614 w 4941268"/>
              <a:gd name="connsiteY110" fmla="*/ 966951 h 1982698"/>
              <a:gd name="connsiteX111" fmla="*/ 4719145 w 4941268"/>
              <a:gd name="connsiteY111" fmla="*/ 935420 h 1982698"/>
              <a:gd name="connsiteX112" fmla="*/ 4782207 w 4941268"/>
              <a:gd name="connsiteY112" fmla="*/ 893379 h 1982698"/>
              <a:gd name="connsiteX113" fmla="*/ 4855779 w 4941268"/>
              <a:gd name="connsiteY113" fmla="*/ 798786 h 1982698"/>
              <a:gd name="connsiteX114" fmla="*/ 4887310 w 4941268"/>
              <a:gd name="connsiteY114" fmla="*/ 704193 h 1982698"/>
              <a:gd name="connsiteX115" fmla="*/ 4939862 w 4941268"/>
              <a:gd name="connsiteY115" fmla="*/ 662151 h 19826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Lst>
            <a:rect l="l" t="t" r="r" b="b"/>
            <a:pathLst>
              <a:path w="4941268" h="1982698">
                <a:moveTo>
                  <a:pt x="4939862" y="662151"/>
                </a:moveTo>
                <a:cubicBezTo>
                  <a:pt x="4929352" y="639378"/>
                  <a:pt x="4866082" y="581502"/>
                  <a:pt x="4824248" y="567558"/>
                </a:cubicBezTo>
                <a:cubicBezTo>
                  <a:pt x="4674386" y="517605"/>
                  <a:pt x="4830335" y="567796"/>
                  <a:pt x="4719145" y="536027"/>
                </a:cubicBezTo>
                <a:cubicBezTo>
                  <a:pt x="4708492" y="532983"/>
                  <a:pt x="4698429" y="527920"/>
                  <a:pt x="4687614" y="525517"/>
                </a:cubicBezTo>
                <a:cubicBezTo>
                  <a:pt x="4666811" y="520894"/>
                  <a:pt x="4645519" y="518819"/>
                  <a:pt x="4624552" y="515007"/>
                </a:cubicBezTo>
                <a:cubicBezTo>
                  <a:pt x="4565387" y="504250"/>
                  <a:pt x="4505687" y="488077"/>
                  <a:pt x="4445876" y="483476"/>
                </a:cubicBezTo>
                <a:cubicBezTo>
                  <a:pt x="4204390" y="464899"/>
                  <a:pt x="4354896" y="474487"/>
                  <a:pt x="3993931" y="462455"/>
                </a:cubicBezTo>
                <a:cubicBezTo>
                  <a:pt x="3767226" y="437266"/>
                  <a:pt x="4069056" y="469042"/>
                  <a:pt x="3710152" y="441434"/>
                </a:cubicBezTo>
                <a:cubicBezTo>
                  <a:pt x="3675397" y="438761"/>
                  <a:pt x="3563380" y="420822"/>
                  <a:pt x="3531476" y="420413"/>
                </a:cubicBezTo>
                <a:lnTo>
                  <a:pt x="1986455" y="409903"/>
                </a:lnTo>
                <a:cubicBezTo>
                  <a:pt x="1842927" y="362060"/>
                  <a:pt x="1989599" y="414254"/>
                  <a:pt x="1881352" y="367862"/>
                </a:cubicBezTo>
                <a:cubicBezTo>
                  <a:pt x="1871169" y="363498"/>
                  <a:pt x="1859730" y="362306"/>
                  <a:pt x="1849821" y="357351"/>
                </a:cubicBezTo>
                <a:cubicBezTo>
                  <a:pt x="1804750" y="334815"/>
                  <a:pt x="1828602" y="337345"/>
                  <a:pt x="1786759" y="304800"/>
                </a:cubicBezTo>
                <a:cubicBezTo>
                  <a:pt x="1786734" y="304780"/>
                  <a:pt x="1707945" y="252257"/>
                  <a:pt x="1692166" y="241738"/>
                </a:cubicBezTo>
                <a:cubicBezTo>
                  <a:pt x="1681656" y="234731"/>
                  <a:pt x="1672619" y="224711"/>
                  <a:pt x="1660635" y="220717"/>
                </a:cubicBezTo>
                <a:cubicBezTo>
                  <a:pt x="1615400" y="205639"/>
                  <a:pt x="1639852" y="212894"/>
                  <a:pt x="1587062" y="199696"/>
                </a:cubicBezTo>
                <a:cubicBezTo>
                  <a:pt x="1566041" y="185682"/>
                  <a:pt x="1547967" y="165644"/>
                  <a:pt x="1524000" y="157655"/>
                </a:cubicBezTo>
                <a:cubicBezTo>
                  <a:pt x="1491379" y="146782"/>
                  <a:pt x="1482899" y="145607"/>
                  <a:pt x="1450428" y="126124"/>
                </a:cubicBezTo>
                <a:cubicBezTo>
                  <a:pt x="1428765" y="113126"/>
                  <a:pt x="1411333" y="92071"/>
                  <a:pt x="1387366" y="84082"/>
                </a:cubicBezTo>
                <a:cubicBezTo>
                  <a:pt x="1366345" y="77075"/>
                  <a:pt x="1345800" y="68436"/>
                  <a:pt x="1324304" y="63062"/>
                </a:cubicBezTo>
                <a:cubicBezTo>
                  <a:pt x="1296276" y="56055"/>
                  <a:pt x="1267629" y="51177"/>
                  <a:pt x="1240221" y="42041"/>
                </a:cubicBezTo>
                <a:cubicBezTo>
                  <a:pt x="1215233" y="33712"/>
                  <a:pt x="1193038" y="25418"/>
                  <a:pt x="1166648" y="21020"/>
                </a:cubicBezTo>
                <a:cubicBezTo>
                  <a:pt x="1138787" y="16376"/>
                  <a:pt x="1110564" y="14243"/>
                  <a:pt x="1082566" y="10510"/>
                </a:cubicBezTo>
                <a:lnTo>
                  <a:pt x="1008993" y="0"/>
                </a:lnTo>
                <a:lnTo>
                  <a:pt x="630621" y="10510"/>
                </a:lnTo>
                <a:cubicBezTo>
                  <a:pt x="555140" y="13941"/>
                  <a:pt x="562211" y="18705"/>
                  <a:pt x="504497" y="31531"/>
                </a:cubicBezTo>
                <a:cubicBezTo>
                  <a:pt x="415351" y="51342"/>
                  <a:pt x="487333" y="30245"/>
                  <a:pt x="388883" y="63062"/>
                </a:cubicBezTo>
                <a:cubicBezTo>
                  <a:pt x="378373" y="66565"/>
                  <a:pt x="367261" y="68617"/>
                  <a:pt x="357352" y="73572"/>
                </a:cubicBezTo>
                <a:cubicBezTo>
                  <a:pt x="305401" y="99548"/>
                  <a:pt x="330174" y="89638"/>
                  <a:pt x="283779" y="105103"/>
                </a:cubicBezTo>
                <a:cubicBezTo>
                  <a:pt x="209470" y="154643"/>
                  <a:pt x="301464" y="92471"/>
                  <a:pt x="210207" y="157655"/>
                </a:cubicBezTo>
                <a:cubicBezTo>
                  <a:pt x="199928" y="164997"/>
                  <a:pt x="188380" y="170589"/>
                  <a:pt x="178676" y="178676"/>
                </a:cubicBezTo>
                <a:cubicBezTo>
                  <a:pt x="151713" y="201145"/>
                  <a:pt x="136082" y="223593"/>
                  <a:pt x="115614" y="252248"/>
                </a:cubicBezTo>
                <a:cubicBezTo>
                  <a:pt x="108272" y="262527"/>
                  <a:pt x="102680" y="274075"/>
                  <a:pt x="94593" y="283779"/>
                </a:cubicBezTo>
                <a:cubicBezTo>
                  <a:pt x="27161" y="364697"/>
                  <a:pt x="94226" y="268562"/>
                  <a:pt x="42042" y="346841"/>
                </a:cubicBezTo>
                <a:cubicBezTo>
                  <a:pt x="38538" y="360855"/>
                  <a:pt x="37221" y="375605"/>
                  <a:pt x="31531" y="388882"/>
                </a:cubicBezTo>
                <a:cubicBezTo>
                  <a:pt x="26555" y="400492"/>
                  <a:pt x="16159" y="409115"/>
                  <a:pt x="10510" y="420413"/>
                </a:cubicBezTo>
                <a:cubicBezTo>
                  <a:pt x="5555" y="430323"/>
                  <a:pt x="3503" y="441434"/>
                  <a:pt x="0" y="451945"/>
                </a:cubicBezTo>
                <a:cubicBezTo>
                  <a:pt x="3503" y="504497"/>
                  <a:pt x="4694" y="557254"/>
                  <a:pt x="10510" y="609600"/>
                </a:cubicBezTo>
                <a:cubicBezTo>
                  <a:pt x="13832" y="639501"/>
                  <a:pt x="27626" y="647435"/>
                  <a:pt x="42042" y="672662"/>
                </a:cubicBezTo>
                <a:cubicBezTo>
                  <a:pt x="60735" y="705375"/>
                  <a:pt x="60801" y="718296"/>
                  <a:pt x="84083" y="746234"/>
                </a:cubicBezTo>
                <a:cubicBezTo>
                  <a:pt x="100686" y="766157"/>
                  <a:pt x="123524" y="786976"/>
                  <a:pt x="147145" y="798786"/>
                </a:cubicBezTo>
                <a:cubicBezTo>
                  <a:pt x="157054" y="803741"/>
                  <a:pt x="168493" y="804932"/>
                  <a:pt x="178676" y="809296"/>
                </a:cubicBezTo>
                <a:cubicBezTo>
                  <a:pt x="193077" y="815468"/>
                  <a:pt x="206170" y="824498"/>
                  <a:pt x="220717" y="830317"/>
                </a:cubicBezTo>
                <a:cubicBezTo>
                  <a:pt x="241290" y="838546"/>
                  <a:pt x="262758" y="844331"/>
                  <a:pt x="283779" y="851338"/>
                </a:cubicBezTo>
                <a:cubicBezTo>
                  <a:pt x="294289" y="854841"/>
                  <a:pt x="304562" y="859161"/>
                  <a:pt x="315310" y="861848"/>
                </a:cubicBezTo>
                <a:cubicBezTo>
                  <a:pt x="329324" y="865351"/>
                  <a:pt x="343516" y="868207"/>
                  <a:pt x="357352" y="872358"/>
                </a:cubicBezTo>
                <a:cubicBezTo>
                  <a:pt x="378575" y="878725"/>
                  <a:pt x="398918" y="888005"/>
                  <a:pt x="420414" y="893379"/>
                </a:cubicBezTo>
                <a:cubicBezTo>
                  <a:pt x="434428" y="896882"/>
                  <a:pt x="448751" y="899321"/>
                  <a:pt x="462455" y="903889"/>
                </a:cubicBezTo>
                <a:cubicBezTo>
                  <a:pt x="480354" y="909855"/>
                  <a:pt x="496975" y="919361"/>
                  <a:pt x="515007" y="924910"/>
                </a:cubicBezTo>
                <a:cubicBezTo>
                  <a:pt x="542620" y="933406"/>
                  <a:pt x="571682" y="936795"/>
                  <a:pt x="599090" y="945931"/>
                </a:cubicBezTo>
                <a:lnTo>
                  <a:pt x="662152" y="966951"/>
                </a:lnTo>
                <a:cubicBezTo>
                  <a:pt x="672662" y="970454"/>
                  <a:pt x="682672" y="976239"/>
                  <a:pt x="693683" y="977462"/>
                </a:cubicBezTo>
                <a:lnTo>
                  <a:pt x="788276" y="987972"/>
                </a:lnTo>
                <a:cubicBezTo>
                  <a:pt x="862632" y="1006560"/>
                  <a:pt x="798896" y="991814"/>
                  <a:pt x="893379" y="1008993"/>
                </a:cubicBezTo>
                <a:cubicBezTo>
                  <a:pt x="999291" y="1028250"/>
                  <a:pt x="887629" y="1012215"/>
                  <a:pt x="1030014" y="1030013"/>
                </a:cubicBezTo>
                <a:lnTo>
                  <a:pt x="1093076" y="1051034"/>
                </a:lnTo>
                <a:cubicBezTo>
                  <a:pt x="1103586" y="1054538"/>
                  <a:pt x="1115389" y="1055400"/>
                  <a:pt x="1124607" y="1061545"/>
                </a:cubicBezTo>
                <a:cubicBezTo>
                  <a:pt x="1283984" y="1167795"/>
                  <a:pt x="1120415" y="1052795"/>
                  <a:pt x="1219200" y="1135117"/>
                </a:cubicBezTo>
                <a:cubicBezTo>
                  <a:pt x="1228904" y="1143204"/>
                  <a:pt x="1241027" y="1148051"/>
                  <a:pt x="1250731" y="1156138"/>
                </a:cubicBezTo>
                <a:cubicBezTo>
                  <a:pt x="1262150" y="1165654"/>
                  <a:pt x="1270843" y="1178153"/>
                  <a:pt x="1282262" y="1187669"/>
                </a:cubicBezTo>
                <a:cubicBezTo>
                  <a:pt x="1291966" y="1195756"/>
                  <a:pt x="1304352" y="1200297"/>
                  <a:pt x="1313793" y="1208689"/>
                </a:cubicBezTo>
                <a:cubicBezTo>
                  <a:pt x="1398870" y="1284312"/>
                  <a:pt x="1343368" y="1260588"/>
                  <a:pt x="1408386" y="1282262"/>
                </a:cubicBezTo>
                <a:lnTo>
                  <a:pt x="1481959" y="1355834"/>
                </a:lnTo>
                <a:cubicBezTo>
                  <a:pt x="1492469" y="1366344"/>
                  <a:pt x="1500195" y="1380718"/>
                  <a:pt x="1513490" y="1387365"/>
                </a:cubicBezTo>
                <a:cubicBezTo>
                  <a:pt x="1554926" y="1408084"/>
                  <a:pt x="1561190" y="1408082"/>
                  <a:pt x="1597573" y="1439917"/>
                </a:cubicBezTo>
                <a:cubicBezTo>
                  <a:pt x="1612488" y="1452967"/>
                  <a:pt x="1624389" y="1469271"/>
                  <a:pt x="1639614" y="1481958"/>
                </a:cubicBezTo>
                <a:cubicBezTo>
                  <a:pt x="1666528" y="1504387"/>
                  <a:pt x="1698924" y="1520247"/>
                  <a:pt x="1723697" y="1545020"/>
                </a:cubicBezTo>
                <a:cubicBezTo>
                  <a:pt x="1734207" y="1555530"/>
                  <a:pt x="1743495" y="1567425"/>
                  <a:pt x="1755228" y="1576551"/>
                </a:cubicBezTo>
                <a:cubicBezTo>
                  <a:pt x="1775170" y="1592062"/>
                  <a:pt x="1798737" y="1602595"/>
                  <a:pt x="1818290" y="1618593"/>
                </a:cubicBezTo>
                <a:cubicBezTo>
                  <a:pt x="1837463" y="1634280"/>
                  <a:pt x="1851669" y="1655458"/>
                  <a:pt x="1870842" y="1671145"/>
                </a:cubicBezTo>
                <a:cubicBezTo>
                  <a:pt x="1890395" y="1687143"/>
                  <a:pt x="1916040" y="1695322"/>
                  <a:pt x="1933904" y="1713186"/>
                </a:cubicBezTo>
                <a:cubicBezTo>
                  <a:pt x="1973269" y="1752551"/>
                  <a:pt x="1951334" y="1740017"/>
                  <a:pt x="1996966" y="1755227"/>
                </a:cubicBezTo>
                <a:cubicBezTo>
                  <a:pt x="2010980" y="1765737"/>
                  <a:pt x="2023876" y="1777932"/>
                  <a:pt x="2039007" y="1786758"/>
                </a:cubicBezTo>
                <a:cubicBezTo>
                  <a:pt x="2066074" y="1802547"/>
                  <a:pt x="2095062" y="1814786"/>
                  <a:pt x="2123090" y="1828800"/>
                </a:cubicBezTo>
                <a:cubicBezTo>
                  <a:pt x="2137104" y="1835807"/>
                  <a:pt x="2152095" y="1841129"/>
                  <a:pt x="2165131" y="1849820"/>
                </a:cubicBezTo>
                <a:cubicBezTo>
                  <a:pt x="2175641" y="1856827"/>
                  <a:pt x="2185364" y="1865192"/>
                  <a:pt x="2196662" y="1870841"/>
                </a:cubicBezTo>
                <a:cubicBezTo>
                  <a:pt x="2222063" y="1883541"/>
                  <a:pt x="2243306" y="1881764"/>
                  <a:pt x="2270235" y="1891862"/>
                </a:cubicBezTo>
                <a:cubicBezTo>
                  <a:pt x="2284905" y="1897363"/>
                  <a:pt x="2297412" y="1907927"/>
                  <a:pt x="2312276" y="1912882"/>
                </a:cubicBezTo>
                <a:cubicBezTo>
                  <a:pt x="2339684" y="1922018"/>
                  <a:pt x="2368331" y="1926896"/>
                  <a:pt x="2396359" y="1933903"/>
                </a:cubicBezTo>
                <a:cubicBezTo>
                  <a:pt x="2465799" y="1951263"/>
                  <a:pt x="2424073" y="1942622"/>
                  <a:pt x="2522483" y="1954924"/>
                </a:cubicBezTo>
                <a:cubicBezTo>
                  <a:pt x="2678448" y="2006911"/>
                  <a:pt x="2565895" y="1973377"/>
                  <a:pt x="2953407" y="1954924"/>
                </a:cubicBezTo>
                <a:cubicBezTo>
                  <a:pt x="2967836" y="1954237"/>
                  <a:pt x="2981559" y="1948381"/>
                  <a:pt x="2995448" y="1944413"/>
                </a:cubicBezTo>
                <a:cubicBezTo>
                  <a:pt x="3100946" y="1914270"/>
                  <a:pt x="2937657" y="1956233"/>
                  <a:pt x="3069021" y="1923393"/>
                </a:cubicBezTo>
                <a:cubicBezTo>
                  <a:pt x="3079531" y="1916386"/>
                  <a:pt x="3090446" y="1909951"/>
                  <a:pt x="3100552" y="1902372"/>
                </a:cubicBezTo>
                <a:cubicBezTo>
                  <a:pt x="3118498" y="1888912"/>
                  <a:pt x="3134081" y="1872220"/>
                  <a:pt x="3153104" y="1860331"/>
                </a:cubicBezTo>
                <a:cubicBezTo>
                  <a:pt x="3214612" y="1821889"/>
                  <a:pt x="3154901" y="1883257"/>
                  <a:pt x="3216166" y="1828800"/>
                </a:cubicBezTo>
                <a:cubicBezTo>
                  <a:pt x="3238385" y="1809050"/>
                  <a:pt x="3252639" y="1779033"/>
                  <a:pt x="3279228" y="1765738"/>
                </a:cubicBezTo>
                <a:cubicBezTo>
                  <a:pt x="3322294" y="1744205"/>
                  <a:pt x="3325106" y="1745932"/>
                  <a:pt x="3363310" y="1713186"/>
                </a:cubicBezTo>
                <a:cubicBezTo>
                  <a:pt x="3413410" y="1670243"/>
                  <a:pt x="3372740" y="1689022"/>
                  <a:pt x="3426373" y="1671145"/>
                </a:cubicBezTo>
                <a:cubicBezTo>
                  <a:pt x="3526330" y="1596174"/>
                  <a:pt x="3400268" y="1686807"/>
                  <a:pt x="3531476" y="1608082"/>
                </a:cubicBezTo>
                <a:cubicBezTo>
                  <a:pt x="3546497" y="1599069"/>
                  <a:pt x="3558662" y="1585835"/>
                  <a:pt x="3573517" y="1576551"/>
                </a:cubicBezTo>
                <a:cubicBezTo>
                  <a:pt x="3586803" y="1568247"/>
                  <a:pt x="3601863" y="1563140"/>
                  <a:pt x="3615559" y="1555531"/>
                </a:cubicBezTo>
                <a:cubicBezTo>
                  <a:pt x="3633417" y="1545610"/>
                  <a:pt x="3649333" y="1532047"/>
                  <a:pt x="3668110" y="1524000"/>
                </a:cubicBezTo>
                <a:cubicBezTo>
                  <a:pt x="3698660" y="1510907"/>
                  <a:pt x="3731362" y="1503531"/>
                  <a:pt x="3762704" y="1492469"/>
                </a:cubicBezTo>
                <a:cubicBezTo>
                  <a:pt x="3790931" y="1482507"/>
                  <a:pt x="3819273" y="1472729"/>
                  <a:pt x="3846786" y="1460938"/>
                </a:cubicBezTo>
                <a:cubicBezTo>
                  <a:pt x="3868388" y="1451680"/>
                  <a:pt x="3888027" y="1438135"/>
                  <a:pt x="3909848" y="1429407"/>
                </a:cubicBezTo>
                <a:cubicBezTo>
                  <a:pt x="3923260" y="1424042"/>
                  <a:pt x="3938364" y="1423968"/>
                  <a:pt x="3951890" y="1418896"/>
                </a:cubicBezTo>
                <a:cubicBezTo>
                  <a:pt x="3966560" y="1413395"/>
                  <a:pt x="3979261" y="1403377"/>
                  <a:pt x="3993931" y="1397876"/>
                </a:cubicBezTo>
                <a:cubicBezTo>
                  <a:pt x="4007457" y="1392804"/>
                  <a:pt x="4022639" y="1392921"/>
                  <a:pt x="4035973" y="1387365"/>
                </a:cubicBezTo>
                <a:cubicBezTo>
                  <a:pt x="4174518" y="1329637"/>
                  <a:pt x="4067388" y="1355858"/>
                  <a:pt x="4172607" y="1334813"/>
                </a:cubicBezTo>
                <a:cubicBezTo>
                  <a:pt x="4239036" y="1284991"/>
                  <a:pt x="4188373" y="1317296"/>
                  <a:pt x="4267200" y="1282262"/>
                </a:cubicBezTo>
                <a:cubicBezTo>
                  <a:pt x="4281518" y="1275899"/>
                  <a:pt x="4295638" y="1269015"/>
                  <a:pt x="4309242" y="1261241"/>
                </a:cubicBezTo>
                <a:cubicBezTo>
                  <a:pt x="4320210" y="1254974"/>
                  <a:pt x="4329162" y="1245196"/>
                  <a:pt x="4340773" y="1240220"/>
                </a:cubicBezTo>
                <a:cubicBezTo>
                  <a:pt x="4354050" y="1234530"/>
                  <a:pt x="4368800" y="1233213"/>
                  <a:pt x="4382814" y="1229710"/>
                </a:cubicBezTo>
                <a:cubicBezTo>
                  <a:pt x="4542191" y="1123460"/>
                  <a:pt x="4378622" y="1238460"/>
                  <a:pt x="4477407" y="1156138"/>
                </a:cubicBezTo>
                <a:cubicBezTo>
                  <a:pt x="4487111" y="1148051"/>
                  <a:pt x="4499234" y="1143204"/>
                  <a:pt x="4508938" y="1135117"/>
                </a:cubicBezTo>
                <a:cubicBezTo>
                  <a:pt x="4520357" y="1125601"/>
                  <a:pt x="4529050" y="1113102"/>
                  <a:pt x="4540469" y="1103586"/>
                </a:cubicBezTo>
                <a:cubicBezTo>
                  <a:pt x="4550173" y="1095499"/>
                  <a:pt x="4562296" y="1090652"/>
                  <a:pt x="4572000" y="1082565"/>
                </a:cubicBezTo>
                <a:cubicBezTo>
                  <a:pt x="4583419" y="1073049"/>
                  <a:pt x="4594015" y="1062453"/>
                  <a:pt x="4603531" y="1051034"/>
                </a:cubicBezTo>
                <a:cubicBezTo>
                  <a:pt x="4641111" y="1005938"/>
                  <a:pt x="4605837" y="1029844"/>
                  <a:pt x="4656083" y="987972"/>
                </a:cubicBezTo>
                <a:cubicBezTo>
                  <a:pt x="4665787" y="979885"/>
                  <a:pt x="4677910" y="975038"/>
                  <a:pt x="4687614" y="966951"/>
                </a:cubicBezTo>
                <a:cubicBezTo>
                  <a:pt x="4699033" y="957435"/>
                  <a:pt x="4707412" y="944545"/>
                  <a:pt x="4719145" y="935420"/>
                </a:cubicBezTo>
                <a:cubicBezTo>
                  <a:pt x="4739087" y="919910"/>
                  <a:pt x="4782207" y="893379"/>
                  <a:pt x="4782207" y="893379"/>
                </a:cubicBezTo>
                <a:cubicBezTo>
                  <a:pt x="4832493" y="817949"/>
                  <a:pt x="4806384" y="848181"/>
                  <a:pt x="4855779" y="798786"/>
                </a:cubicBezTo>
                <a:lnTo>
                  <a:pt x="4887310" y="704193"/>
                </a:lnTo>
                <a:cubicBezTo>
                  <a:pt x="4898929" y="669336"/>
                  <a:pt x="4950372" y="684924"/>
                  <a:pt x="4939862" y="662151"/>
                </a:cubicBezTo>
                <a:close/>
              </a:path>
            </a:pathLst>
          </a:cu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Rounded Rectangle 3"/>
          <p:cNvSpPr/>
          <p:nvPr/>
        </p:nvSpPr>
        <p:spPr>
          <a:xfrm>
            <a:off x="533400" y="1676400"/>
            <a:ext cx="1600200" cy="1524000"/>
          </a:xfrm>
          <a:prstGeom prst="roundRect">
            <a:avLst/>
          </a:prstGeom>
          <a:noFill/>
          <a:ln w="28575">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57200" y="639763"/>
            <a:ext cx="8229600" cy="655637"/>
          </a:xfrm>
        </p:spPr>
        <p:txBody>
          <a:bodyPr/>
          <a:lstStyle/>
          <a:p>
            <a:pPr eaLnBrk="1" hangingPunct="1">
              <a:defRPr/>
            </a:pPr>
            <a:r>
              <a:rPr lang="en-US" sz="2800" dirty="0" smtClean="0"/>
              <a:t>Problem-3: BJT noise factor calculation</a:t>
            </a:r>
            <a:endParaRPr lang="en-US" sz="2800" dirty="0"/>
          </a:p>
        </p:txBody>
      </p:sp>
      <p:sp>
        <p:nvSpPr>
          <p:cNvPr id="6" name="TextBox 5"/>
          <p:cNvSpPr txBox="1"/>
          <p:nvPr/>
        </p:nvSpPr>
        <p:spPr>
          <a:xfrm>
            <a:off x="4724399" y="1248439"/>
            <a:ext cx="3540125" cy="2308324"/>
          </a:xfrm>
          <a:prstGeom prst="rect">
            <a:avLst/>
          </a:prstGeom>
          <a:noFill/>
        </p:spPr>
        <p:txBody>
          <a:bodyPr wrap="square">
            <a:spAutoFit/>
          </a:bodyPr>
          <a:lstStyle/>
          <a:p>
            <a:pPr marL="342900" indent="-342900">
              <a:buFont typeface="Wingdings" pitchFamily="2" charset="2"/>
              <a:buChar char="q"/>
              <a:defRPr/>
            </a:pPr>
            <a:r>
              <a:rPr lang="en-US" sz="1600" dirty="0" smtClean="0">
                <a:solidFill>
                  <a:srgbClr val="000000"/>
                </a:solidFill>
                <a:latin typeface="Franklin Gothic Medium Cond"/>
              </a:rPr>
              <a:t>BJT can be modeled as shown in the figure at RF, where </a:t>
            </a:r>
            <a:r>
              <a:rPr lang="en-US" sz="1600" dirty="0" err="1" smtClean="0">
                <a:solidFill>
                  <a:srgbClr val="000000"/>
                </a:solidFill>
                <a:latin typeface="Franklin Gothic Medium Cond"/>
              </a:rPr>
              <a:t>R</a:t>
            </a:r>
            <a:r>
              <a:rPr lang="en-US" sz="1600" baseline="-25000" dirty="0" err="1" smtClean="0">
                <a:solidFill>
                  <a:srgbClr val="000000"/>
                </a:solidFill>
                <a:latin typeface="Franklin Gothic Medium Cond"/>
              </a:rPr>
              <a:t>b</a:t>
            </a:r>
            <a:r>
              <a:rPr lang="en-US" sz="1600" dirty="0" smtClean="0">
                <a:solidFill>
                  <a:srgbClr val="000000"/>
                </a:solidFill>
                <a:latin typeface="Franklin Gothic Medium Cond"/>
              </a:rPr>
              <a:t> is base resistance </a:t>
            </a:r>
            <a:r>
              <a:rPr lang="en-US" sz="1600" dirty="0" err="1" smtClean="0">
                <a:solidFill>
                  <a:srgbClr val="000000"/>
                </a:solidFill>
                <a:latin typeface="Franklin Gothic Medium Cond"/>
              </a:rPr>
              <a:t>V</a:t>
            </a:r>
            <a:r>
              <a:rPr lang="en-US" sz="1600" baseline="-25000" dirty="0" err="1" smtClean="0">
                <a:solidFill>
                  <a:srgbClr val="000000"/>
                </a:solidFill>
                <a:latin typeface="Franklin Gothic Medium Cond"/>
              </a:rPr>
              <a:t>nb</a:t>
            </a:r>
            <a:r>
              <a:rPr lang="en-US" sz="1600" dirty="0" smtClean="0">
                <a:solidFill>
                  <a:srgbClr val="000000"/>
                </a:solidFill>
                <a:latin typeface="Franklin Gothic Medium Cond"/>
              </a:rPr>
              <a:t> is the effective noise voltage from the base resistance, and </a:t>
            </a:r>
            <a:r>
              <a:rPr lang="en-US" sz="1600" dirty="0" err="1" smtClean="0">
                <a:solidFill>
                  <a:srgbClr val="000000"/>
                </a:solidFill>
                <a:latin typeface="Franklin Gothic Medium Cond"/>
              </a:rPr>
              <a:t>i</a:t>
            </a:r>
            <a:r>
              <a:rPr lang="en-US" sz="1600" baseline="-25000" dirty="0" err="1" smtClean="0">
                <a:solidFill>
                  <a:srgbClr val="000000"/>
                </a:solidFill>
                <a:latin typeface="Franklin Gothic Medium Cond"/>
              </a:rPr>
              <a:t>nb</a:t>
            </a:r>
            <a:r>
              <a:rPr lang="en-US" sz="1600" baseline="-25000" dirty="0" smtClean="0">
                <a:solidFill>
                  <a:srgbClr val="000000"/>
                </a:solidFill>
                <a:latin typeface="Franklin Gothic Medium Cond"/>
              </a:rPr>
              <a:t> </a:t>
            </a:r>
            <a:r>
              <a:rPr lang="en-US" sz="1600" dirty="0" smtClean="0">
                <a:solidFill>
                  <a:srgbClr val="000000"/>
                </a:solidFill>
                <a:latin typeface="Franklin Gothic Medium Cond"/>
              </a:rPr>
              <a:t>and </a:t>
            </a:r>
            <a:r>
              <a:rPr lang="en-US" sz="1600" dirty="0" err="1" smtClean="0">
                <a:solidFill>
                  <a:srgbClr val="000000"/>
                </a:solidFill>
                <a:latin typeface="Franklin Gothic Medium Cond"/>
              </a:rPr>
              <a:t>i</a:t>
            </a:r>
            <a:r>
              <a:rPr lang="en-US" sz="1600" baseline="-25000" dirty="0" err="1" smtClean="0">
                <a:solidFill>
                  <a:srgbClr val="000000"/>
                </a:solidFill>
                <a:latin typeface="Franklin Gothic Medium Cond"/>
              </a:rPr>
              <a:t>nc</a:t>
            </a:r>
            <a:r>
              <a:rPr lang="en-US" sz="1600" baseline="-25000" dirty="0" smtClean="0">
                <a:solidFill>
                  <a:srgbClr val="000000"/>
                </a:solidFill>
                <a:latin typeface="Franklin Gothic Medium Cond"/>
              </a:rPr>
              <a:t> </a:t>
            </a:r>
            <a:r>
              <a:rPr lang="en-US" sz="1600" dirty="0" smtClean="0">
                <a:solidFill>
                  <a:srgbClr val="000000"/>
                </a:solidFill>
                <a:latin typeface="Franklin Gothic Medium Cond"/>
              </a:rPr>
              <a:t>are effective shot noise current from bias currents of I</a:t>
            </a:r>
            <a:r>
              <a:rPr lang="en-US" sz="1600" baseline="-25000" dirty="0" smtClean="0">
                <a:solidFill>
                  <a:srgbClr val="000000"/>
                </a:solidFill>
                <a:latin typeface="Franklin Gothic Medium Cond"/>
              </a:rPr>
              <a:t>B</a:t>
            </a:r>
            <a:r>
              <a:rPr lang="en-US" sz="1600" dirty="0" smtClean="0">
                <a:solidFill>
                  <a:srgbClr val="000000"/>
                </a:solidFill>
                <a:latin typeface="Franklin Gothic Medium Cond"/>
              </a:rPr>
              <a:t> and I</a:t>
            </a:r>
            <a:r>
              <a:rPr lang="en-US" sz="1600" baseline="-25000" dirty="0" smtClean="0">
                <a:solidFill>
                  <a:srgbClr val="000000"/>
                </a:solidFill>
                <a:latin typeface="Franklin Gothic Medium Cond"/>
              </a:rPr>
              <a:t>C</a:t>
            </a:r>
            <a:r>
              <a:rPr lang="en-US" sz="1600" dirty="0" smtClean="0">
                <a:solidFill>
                  <a:srgbClr val="000000"/>
                </a:solidFill>
                <a:latin typeface="Franklin Gothic Medium Cond"/>
              </a:rPr>
              <a:t>, respectively.    </a:t>
            </a:r>
          </a:p>
          <a:p>
            <a:pPr marL="342900" indent="-342900">
              <a:buAutoNum type="arabicParenR"/>
              <a:defRPr/>
            </a:pPr>
            <a:r>
              <a:rPr lang="en-US" sz="1600" dirty="0" smtClean="0">
                <a:solidFill>
                  <a:srgbClr val="000000"/>
                </a:solidFill>
                <a:latin typeface="Franklin Gothic Medium Cond"/>
              </a:rPr>
              <a:t>Calculate input referred noise (assume R</a:t>
            </a:r>
            <a:r>
              <a:rPr lang="en-US" sz="1600" baseline="-25000" dirty="0" smtClean="0">
                <a:solidFill>
                  <a:srgbClr val="000000"/>
                </a:solidFill>
                <a:latin typeface="Franklin Gothic Medium Cond"/>
              </a:rPr>
              <a:t>L</a:t>
            </a:r>
            <a:r>
              <a:rPr lang="en-US" sz="1600" dirty="0" smtClean="0">
                <a:solidFill>
                  <a:srgbClr val="000000"/>
                </a:solidFill>
                <a:latin typeface="Franklin Gothic Medium Cond"/>
              </a:rPr>
              <a:t> is noiseless).</a:t>
            </a:r>
          </a:p>
          <a:p>
            <a:pPr marL="342900" indent="-342900">
              <a:buAutoNum type="arabicParenR"/>
              <a:defRPr/>
            </a:pPr>
            <a:r>
              <a:rPr lang="en-US" sz="1600" dirty="0">
                <a:solidFill>
                  <a:srgbClr val="000000"/>
                </a:solidFill>
                <a:latin typeface="Franklin Gothic Medium Cond"/>
              </a:rPr>
              <a:t>Calculate noise factor of the </a:t>
            </a:r>
            <a:r>
              <a:rPr lang="en-US" sz="1600" dirty="0" smtClean="0">
                <a:solidFill>
                  <a:srgbClr val="000000"/>
                </a:solidFill>
                <a:latin typeface="Franklin Gothic Medium Cond"/>
              </a:rPr>
              <a:t>system.</a:t>
            </a:r>
            <a:endParaRPr lang="en-US" sz="1600" dirty="0" smtClean="0">
              <a:solidFill>
                <a:srgbClr val="000000"/>
              </a:solidFill>
              <a:latin typeface="Franklin Gothic Medium Cond"/>
            </a:endParaRPr>
          </a:p>
        </p:txBody>
      </p:sp>
      <p:sp>
        <p:nvSpPr>
          <p:cNvPr id="3" name="Slide Number Placeholder 2"/>
          <p:cNvSpPr>
            <a:spLocks noGrp="1"/>
          </p:cNvSpPr>
          <p:nvPr>
            <p:ph type="sldNum" sz="quarter" idx="11"/>
          </p:nvPr>
        </p:nvSpPr>
        <p:spPr/>
        <p:txBody>
          <a:bodyPr/>
          <a:lstStyle/>
          <a:p>
            <a:pPr>
              <a:defRPr/>
            </a:pPr>
            <a:fld id="{6D4896F4-2973-40D7-9C01-01FD65689C1F}" type="slidenum">
              <a:rPr lang="en-US" smtClean="0">
                <a:solidFill>
                  <a:srgbClr val="000000"/>
                </a:solidFill>
              </a:rPr>
              <a:pPr>
                <a:defRPr/>
              </a:pPr>
              <a:t>4</a:t>
            </a:fld>
            <a:endParaRPr lang="en-US">
              <a:solidFill>
                <a:srgbClr val="000000"/>
              </a:solidFill>
            </a:endParaRPr>
          </a:p>
        </p:txBody>
      </p:sp>
      <p:pic>
        <p:nvPicPr>
          <p:cNvPr id="24578"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85800" y="1676400"/>
            <a:ext cx="3230718" cy="16986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5" name="Oval 4"/>
          <p:cNvSpPr/>
          <p:nvPr/>
        </p:nvSpPr>
        <p:spPr>
          <a:xfrm>
            <a:off x="2514600" y="1676400"/>
            <a:ext cx="381000" cy="533400"/>
          </a:xfrm>
          <a:prstGeom prst="ellipse">
            <a:avLst/>
          </a:prstGeom>
          <a:noFill/>
          <a:ln w="28575">
            <a:solidFill>
              <a:srgbClr val="FF0000"/>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Freeform 6"/>
          <p:cNvSpPr/>
          <p:nvPr/>
        </p:nvSpPr>
        <p:spPr>
          <a:xfrm>
            <a:off x="2406624" y="2238703"/>
            <a:ext cx="241983" cy="1797269"/>
          </a:xfrm>
          <a:custGeom>
            <a:avLst/>
            <a:gdLst>
              <a:gd name="connsiteX0" fmla="*/ 241983 w 241983"/>
              <a:gd name="connsiteY0" fmla="*/ 0 h 1797269"/>
              <a:gd name="connsiteX1" fmla="*/ 231473 w 241983"/>
              <a:gd name="connsiteY1" fmla="*/ 136635 h 1797269"/>
              <a:gd name="connsiteX2" fmla="*/ 220962 w 241983"/>
              <a:gd name="connsiteY2" fmla="*/ 168166 h 1797269"/>
              <a:gd name="connsiteX3" fmla="*/ 199942 w 241983"/>
              <a:gd name="connsiteY3" fmla="*/ 273269 h 1797269"/>
              <a:gd name="connsiteX4" fmla="*/ 189431 w 241983"/>
              <a:gd name="connsiteY4" fmla="*/ 346842 h 1797269"/>
              <a:gd name="connsiteX5" fmla="*/ 178921 w 241983"/>
              <a:gd name="connsiteY5" fmla="*/ 441435 h 1797269"/>
              <a:gd name="connsiteX6" fmla="*/ 157900 w 241983"/>
              <a:gd name="connsiteY6" fmla="*/ 493987 h 1797269"/>
              <a:gd name="connsiteX7" fmla="*/ 147390 w 241983"/>
              <a:gd name="connsiteY7" fmla="*/ 546538 h 1797269"/>
              <a:gd name="connsiteX8" fmla="*/ 126369 w 241983"/>
              <a:gd name="connsiteY8" fmla="*/ 672663 h 1797269"/>
              <a:gd name="connsiteX9" fmla="*/ 105348 w 241983"/>
              <a:gd name="connsiteY9" fmla="*/ 746235 h 1797269"/>
              <a:gd name="connsiteX10" fmla="*/ 84328 w 241983"/>
              <a:gd name="connsiteY10" fmla="*/ 882869 h 1797269"/>
              <a:gd name="connsiteX11" fmla="*/ 73817 w 241983"/>
              <a:gd name="connsiteY11" fmla="*/ 935421 h 1797269"/>
              <a:gd name="connsiteX12" fmla="*/ 52797 w 241983"/>
              <a:gd name="connsiteY12" fmla="*/ 1103587 h 1797269"/>
              <a:gd name="connsiteX13" fmla="*/ 31776 w 241983"/>
              <a:gd name="connsiteY13" fmla="*/ 1208690 h 1797269"/>
              <a:gd name="connsiteX14" fmla="*/ 21266 w 241983"/>
              <a:gd name="connsiteY14" fmla="*/ 1334814 h 1797269"/>
              <a:gd name="connsiteX15" fmla="*/ 10755 w 241983"/>
              <a:gd name="connsiteY15" fmla="*/ 1418897 h 1797269"/>
              <a:gd name="connsiteX16" fmla="*/ 245 w 241983"/>
              <a:gd name="connsiteY16" fmla="*/ 1797269 h 17972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41983" h="1797269">
                <a:moveTo>
                  <a:pt x="241983" y="0"/>
                </a:moveTo>
                <a:cubicBezTo>
                  <a:pt x="238480" y="45545"/>
                  <a:pt x="237139" y="91308"/>
                  <a:pt x="231473" y="136635"/>
                </a:cubicBezTo>
                <a:cubicBezTo>
                  <a:pt x="230099" y="147628"/>
                  <a:pt x="223453" y="157371"/>
                  <a:pt x="220962" y="168166"/>
                </a:cubicBezTo>
                <a:cubicBezTo>
                  <a:pt x="212928" y="202979"/>
                  <a:pt x="206151" y="238085"/>
                  <a:pt x="199942" y="273269"/>
                </a:cubicBezTo>
                <a:cubicBezTo>
                  <a:pt x="195637" y="297665"/>
                  <a:pt x="192504" y="322260"/>
                  <a:pt x="189431" y="346842"/>
                </a:cubicBezTo>
                <a:cubicBezTo>
                  <a:pt x="185496" y="378322"/>
                  <a:pt x="185568" y="410414"/>
                  <a:pt x="178921" y="441435"/>
                </a:cubicBezTo>
                <a:cubicBezTo>
                  <a:pt x="174968" y="459883"/>
                  <a:pt x="164907" y="476470"/>
                  <a:pt x="157900" y="493987"/>
                </a:cubicBezTo>
                <a:cubicBezTo>
                  <a:pt x="154397" y="511504"/>
                  <a:pt x="150494" y="528946"/>
                  <a:pt x="147390" y="546538"/>
                </a:cubicBezTo>
                <a:cubicBezTo>
                  <a:pt x="139983" y="588511"/>
                  <a:pt x="138078" y="631681"/>
                  <a:pt x="126369" y="672663"/>
                </a:cubicBezTo>
                <a:cubicBezTo>
                  <a:pt x="119362" y="697187"/>
                  <a:pt x="111083" y="721383"/>
                  <a:pt x="105348" y="746235"/>
                </a:cubicBezTo>
                <a:cubicBezTo>
                  <a:pt x="98368" y="776482"/>
                  <a:pt x="89014" y="854754"/>
                  <a:pt x="84328" y="882869"/>
                </a:cubicBezTo>
                <a:cubicBezTo>
                  <a:pt x="81391" y="900490"/>
                  <a:pt x="77013" y="917845"/>
                  <a:pt x="73817" y="935421"/>
                </a:cubicBezTo>
                <a:cubicBezTo>
                  <a:pt x="54663" y="1040767"/>
                  <a:pt x="70146" y="964798"/>
                  <a:pt x="52797" y="1103587"/>
                </a:cubicBezTo>
                <a:cubicBezTo>
                  <a:pt x="46355" y="1155120"/>
                  <a:pt x="43086" y="1163447"/>
                  <a:pt x="31776" y="1208690"/>
                </a:cubicBezTo>
                <a:cubicBezTo>
                  <a:pt x="28273" y="1250731"/>
                  <a:pt x="25464" y="1292836"/>
                  <a:pt x="21266" y="1334814"/>
                </a:cubicBezTo>
                <a:cubicBezTo>
                  <a:pt x="18455" y="1362920"/>
                  <a:pt x="12767" y="1390723"/>
                  <a:pt x="10755" y="1418897"/>
                </a:cubicBezTo>
                <a:cubicBezTo>
                  <a:pt x="-2554" y="1605223"/>
                  <a:pt x="245" y="1622761"/>
                  <a:pt x="245" y="1797269"/>
                </a:cubicBezTo>
              </a:path>
            </a:pathLst>
          </a:custGeom>
          <a:noFill/>
          <a:ln>
            <a:solidFill>
              <a:srgbClr val="FF0000"/>
            </a:solidFill>
            <a:headEnd type="none" w="med" len="med"/>
            <a:tailEnd type="arrow"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24580"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499988" y="3733800"/>
            <a:ext cx="4791223" cy="19383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14" name="TextBox 13"/>
          <p:cNvSpPr txBox="1"/>
          <p:nvPr/>
        </p:nvSpPr>
        <p:spPr>
          <a:xfrm>
            <a:off x="2432900" y="3205748"/>
            <a:ext cx="1904999" cy="338554"/>
          </a:xfrm>
          <a:prstGeom prst="rect">
            <a:avLst/>
          </a:prstGeom>
          <a:noFill/>
        </p:spPr>
        <p:txBody>
          <a:bodyPr wrap="square">
            <a:spAutoFit/>
          </a:bodyPr>
          <a:lstStyle/>
          <a:p>
            <a:pPr>
              <a:defRPr/>
            </a:pPr>
            <a:r>
              <a:rPr lang="en-US" sz="1600" b="1" dirty="0" smtClean="0">
                <a:solidFill>
                  <a:srgbClr val="000000"/>
                </a:solidFill>
                <a:latin typeface="Franklin Gothic Medium Cond"/>
              </a:rPr>
              <a:t>Noisy BJT model at RF</a:t>
            </a:r>
            <a:endParaRPr lang="en-US" sz="1600" b="1" dirty="0">
              <a:solidFill>
                <a:srgbClr val="000000"/>
              </a:solidFill>
              <a:latin typeface="Franklin Gothic Medium Cond"/>
            </a:endParaRPr>
          </a:p>
        </p:txBody>
      </p:sp>
      <p:sp>
        <p:nvSpPr>
          <p:cNvPr id="15" name="TextBox 14"/>
          <p:cNvSpPr txBox="1"/>
          <p:nvPr/>
        </p:nvSpPr>
        <p:spPr>
          <a:xfrm>
            <a:off x="680545" y="1363717"/>
            <a:ext cx="1295400" cy="338554"/>
          </a:xfrm>
          <a:prstGeom prst="rect">
            <a:avLst/>
          </a:prstGeom>
          <a:noFill/>
        </p:spPr>
        <p:txBody>
          <a:bodyPr wrap="square">
            <a:spAutoFit/>
          </a:bodyPr>
          <a:lstStyle/>
          <a:p>
            <a:pPr>
              <a:defRPr/>
            </a:pPr>
            <a:r>
              <a:rPr lang="en-US" sz="1600" b="1" dirty="0" smtClean="0">
                <a:solidFill>
                  <a:srgbClr val="000000"/>
                </a:solidFill>
                <a:latin typeface="Franklin Gothic Medium Cond"/>
              </a:rPr>
              <a:t>Source noise</a:t>
            </a:r>
            <a:endParaRPr lang="en-US" sz="1600" b="1" dirty="0">
              <a:solidFill>
                <a:srgbClr val="000000"/>
              </a:solidFill>
              <a:latin typeface="Franklin Gothic Medium Cond"/>
            </a:endParaRPr>
          </a:p>
        </p:txBody>
      </p:sp>
      <p:sp>
        <p:nvSpPr>
          <p:cNvPr id="16" name="TextBox 15"/>
          <p:cNvSpPr txBox="1"/>
          <p:nvPr/>
        </p:nvSpPr>
        <p:spPr>
          <a:xfrm>
            <a:off x="2193240" y="1248439"/>
            <a:ext cx="2479675" cy="338554"/>
          </a:xfrm>
          <a:prstGeom prst="rect">
            <a:avLst/>
          </a:prstGeom>
          <a:noFill/>
        </p:spPr>
        <p:txBody>
          <a:bodyPr wrap="square" rtlCol="0">
            <a:spAutoFit/>
          </a:bodyPr>
          <a:lstStyle/>
          <a:p>
            <a:r>
              <a:rPr lang="en-US" sz="1600" b="1" dirty="0" smtClean="0">
                <a:latin typeface="Arial Narrow" pitchFamily="34" charset="0"/>
              </a:rPr>
              <a:t>Assumption: R</a:t>
            </a:r>
            <a:r>
              <a:rPr lang="en-US" sz="1600" b="1" baseline="-25000" dirty="0" smtClean="0">
                <a:latin typeface="Arial Narrow" pitchFamily="34" charset="0"/>
              </a:rPr>
              <a:t>L</a:t>
            </a:r>
            <a:r>
              <a:rPr lang="en-US" sz="1600" b="1" dirty="0" smtClean="0">
                <a:latin typeface="Arial Narrow" pitchFamily="34" charset="0"/>
              </a:rPr>
              <a:t> is noiseless.</a:t>
            </a:r>
            <a:endParaRPr lang="en-US" sz="1600" b="1" dirty="0">
              <a:latin typeface="Arial Narrow" pitchFamily="34" charset="0"/>
            </a:endParaRPr>
          </a:p>
        </p:txBody>
      </p:sp>
    </p:spTree>
    <p:extLst>
      <p:ext uri="{BB962C8B-B14F-4D97-AF65-F5344CB8AC3E}">
        <p14:creationId xmlns:p14="http://schemas.microsoft.com/office/powerpoint/2010/main" val="2576153722"/>
      </p:ext>
    </p:extLst>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Freeform 7"/>
          <p:cNvSpPr/>
          <p:nvPr/>
        </p:nvSpPr>
        <p:spPr>
          <a:xfrm>
            <a:off x="641131" y="2785241"/>
            <a:ext cx="1429407" cy="1345325"/>
          </a:xfrm>
          <a:custGeom>
            <a:avLst/>
            <a:gdLst>
              <a:gd name="connsiteX0" fmla="*/ 1166648 w 1429407"/>
              <a:gd name="connsiteY0" fmla="*/ 262759 h 1345325"/>
              <a:gd name="connsiteX1" fmla="*/ 1114097 w 1429407"/>
              <a:gd name="connsiteY1" fmla="*/ 252249 h 1345325"/>
              <a:gd name="connsiteX2" fmla="*/ 1051035 w 1429407"/>
              <a:gd name="connsiteY2" fmla="*/ 210207 h 1345325"/>
              <a:gd name="connsiteX3" fmla="*/ 987972 w 1429407"/>
              <a:gd name="connsiteY3" fmla="*/ 168166 h 1345325"/>
              <a:gd name="connsiteX4" fmla="*/ 924910 w 1429407"/>
              <a:gd name="connsiteY4" fmla="*/ 115614 h 1345325"/>
              <a:gd name="connsiteX5" fmla="*/ 903890 w 1429407"/>
              <a:gd name="connsiteY5" fmla="*/ 84083 h 1345325"/>
              <a:gd name="connsiteX6" fmla="*/ 872359 w 1429407"/>
              <a:gd name="connsiteY6" fmla="*/ 63062 h 1345325"/>
              <a:gd name="connsiteX7" fmla="*/ 798786 w 1429407"/>
              <a:gd name="connsiteY7" fmla="*/ 31531 h 1345325"/>
              <a:gd name="connsiteX8" fmla="*/ 557048 w 1429407"/>
              <a:gd name="connsiteY8" fmla="*/ 0 h 1345325"/>
              <a:gd name="connsiteX9" fmla="*/ 252248 w 1429407"/>
              <a:gd name="connsiteY9" fmla="*/ 10511 h 1345325"/>
              <a:gd name="connsiteX10" fmla="*/ 168166 w 1429407"/>
              <a:gd name="connsiteY10" fmla="*/ 31531 h 1345325"/>
              <a:gd name="connsiteX11" fmla="*/ 63062 w 1429407"/>
              <a:gd name="connsiteY11" fmla="*/ 105104 h 1345325"/>
              <a:gd name="connsiteX12" fmla="*/ 21021 w 1429407"/>
              <a:gd name="connsiteY12" fmla="*/ 189187 h 1345325"/>
              <a:gd name="connsiteX13" fmla="*/ 10510 w 1429407"/>
              <a:gd name="connsiteY13" fmla="*/ 262759 h 1345325"/>
              <a:gd name="connsiteX14" fmla="*/ 0 w 1429407"/>
              <a:gd name="connsiteY14" fmla="*/ 315311 h 1345325"/>
              <a:gd name="connsiteX15" fmla="*/ 21021 w 1429407"/>
              <a:gd name="connsiteY15" fmla="*/ 525518 h 1345325"/>
              <a:gd name="connsiteX16" fmla="*/ 42041 w 1429407"/>
              <a:gd name="connsiteY16" fmla="*/ 578069 h 1345325"/>
              <a:gd name="connsiteX17" fmla="*/ 52552 w 1429407"/>
              <a:gd name="connsiteY17" fmla="*/ 609600 h 1345325"/>
              <a:gd name="connsiteX18" fmla="*/ 63062 w 1429407"/>
              <a:gd name="connsiteY18" fmla="*/ 651642 h 1345325"/>
              <a:gd name="connsiteX19" fmla="*/ 94593 w 1429407"/>
              <a:gd name="connsiteY19" fmla="*/ 693683 h 1345325"/>
              <a:gd name="connsiteX20" fmla="*/ 147145 w 1429407"/>
              <a:gd name="connsiteY20" fmla="*/ 788276 h 1345325"/>
              <a:gd name="connsiteX21" fmla="*/ 189186 w 1429407"/>
              <a:gd name="connsiteY21" fmla="*/ 872359 h 1345325"/>
              <a:gd name="connsiteX22" fmla="*/ 273269 w 1429407"/>
              <a:gd name="connsiteY22" fmla="*/ 998483 h 1345325"/>
              <a:gd name="connsiteX23" fmla="*/ 346841 w 1429407"/>
              <a:gd name="connsiteY23" fmla="*/ 1072056 h 1345325"/>
              <a:gd name="connsiteX24" fmla="*/ 409903 w 1429407"/>
              <a:gd name="connsiteY24" fmla="*/ 1135118 h 1345325"/>
              <a:gd name="connsiteX25" fmla="*/ 451945 w 1429407"/>
              <a:gd name="connsiteY25" fmla="*/ 1177159 h 1345325"/>
              <a:gd name="connsiteX26" fmla="*/ 483476 w 1429407"/>
              <a:gd name="connsiteY26" fmla="*/ 1187669 h 1345325"/>
              <a:gd name="connsiteX27" fmla="*/ 588579 w 1429407"/>
              <a:gd name="connsiteY27" fmla="*/ 1261242 h 1345325"/>
              <a:gd name="connsiteX28" fmla="*/ 620110 w 1429407"/>
              <a:gd name="connsiteY28" fmla="*/ 1282262 h 1345325"/>
              <a:gd name="connsiteX29" fmla="*/ 714703 w 1429407"/>
              <a:gd name="connsiteY29" fmla="*/ 1324304 h 1345325"/>
              <a:gd name="connsiteX30" fmla="*/ 809297 w 1429407"/>
              <a:gd name="connsiteY30" fmla="*/ 1345325 h 1345325"/>
              <a:gd name="connsiteX31" fmla="*/ 1198179 w 1429407"/>
              <a:gd name="connsiteY31" fmla="*/ 1334814 h 1345325"/>
              <a:gd name="connsiteX32" fmla="*/ 1229710 w 1429407"/>
              <a:gd name="connsiteY32" fmla="*/ 1324304 h 1345325"/>
              <a:gd name="connsiteX33" fmla="*/ 1271752 w 1429407"/>
              <a:gd name="connsiteY33" fmla="*/ 1313793 h 1345325"/>
              <a:gd name="connsiteX34" fmla="*/ 1303283 w 1429407"/>
              <a:gd name="connsiteY34" fmla="*/ 1292773 h 1345325"/>
              <a:gd name="connsiteX35" fmla="*/ 1366345 w 1429407"/>
              <a:gd name="connsiteY35" fmla="*/ 1229711 h 1345325"/>
              <a:gd name="connsiteX36" fmla="*/ 1376855 w 1429407"/>
              <a:gd name="connsiteY36" fmla="*/ 1187669 h 1345325"/>
              <a:gd name="connsiteX37" fmla="*/ 1397876 w 1429407"/>
              <a:gd name="connsiteY37" fmla="*/ 1145628 h 1345325"/>
              <a:gd name="connsiteX38" fmla="*/ 1408386 w 1429407"/>
              <a:gd name="connsiteY38" fmla="*/ 1093076 h 1345325"/>
              <a:gd name="connsiteX39" fmla="*/ 1429407 w 1429407"/>
              <a:gd name="connsiteY39" fmla="*/ 1030014 h 1345325"/>
              <a:gd name="connsiteX40" fmla="*/ 1408386 w 1429407"/>
              <a:gd name="connsiteY40" fmla="*/ 767256 h 1345325"/>
              <a:gd name="connsiteX41" fmla="*/ 1387366 w 1429407"/>
              <a:gd name="connsiteY41" fmla="*/ 704193 h 1345325"/>
              <a:gd name="connsiteX42" fmla="*/ 1334814 w 1429407"/>
              <a:gd name="connsiteY42" fmla="*/ 578069 h 1345325"/>
              <a:gd name="connsiteX43" fmla="*/ 1324303 w 1429407"/>
              <a:gd name="connsiteY43" fmla="*/ 525518 h 1345325"/>
              <a:gd name="connsiteX44" fmla="*/ 1303283 w 1429407"/>
              <a:gd name="connsiteY44" fmla="*/ 462456 h 1345325"/>
              <a:gd name="connsiteX45" fmla="*/ 1282262 w 1429407"/>
              <a:gd name="connsiteY45" fmla="*/ 388883 h 1345325"/>
              <a:gd name="connsiteX46" fmla="*/ 1261241 w 1429407"/>
              <a:gd name="connsiteY46" fmla="*/ 357352 h 1345325"/>
              <a:gd name="connsiteX47" fmla="*/ 1229710 w 1429407"/>
              <a:gd name="connsiteY47" fmla="*/ 294290 h 1345325"/>
              <a:gd name="connsiteX48" fmla="*/ 1135117 w 1429407"/>
              <a:gd name="connsiteY48" fmla="*/ 252249 h 1345325"/>
              <a:gd name="connsiteX49" fmla="*/ 1166648 w 1429407"/>
              <a:gd name="connsiteY49" fmla="*/ 262759 h 13453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Lst>
            <a:rect l="l" t="t" r="r" b="b"/>
            <a:pathLst>
              <a:path w="1429407" h="1345325">
                <a:moveTo>
                  <a:pt x="1166648" y="262759"/>
                </a:moveTo>
                <a:cubicBezTo>
                  <a:pt x="1149131" y="259256"/>
                  <a:pt x="1130360" y="259641"/>
                  <a:pt x="1114097" y="252249"/>
                </a:cubicBezTo>
                <a:cubicBezTo>
                  <a:pt x="1091098" y="241795"/>
                  <a:pt x="1072056" y="224221"/>
                  <a:pt x="1051035" y="210207"/>
                </a:cubicBezTo>
                <a:cubicBezTo>
                  <a:pt x="1051027" y="210202"/>
                  <a:pt x="987979" y="168173"/>
                  <a:pt x="987972" y="168166"/>
                </a:cubicBezTo>
                <a:cubicBezTo>
                  <a:pt x="947509" y="127703"/>
                  <a:pt x="968808" y="144880"/>
                  <a:pt x="924910" y="115614"/>
                </a:cubicBezTo>
                <a:cubicBezTo>
                  <a:pt x="917903" y="105104"/>
                  <a:pt x="912822" y="93015"/>
                  <a:pt x="903890" y="84083"/>
                </a:cubicBezTo>
                <a:cubicBezTo>
                  <a:pt x="894958" y="75151"/>
                  <a:pt x="883327" y="69329"/>
                  <a:pt x="872359" y="63062"/>
                </a:cubicBezTo>
                <a:cubicBezTo>
                  <a:pt x="846151" y="48086"/>
                  <a:pt x="826977" y="39219"/>
                  <a:pt x="798786" y="31531"/>
                </a:cubicBezTo>
                <a:cubicBezTo>
                  <a:pt x="678522" y="-1268"/>
                  <a:pt x="716338" y="10620"/>
                  <a:pt x="557048" y="0"/>
                </a:cubicBezTo>
                <a:cubicBezTo>
                  <a:pt x="455448" y="3504"/>
                  <a:pt x="353576" y="2295"/>
                  <a:pt x="252248" y="10511"/>
                </a:cubicBezTo>
                <a:cubicBezTo>
                  <a:pt x="223453" y="12846"/>
                  <a:pt x="168166" y="31531"/>
                  <a:pt x="168166" y="31531"/>
                </a:cubicBezTo>
                <a:cubicBezTo>
                  <a:pt x="96604" y="67313"/>
                  <a:pt x="91864" y="52301"/>
                  <a:pt x="63062" y="105104"/>
                </a:cubicBezTo>
                <a:cubicBezTo>
                  <a:pt x="48057" y="132614"/>
                  <a:pt x="21021" y="189187"/>
                  <a:pt x="21021" y="189187"/>
                </a:cubicBezTo>
                <a:cubicBezTo>
                  <a:pt x="17517" y="213711"/>
                  <a:pt x="14583" y="238323"/>
                  <a:pt x="10510" y="262759"/>
                </a:cubicBezTo>
                <a:cubicBezTo>
                  <a:pt x="7573" y="280380"/>
                  <a:pt x="0" y="297447"/>
                  <a:pt x="0" y="315311"/>
                </a:cubicBezTo>
                <a:cubicBezTo>
                  <a:pt x="0" y="339505"/>
                  <a:pt x="7638" y="476448"/>
                  <a:pt x="21021" y="525518"/>
                </a:cubicBezTo>
                <a:cubicBezTo>
                  <a:pt x="25985" y="543720"/>
                  <a:pt x="35417" y="560404"/>
                  <a:pt x="42041" y="578069"/>
                </a:cubicBezTo>
                <a:cubicBezTo>
                  <a:pt x="45931" y="588443"/>
                  <a:pt x="49508" y="598947"/>
                  <a:pt x="52552" y="609600"/>
                </a:cubicBezTo>
                <a:cubicBezTo>
                  <a:pt x="56520" y="623489"/>
                  <a:pt x="56602" y="638722"/>
                  <a:pt x="63062" y="651642"/>
                </a:cubicBezTo>
                <a:cubicBezTo>
                  <a:pt x="70896" y="667310"/>
                  <a:pt x="86086" y="678370"/>
                  <a:pt x="94593" y="693683"/>
                </a:cubicBezTo>
                <a:cubicBezTo>
                  <a:pt x="163409" y="817551"/>
                  <a:pt x="65958" y="680028"/>
                  <a:pt x="147145" y="788276"/>
                </a:cubicBezTo>
                <a:cubicBezTo>
                  <a:pt x="164113" y="856152"/>
                  <a:pt x="146308" y="808042"/>
                  <a:pt x="189186" y="872359"/>
                </a:cubicBezTo>
                <a:cubicBezTo>
                  <a:pt x="229176" y="932343"/>
                  <a:pt x="219240" y="935449"/>
                  <a:pt x="273269" y="998483"/>
                </a:cubicBezTo>
                <a:cubicBezTo>
                  <a:pt x="295840" y="1024816"/>
                  <a:pt x="322317" y="1047532"/>
                  <a:pt x="346841" y="1072056"/>
                </a:cubicBezTo>
                <a:lnTo>
                  <a:pt x="409903" y="1135118"/>
                </a:lnTo>
                <a:cubicBezTo>
                  <a:pt x="423917" y="1149132"/>
                  <a:pt x="433143" y="1170892"/>
                  <a:pt x="451945" y="1177159"/>
                </a:cubicBezTo>
                <a:lnTo>
                  <a:pt x="483476" y="1187669"/>
                </a:lnTo>
                <a:cubicBezTo>
                  <a:pt x="545721" y="1234353"/>
                  <a:pt x="510952" y="1209491"/>
                  <a:pt x="588579" y="1261242"/>
                </a:cubicBezTo>
                <a:cubicBezTo>
                  <a:pt x="599089" y="1268249"/>
                  <a:pt x="608812" y="1276613"/>
                  <a:pt x="620110" y="1282262"/>
                </a:cubicBezTo>
                <a:cubicBezTo>
                  <a:pt x="656733" y="1300574"/>
                  <a:pt x="674449" y="1310886"/>
                  <a:pt x="714703" y="1324304"/>
                </a:cubicBezTo>
                <a:cubicBezTo>
                  <a:pt x="736959" y="1331723"/>
                  <a:pt x="788482" y="1341162"/>
                  <a:pt x="809297" y="1345325"/>
                </a:cubicBezTo>
                <a:cubicBezTo>
                  <a:pt x="938924" y="1341821"/>
                  <a:pt x="1068666" y="1341290"/>
                  <a:pt x="1198179" y="1334814"/>
                </a:cubicBezTo>
                <a:cubicBezTo>
                  <a:pt x="1209244" y="1334261"/>
                  <a:pt x="1219057" y="1327348"/>
                  <a:pt x="1229710" y="1324304"/>
                </a:cubicBezTo>
                <a:cubicBezTo>
                  <a:pt x="1243600" y="1320336"/>
                  <a:pt x="1257738" y="1317297"/>
                  <a:pt x="1271752" y="1313793"/>
                </a:cubicBezTo>
                <a:cubicBezTo>
                  <a:pt x="1282262" y="1306786"/>
                  <a:pt x="1293842" y="1301165"/>
                  <a:pt x="1303283" y="1292773"/>
                </a:cubicBezTo>
                <a:cubicBezTo>
                  <a:pt x="1325502" y="1273023"/>
                  <a:pt x="1366345" y="1229711"/>
                  <a:pt x="1366345" y="1229711"/>
                </a:cubicBezTo>
                <a:cubicBezTo>
                  <a:pt x="1369848" y="1215697"/>
                  <a:pt x="1371783" y="1201195"/>
                  <a:pt x="1376855" y="1187669"/>
                </a:cubicBezTo>
                <a:cubicBezTo>
                  <a:pt x="1382356" y="1172999"/>
                  <a:pt x="1392921" y="1160492"/>
                  <a:pt x="1397876" y="1145628"/>
                </a:cubicBezTo>
                <a:cubicBezTo>
                  <a:pt x="1403525" y="1128681"/>
                  <a:pt x="1403686" y="1110311"/>
                  <a:pt x="1408386" y="1093076"/>
                </a:cubicBezTo>
                <a:cubicBezTo>
                  <a:pt x="1414216" y="1071699"/>
                  <a:pt x="1429407" y="1030014"/>
                  <a:pt x="1429407" y="1030014"/>
                </a:cubicBezTo>
                <a:cubicBezTo>
                  <a:pt x="1425783" y="957540"/>
                  <a:pt x="1430676" y="848987"/>
                  <a:pt x="1408386" y="767256"/>
                </a:cubicBezTo>
                <a:cubicBezTo>
                  <a:pt x="1402556" y="745879"/>
                  <a:pt x="1392740" y="725689"/>
                  <a:pt x="1387366" y="704193"/>
                </a:cubicBezTo>
                <a:cubicBezTo>
                  <a:pt x="1362096" y="603117"/>
                  <a:pt x="1383679" y="643223"/>
                  <a:pt x="1334814" y="578069"/>
                </a:cubicBezTo>
                <a:cubicBezTo>
                  <a:pt x="1331310" y="560552"/>
                  <a:pt x="1329003" y="542752"/>
                  <a:pt x="1324303" y="525518"/>
                </a:cubicBezTo>
                <a:cubicBezTo>
                  <a:pt x="1318473" y="504141"/>
                  <a:pt x="1308657" y="483952"/>
                  <a:pt x="1303283" y="462456"/>
                </a:cubicBezTo>
                <a:cubicBezTo>
                  <a:pt x="1299917" y="448991"/>
                  <a:pt x="1289800" y="403958"/>
                  <a:pt x="1282262" y="388883"/>
                </a:cubicBezTo>
                <a:cubicBezTo>
                  <a:pt x="1276613" y="377585"/>
                  <a:pt x="1268248" y="367862"/>
                  <a:pt x="1261241" y="357352"/>
                </a:cubicBezTo>
                <a:cubicBezTo>
                  <a:pt x="1255514" y="340171"/>
                  <a:pt x="1246868" y="305014"/>
                  <a:pt x="1229710" y="294290"/>
                </a:cubicBezTo>
                <a:cubicBezTo>
                  <a:pt x="1174213" y="259604"/>
                  <a:pt x="1173941" y="291073"/>
                  <a:pt x="1135117" y="252249"/>
                </a:cubicBezTo>
                <a:lnTo>
                  <a:pt x="1166648" y="262759"/>
                </a:lnTo>
                <a:close/>
              </a:path>
            </a:pathLst>
          </a:cu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TextBox 8"/>
          <p:cNvSpPr txBox="1"/>
          <p:nvPr/>
        </p:nvSpPr>
        <p:spPr>
          <a:xfrm>
            <a:off x="990600" y="4122371"/>
            <a:ext cx="1371600" cy="584775"/>
          </a:xfrm>
          <a:prstGeom prst="rect">
            <a:avLst/>
          </a:prstGeom>
          <a:noFill/>
        </p:spPr>
        <p:txBody>
          <a:bodyPr wrap="square">
            <a:spAutoFit/>
          </a:bodyPr>
          <a:lstStyle/>
          <a:p>
            <a:pPr>
              <a:defRPr/>
            </a:pPr>
            <a:r>
              <a:rPr lang="en-US" sz="1600" b="1" dirty="0" smtClean="0">
                <a:solidFill>
                  <a:srgbClr val="000000"/>
                </a:solidFill>
                <a:latin typeface="Franklin Gothic Medium Cond"/>
              </a:rPr>
              <a:t>Driving source (voltage)</a:t>
            </a:r>
            <a:endParaRPr lang="en-US" sz="1600" b="1" dirty="0">
              <a:solidFill>
                <a:srgbClr val="000000"/>
              </a:solidFill>
              <a:latin typeface="Franklin Gothic Medium Cond"/>
            </a:endParaRPr>
          </a:p>
        </p:txBody>
      </p:sp>
      <p:sp>
        <p:nvSpPr>
          <p:cNvPr id="4" name="Slide Number Placeholder 3"/>
          <p:cNvSpPr>
            <a:spLocks noGrp="1"/>
          </p:cNvSpPr>
          <p:nvPr>
            <p:ph type="sldNum" sz="quarter" idx="11"/>
          </p:nvPr>
        </p:nvSpPr>
        <p:spPr/>
        <p:txBody>
          <a:bodyPr/>
          <a:lstStyle/>
          <a:p>
            <a:pPr>
              <a:defRPr/>
            </a:pPr>
            <a:fld id="{6D4896F4-2973-40D7-9C01-01FD65689C1F}" type="slidenum">
              <a:rPr lang="en-US" smtClean="0"/>
              <a:pPr>
                <a:defRPr/>
              </a:pPr>
              <a:t>5</a:t>
            </a:fld>
            <a:endParaRPr lang="en-US"/>
          </a:p>
        </p:txBody>
      </p:sp>
      <p:sp>
        <p:nvSpPr>
          <p:cNvPr id="5" name="Title 1"/>
          <p:cNvSpPr>
            <a:spLocks noGrp="1"/>
          </p:cNvSpPr>
          <p:nvPr>
            <p:ph type="title"/>
          </p:nvPr>
        </p:nvSpPr>
        <p:spPr>
          <a:xfrm>
            <a:off x="457200" y="639763"/>
            <a:ext cx="8229600" cy="655637"/>
          </a:xfrm>
        </p:spPr>
        <p:txBody>
          <a:bodyPr/>
          <a:lstStyle/>
          <a:p>
            <a:pPr eaLnBrk="1" hangingPunct="1">
              <a:defRPr/>
            </a:pPr>
            <a:r>
              <a:rPr lang="en-US" sz="2800" dirty="0" smtClean="0"/>
              <a:t>Problem-4: NF Measurement (1)</a:t>
            </a:r>
            <a:endParaRPr lang="en-US" sz="2800" dirty="0"/>
          </a:p>
        </p:txBody>
      </p:sp>
      <p:pic>
        <p:nvPicPr>
          <p:cNvPr id="27650"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38200" y="2057400"/>
            <a:ext cx="2824163" cy="19876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7" name="TextBox 6"/>
          <p:cNvSpPr txBox="1"/>
          <p:nvPr/>
        </p:nvSpPr>
        <p:spPr>
          <a:xfrm>
            <a:off x="4267199" y="1718370"/>
            <a:ext cx="3540125" cy="3539430"/>
          </a:xfrm>
          <a:prstGeom prst="rect">
            <a:avLst/>
          </a:prstGeom>
          <a:noFill/>
        </p:spPr>
        <p:txBody>
          <a:bodyPr wrap="square">
            <a:spAutoFit/>
          </a:bodyPr>
          <a:lstStyle/>
          <a:p>
            <a:pPr marL="342900" indent="-342900">
              <a:buFont typeface="Wingdings" pitchFamily="2" charset="2"/>
              <a:buChar char="q"/>
              <a:defRPr/>
            </a:pPr>
            <a:r>
              <a:rPr lang="en-US" sz="1600" dirty="0" smtClean="0">
                <a:solidFill>
                  <a:srgbClr val="000000"/>
                </a:solidFill>
                <a:latin typeface="Franklin Gothic Medium Cond"/>
              </a:rPr>
              <a:t>Let’s do some mental experiment to measure noise factor (F) of the device under test (DUT). The only known factor of the DUT is input and output impedance which are matched to Ro, and available power gain, G. </a:t>
            </a:r>
          </a:p>
          <a:p>
            <a:pPr marL="285750" indent="-285750">
              <a:buFontTx/>
              <a:buChar char="-"/>
              <a:defRPr/>
            </a:pPr>
            <a:r>
              <a:rPr lang="en-US" sz="1600" dirty="0" smtClean="0">
                <a:solidFill>
                  <a:srgbClr val="000000"/>
                </a:solidFill>
                <a:latin typeface="Franklin Gothic Medium Cond"/>
              </a:rPr>
              <a:t>Step-1) make </a:t>
            </a:r>
            <a:r>
              <a:rPr lang="en-US" sz="1600" dirty="0" err="1" smtClean="0">
                <a:solidFill>
                  <a:srgbClr val="000000"/>
                </a:solidFill>
                <a:latin typeface="Franklin Gothic Medium Cond"/>
              </a:rPr>
              <a:t>Vs</a:t>
            </a:r>
            <a:r>
              <a:rPr lang="en-US" sz="1600" dirty="0" smtClean="0">
                <a:solidFill>
                  <a:srgbClr val="000000"/>
                </a:solidFill>
                <a:latin typeface="Franklin Gothic Medium Cond"/>
              </a:rPr>
              <a:t>=0, then measure out put power delivered to load, R</a:t>
            </a:r>
            <a:r>
              <a:rPr lang="en-US" sz="1600" baseline="-25000" dirty="0" smtClean="0">
                <a:solidFill>
                  <a:srgbClr val="000000"/>
                </a:solidFill>
                <a:latin typeface="Franklin Gothic Medium Cond"/>
              </a:rPr>
              <a:t>L</a:t>
            </a:r>
            <a:r>
              <a:rPr lang="en-US" sz="1600" dirty="0" smtClean="0">
                <a:solidFill>
                  <a:srgbClr val="000000"/>
                </a:solidFill>
                <a:latin typeface="Franklin Gothic Medium Cond"/>
              </a:rPr>
              <a:t>. </a:t>
            </a:r>
          </a:p>
          <a:p>
            <a:pPr marL="285750" indent="-285750">
              <a:buFontTx/>
              <a:buChar char="-"/>
              <a:defRPr/>
            </a:pPr>
            <a:r>
              <a:rPr lang="en-US" sz="1600" dirty="0" smtClean="0">
                <a:solidFill>
                  <a:srgbClr val="000000"/>
                </a:solidFill>
                <a:latin typeface="Franklin Gothic Medium Cond"/>
              </a:rPr>
              <a:t>Step-2) turn on </a:t>
            </a:r>
            <a:r>
              <a:rPr lang="en-US" sz="1600" dirty="0" err="1" smtClean="0">
                <a:solidFill>
                  <a:srgbClr val="000000"/>
                </a:solidFill>
                <a:latin typeface="Franklin Gothic Medium Cond"/>
              </a:rPr>
              <a:t>V</a:t>
            </a:r>
            <a:r>
              <a:rPr lang="en-US" sz="1600" baseline="-25000" dirty="0" err="1" smtClean="0">
                <a:solidFill>
                  <a:srgbClr val="000000"/>
                </a:solidFill>
                <a:latin typeface="Franklin Gothic Medium Cond"/>
              </a:rPr>
              <a:t>s</a:t>
            </a:r>
            <a:r>
              <a:rPr lang="en-US" sz="1600" dirty="0" smtClean="0">
                <a:solidFill>
                  <a:srgbClr val="000000"/>
                </a:solidFill>
                <a:latin typeface="Franklin Gothic Medium Cond"/>
              </a:rPr>
              <a:t>, and adjust </a:t>
            </a:r>
            <a:r>
              <a:rPr lang="en-US" sz="1600" dirty="0" err="1" smtClean="0">
                <a:solidFill>
                  <a:srgbClr val="000000"/>
                </a:solidFill>
                <a:latin typeface="Franklin Gothic Medium Cond"/>
              </a:rPr>
              <a:t>V</a:t>
            </a:r>
            <a:r>
              <a:rPr lang="en-US" sz="1600" baseline="-25000" dirty="0" err="1" smtClean="0">
                <a:solidFill>
                  <a:srgbClr val="000000"/>
                </a:solidFill>
                <a:latin typeface="Franklin Gothic Medium Cond"/>
              </a:rPr>
              <a:t>s</a:t>
            </a:r>
            <a:r>
              <a:rPr lang="en-US" sz="1600" baseline="-25000" dirty="0" smtClean="0">
                <a:solidFill>
                  <a:srgbClr val="000000"/>
                </a:solidFill>
                <a:latin typeface="Franklin Gothic Medium Cond"/>
              </a:rPr>
              <a:t> </a:t>
            </a:r>
            <a:r>
              <a:rPr lang="en-US" sz="1600" dirty="0" smtClean="0">
                <a:solidFill>
                  <a:srgbClr val="000000"/>
                </a:solidFill>
                <a:latin typeface="Franklin Gothic Medium Cond"/>
              </a:rPr>
              <a:t>so that your output power delivered to R</a:t>
            </a:r>
            <a:r>
              <a:rPr lang="en-US" sz="1600" baseline="-25000" dirty="0" smtClean="0">
                <a:solidFill>
                  <a:srgbClr val="000000"/>
                </a:solidFill>
                <a:latin typeface="Franklin Gothic Medium Cond"/>
              </a:rPr>
              <a:t>L</a:t>
            </a:r>
            <a:r>
              <a:rPr lang="en-US" sz="1600" dirty="0" smtClean="0">
                <a:solidFill>
                  <a:srgbClr val="000000"/>
                </a:solidFill>
                <a:latin typeface="Franklin Gothic Medium Cond"/>
              </a:rPr>
              <a:t> can be twice of the power in Step-1. </a:t>
            </a:r>
          </a:p>
          <a:p>
            <a:pPr>
              <a:defRPr/>
            </a:pPr>
            <a:endParaRPr lang="en-US" sz="1600" dirty="0">
              <a:solidFill>
                <a:srgbClr val="000000"/>
              </a:solidFill>
              <a:latin typeface="Franklin Gothic Medium Cond"/>
            </a:endParaRPr>
          </a:p>
          <a:p>
            <a:pPr>
              <a:defRPr/>
            </a:pPr>
            <a:r>
              <a:rPr lang="en-US" sz="1600" dirty="0" smtClean="0">
                <a:solidFill>
                  <a:srgbClr val="000000"/>
                </a:solidFill>
                <a:latin typeface="Franklin Gothic Medium Cond"/>
              </a:rPr>
              <a:t>Q) Calculate F from the results in Step-1 and Step-2 (assume DUT bandwidth is </a:t>
            </a:r>
            <a:r>
              <a:rPr lang="en-US" sz="1600" dirty="0" err="1" smtClean="0">
                <a:solidFill>
                  <a:srgbClr val="000000"/>
                </a:solidFill>
                <a:latin typeface="Symbol" pitchFamily="18" charset="2"/>
              </a:rPr>
              <a:t>D</a:t>
            </a:r>
            <a:r>
              <a:rPr lang="en-US" sz="1600" dirty="0" err="1" smtClean="0">
                <a:solidFill>
                  <a:srgbClr val="000000"/>
                </a:solidFill>
                <a:latin typeface="Franklin Gothic Medium Cond"/>
              </a:rPr>
              <a:t>f</a:t>
            </a:r>
            <a:r>
              <a:rPr lang="en-US" sz="1600" dirty="0" smtClean="0">
                <a:solidFill>
                  <a:srgbClr val="000000"/>
                </a:solidFill>
                <a:latin typeface="Franklin Gothic Medium Cond"/>
              </a:rPr>
              <a:t>).   </a:t>
            </a:r>
          </a:p>
        </p:txBody>
      </p:sp>
      <p:sp>
        <p:nvSpPr>
          <p:cNvPr id="10" name="TextBox 9"/>
          <p:cNvSpPr txBox="1"/>
          <p:nvPr/>
        </p:nvSpPr>
        <p:spPr>
          <a:xfrm>
            <a:off x="1182688" y="1718370"/>
            <a:ext cx="2479675" cy="338554"/>
          </a:xfrm>
          <a:prstGeom prst="rect">
            <a:avLst/>
          </a:prstGeom>
          <a:noFill/>
        </p:spPr>
        <p:txBody>
          <a:bodyPr wrap="square" rtlCol="0">
            <a:spAutoFit/>
          </a:bodyPr>
          <a:lstStyle/>
          <a:p>
            <a:r>
              <a:rPr lang="en-US" sz="1600" b="1" dirty="0" smtClean="0">
                <a:latin typeface="Arial Narrow" pitchFamily="34" charset="0"/>
              </a:rPr>
              <a:t>Assumption: R</a:t>
            </a:r>
            <a:r>
              <a:rPr lang="en-US" sz="1600" b="1" baseline="-25000" dirty="0" smtClean="0">
                <a:latin typeface="Arial Narrow" pitchFamily="34" charset="0"/>
              </a:rPr>
              <a:t>L</a:t>
            </a:r>
            <a:r>
              <a:rPr lang="en-US" sz="1600" b="1" dirty="0" smtClean="0">
                <a:latin typeface="Arial Narrow" pitchFamily="34" charset="0"/>
              </a:rPr>
              <a:t> is noiseless.</a:t>
            </a:r>
            <a:endParaRPr lang="en-US" sz="1600" b="1" dirty="0">
              <a:latin typeface="Arial Narrow" pitchFamily="34" charset="0"/>
            </a:endParaRPr>
          </a:p>
        </p:txBody>
      </p:sp>
    </p:spTree>
    <p:extLst>
      <p:ext uri="{BB962C8B-B14F-4D97-AF65-F5344CB8AC3E}">
        <p14:creationId xmlns:p14="http://schemas.microsoft.com/office/powerpoint/2010/main" val="1106200526"/>
      </p:ext>
    </p:extLst>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609600" y="1754051"/>
            <a:ext cx="3520965" cy="1765738"/>
          </a:xfrm>
          <a:custGeom>
            <a:avLst/>
            <a:gdLst>
              <a:gd name="connsiteX0" fmla="*/ 3394841 w 3520965"/>
              <a:gd name="connsiteY0" fmla="*/ 441434 h 1765738"/>
              <a:gd name="connsiteX1" fmla="*/ 3342289 w 3520965"/>
              <a:gd name="connsiteY1" fmla="*/ 409903 h 1765738"/>
              <a:gd name="connsiteX2" fmla="*/ 3310758 w 3520965"/>
              <a:gd name="connsiteY2" fmla="*/ 399393 h 1765738"/>
              <a:gd name="connsiteX3" fmla="*/ 3048000 w 3520965"/>
              <a:gd name="connsiteY3" fmla="*/ 388883 h 1765738"/>
              <a:gd name="connsiteX4" fmla="*/ 2974427 w 3520965"/>
              <a:gd name="connsiteY4" fmla="*/ 357352 h 1765738"/>
              <a:gd name="connsiteX5" fmla="*/ 2953406 w 3520965"/>
              <a:gd name="connsiteY5" fmla="*/ 294290 h 1765738"/>
              <a:gd name="connsiteX6" fmla="*/ 2932386 w 3520965"/>
              <a:gd name="connsiteY6" fmla="*/ 262758 h 1765738"/>
              <a:gd name="connsiteX7" fmla="*/ 2921875 w 3520965"/>
              <a:gd name="connsiteY7" fmla="*/ 231227 h 1765738"/>
              <a:gd name="connsiteX8" fmla="*/ 2890344 w 3520965"/>
              <a:gd name="connsiteY8" fmla="*/ 210207 h 1765738"/>
              <a:gd name="connsiteX9" fmla="*/ 2858813 w 3520965"/>
              <a:gd name="connsiteY9" fmla="*/ 168165 h 1765738"/>
              <a:gd name="connsiteX10" fmla="*/ 2795751 w 3520965"/>
              <a:gd name="connsiteY10" fmla="*/ 136634 h 1765738"/>
              <a:gd name="connsiteX11" fmla="*/ 2701158 w 3520965"/>
              <a:gd name="connsiteY11" fmla="*/ 94593 h 1765738"/>
              <a:gd name="connsiteX12" fmla="*/ 2638096 w 3520965"/>
              <a:gd name="connsiteY12" fmla="*/ 73572 h 1765738"/>
              <a:gd name="connsiteX13" fmla="*/ 2490951 w 3520965"/>
              <a:gd name="connsiteY13" fmla="*/ 42041 h 1765738"/>
              <a:gd name="connsiteX14" fmla="*/ 2438400 w 3520965"/>
              <a:gd name="connsiteY14" fmla="*/ 31531 h 1765738"/>
              <a:gd name="connsiteX15" fmla="*/ 2123089 w 3520965"/>
              <a:gd name="connsiteY15" fmla="*/ 10510 h 1765738"/>
              <a:gd name="connsiteX16" fmla="*/ 1692165 w 3520965"/>
              <a:gd name="connsiteY16" fmla="*/ 0 h 1765738"/>
              <a:gd name="connsiteX17" fmla="*/ 1166648 w 3520965"/>
              <a:gd name="connsiteY17" fmla="*/ 10510 h 1765738"/>
              <a:gd name="connsiteX18" fmla="*/ 1135117 w 3520965"/>
              <a:gd name="connsiteY18" fmla="*/ 21021 h 1765738"/>
              <a:gd name="connsiteX19" fmla="*/ 1082565 w 3520965"/>
              <a:gd name="connsiteY19" fmla="*/ 31531 h 1765738"/>
              <a:gd name="connsiteX20" fmla="*/ 966951 w 3520965"/>
              <a:gd name="connsiteY20" fmla="*/ 63062 h 1765738"/>
              <a:gd name="connsiteX21" fmla="*/ 882869 w 3520965"/>
              <a:gd name="connsiteY21" fmla="*/ 84083 h 1765738"/>
              <a:gd name="connsiteX22" fmla="*/ 840827 w 3520965"/>
              <a:gd name="connsiteY22" fmla="*/ 94593 h 1765738"/>
              <a:gd name="connsiteX23" fmla="*/ 798786 w 3520965"/>
              <a:gd name="connsiteY23" fmla="*/ 105103 h 1765738"/>
              <a:gd name="connsiteX24" fmla="*/ 756744 w 3520965"/>
              <a:gd name="connsiteY24" fmla="*/ 136634 h 1765738"/>
              <a:gd name="connsiteX25" fmla="*/ 672662 w 3520965"/>
              <a:gd name="connsiteY25" fmla="*/ 168165 h 1765738"/>
              <a:gd name="connsiteX26" fmla="*/ 588579 w 3520965"/>
              <a:gd name="connsiteY26" fmla="*/ 210207 h 1765738"/>
              <a:gd name="connsiteX27" fmla="*/ 493986 w 3520965"/>
              <a:gd name="connsiteY27" fmla="*/ 262758 h 1765738"/>
              <a:gd name="connsiteX28" fmla="*/ 430924 w 3520965"/>
              <a:gd name="connsiteY28" fmla="*/ 304800 h 1765738"/>
              <a:gd name="connsiteX29" fmla="*/ 388882 w 3520965"/>
              <a:gd name="connsiteY29" fmla="*/ 336331 h 1765738"/>
              <a:gd name="connsiteX30" fmla="*/ 357351 w 3520965"/>
              <a:gd name="connsiteY30" fmla="*/ 346841 h 1765738"/>
              <a:gd name="connsiteX31" fmla="*/ 304800 w 3520965"/>
              <a:gd name="connsiteY31" fmla="*/ 388883 h 1765738"/>
              <a:gd name="connsiteX32" fmla="*/ 178675 w 3520965"/>
              <a:gd name="connsiteY32" fmla="*/ 504496 h 1765738"/>
              <a:gd name="connsiteX33" fmla="*/ 136634 w 3520965"/>
              <a:gd name="connsiteY33" fmla="*/ 567558 h 1765738"/>
              <a:gd name="connsiteX34" fmla="*/ 105103 w 3520965"/>
              <a:gd name="connsiteY34" fmla="*/ 609600 h 1765738"/>
              <a:gd name="connsiteX35" fmla="*/ 63062 w 3520965"/>
              <a:gd name="connsiteY35" fmla="*/ 672662 h 1765738"/>
              <a:gd name="connsiteX36" fmla="*/ 52551 w 3520965"/>
              <a:gd name="connsiteY36" fmla="*/ 704193 h 1765738"/>
              <a:gd name="connsiteX37" fmla="*/ 42041 w 3520965"/>
              <a:gd name="connsiteY37" fmla="*/ 746234 h 1765738"/>
              <a:gd name="connsiteX38" fmla="*/ 21020 w 3520965"/>
              <a:gd name="connsiteY38" fmla="*/ 777765 h 1765738"/>
              <a:gd name="connsiteX39" fmla="*/ 0 w 3520965"/>
              <a:gd name="connsiteY39" fmla="*/ 903890 h 1765738"/>
              <a:gd name="connsiteX40" fmla="*/ 10510 w 3520965"/>
              <a:gd name="connsiteY40" fmla="*/ 1082565 h 1765738"/>
              <a:gd name="connsiteX41" fmla="*/ 31531 w 3520965"/>
              <a:gd name="connsiteY41" fmla="*/ 1135117 h 1765738"/>
              <a:gd name="connsiteX42" fmla="*/ 42041 w 3520965"/>
              <a:gd name="connsiteY42" fmla="*/ 1177158 h 1765738"/>
              <a:gd name="connsiteX43" fmla="*/ 94593 w 3520965"/>
              <a:gd name="connsiteY43" fmla="*/ 1261241 h 1765738"/>
              <a:gd name="connsiteX44" fmla="*/ 115613 w 3520965"/>
              <a:gd name="connsiteY44" fmla="*/ 1303283 h 1765738"/>
              <a:gd name="connsiteX45" fmla="*/ 147144 w 3520965"/>
              <a:gd name="connsiteY45" fmla="*/ 1334814 h 1765738"/>
              <a:gd name="connsiteX46" fmla="*/ 168165 w 3520965"/>
              <a:gd name="connsiteY46" fmla="*/ 1376855 h 1765738"/>
              <a:gd name="connsiteX47" fmla="*/ 273269 w 3520965"/>
              <a:gd name="connsiteY47" fmla="*/ 1502979 h 1765738"/>
              <a:gd name="connsiteX48" fmla="*/ 273269 w 3520965"/>
              <a:gd name="connsiteY48" fmla="*/ 1502979 h 1765738"/>
              <a:gd name="connsiteX49" fmla="*/ 336331 w 3520965"/>
              <a:gd name="connsiteY49" fmla="*/ 1566041 h 1765738"/>
              <a:gd name="connsiteX50" fmla="*/ 367862 w 3520965"/>
              <a:gd name="connsiteY50" fmla="*/ 1587062 h 1765738"/>
              <a:gd name="connsiteX51" fmla="*/ 430924 w 3520965"/>
              <a:gd name="connsiteY51" fmla="*/ 1629103 h 1765738"/>
              <a:gd name="connsiteX52" fmla="*/ 462455 w 3520965"/>
              <a:gd name="connsiteY52" fmla="*/ 1660634 h 1765738"/>
              <a:gd name="connsiteX53" fmla="*/ 567558 w 3520965"/>
              <a:gd name="connsiteY53" fmla="*/ 1692165 h 1765738"/>
              <a:gd name="connsiteX54" fmla="*/ 630620 w 3520965"/>
              <a:gd name="connsiteY54" fmla="*/ 1713186 h 1765738"/>
              <a:gd name="connsiteX55" fmla="*/ 788275 w 3520965"/>
              <a:gd name="connsiteY55" fmla="*/ 1734207 h 1765738"/>
              <a:gd name="connsiteX56" fmla="*/ 851338 w 3520965"/>
              <a:gd name="connsiteY56" fmla="*/ 1744717 h 1765738"/>
              <a:gd name="connsiteX57" fmla="*/ 956441 w 3520965"/>
              <a:gd name="connsiteY57" fmla="*/ 1755227 h 1765738"/>
              <a:gd name="connsiteX58" fmla="*/ 1040524 w 3520965"/>
              <a:gd name="connsiteY58" fmla="*/ 1765738 h 1765738"/>
              <a:gd name="connsiteX59" fmla="*/ 1502979 w 3520965"/>
              <a:gd name="connsiteY59" fmla="*/ 1755227 h 1765738"/>
              <a:gd name="connsiteX60" fmla="*/ 1545020 w 3520965"/>
              <a:gd name="connsiteY60" fmla="*/ 1744717 h 1765738"/>
              <a:gd name="connsiteX61" fmla="*/ 1618593 w 3520965"/>
              <a:gd name="connsiteY61" fmla="*/ 1723696 h 1765738"/>
              <a:gd name="connsiteX62" fmla="*/ 1681655 w 3520965"/>
              <a:gd name="connsiteY62" fmla="*/ 1713186 h 1765738"/>
              <a:gd name="connsiteX63" fmla="*/ 1765738 w 3520965"/>
              <a:gd name="connsiteY63" fmla="*/ 1692165 h 1765738"/>
              <a:gd name="connsiteX64" fmla="*/ 1828800 w 3520965"/>
              <a:gd name="connsiteY64" fmla="*/ 1671145 h 1765738"/>
              <a:gd name="connsiteX65" fmla="*/ 1881351 w 3520965"/>
              <a:gd name="connsiteY65" fmla="*/ 1660634 h 1765738"/>
              <a:gd name="connsiteX66" fmla="*/ 1912882 w 3520965"/>
              <a:gd name="connsiteY66" fmla="*/ 1650124 h 1765738"/>
              <a:gd name="connsiteX67" fmla="*/ 1996965 w 3520965"/>
              <a:gd name="connsiteY67" fmla="*/ 1608083 h 1765738"/>
              <a:gd name="connsiteX68" fmla="*/ 2039006 w 3520965"/>
              <a:gd name="connsiteY68" fmla="*/ 1597572 h 1765738"/>
              <a:gd name="connsiteX69" fmla="*/ 2091558 w 3520965"/>
              <a:gd name="connsiteY69" fmla="*/ 1566041 h 1765738"/>
              <a:gd name="connsiteX70" fmla="*/ 2133600 w 3520965"/>
              <a:gd name="connsiteY70" fmla="*/ 1555531 h 1765738"/>
              <a:gd name="connsiteX71" fmla="*/ 2196662 w 3520965"/>
              <a:gd name="connsiteY71" fmla="*/ 1513490 h 1765738"/>
              <a:gd name="connsiteX72" fmla="*/ 2280744 w 3520965"/>
              <a:gd name="connsiteY72" fmla="*/ 1471448 h 1765738"/>
              <a:gd name="connsiteX73" fmla="*/ 2354317 w 3520965"/>
              <a:gd name="connsiteY73" fmla="*/ 1418896 h 1765738"/>
              <a:gd name="connsiteX74" fmla="*/ 2385848 w 3520965"/>
              <a:gd name="connsiteY74" fmla="*/ 1397876 h 1765738"/>
              <a:gd name="connsiteX75" fmla="*/ 2417379 w 3520965"/>
              <a:gd name="connsiteY75" fmla="*/ 1366345 h 1765738"/>
              <a:gd name="connsiteX76" fmla="*/ 2490951 w 3520965"/>
              <a:gd name="connsiteY76" fmla="*/ 1313793 h 1765738"/>
              <a:gd name="connsiteX77" fmla="*/ 2543503 w 3520965"/>
              <a:gd name="connsiteY77" fmla="*/ 1240221 h 1765738"/>
              <a:gd name="connsiteX78" fmla="*/ 2606565 w 3520965"/>
              <a:gd name="connsiteY78" fmla="*/ 1198179 h 1765738"/>
              <a:gd name="connsiteX79" fmla="*/ 2627586 w 3520965"/>
              <a:gd name="connsiteY79" fmla="*/ 1156138 h 1765738"/>
              <a:gd name="connsiteX80" fmla="*/ 2669627 w 3520965"/>
              <a:gd name="connsiteY80" fmla="*/ 1135117 h 1765738"/>
              <a:gd name="connsiteX81" fmla="*/ 2701158 w 3520965"/>
              <a:gd name="connsiteY81" fmla="*/ 1103586 h 1765738"/>
              <a:gd name="connsiteX82" fmla="*/ 2743200 w 3520965"/>
              <a:gd name="connsiteY82" fmla="*/ 1082565 h 1765738"/>
              <a:gd name="connsiteX83" fmla="*/ 2806262 w 3520965"/>
              <a:gd name="connsiteY83" fmla="*/ 1019503 h 1765738"/>
              <a:gd name="connsiteX84" fmla="*/ 2869324 w 3520965"/>
              <a:gd name="connsiteY84" fmla="*/ 966952 h 1765738"/>
              <a:gd name="connsiteX85" fmla="*/ 2932386 w 3520965"/>
              <a:gd name="connsiteY85" fmla="*/ 924910 h 1765738"/>
              <a:gd name="connsiteX86" fmla="*/ 2963917 w 3520965"/>
              <a:gd name="connsiteY86" fmla="*/ 903890 h 1765738"/>
              <a:gd name="connsiteX87" fmla="*/ 2995448 w 3520965"/>
              <a:gd name="connsiteY87" fmla="*/ 893379 h 1765738"/>
              <a:gd name="connsiteX88" fmla="*/ 3069020 w 3520965"/>
              <a:gd name="connsiteY88" fmla="*/ 840827 h 1765738"/>
              <a:gd name="connsiteX89" fmla="*/ 3100551 w 3520965"/>
              <a:gd name="connsiteY89" fmla="*/ 830317 h 1765738"/>
              <a:gd name="connsiteX90" fmla="*/ 3132082 w 3520965"/>
              <a:gd name="connsiteY90" fmla="*/ 809296 h 1765738"/>
              <a:gd name="connsiteX91" fmla="*/ 3237186 w 3520965"/>
              <a:gd name="connsiteY91" fmla="*/ 777765 h 1765738"/>
              <a:gd name="connsiteX92" fmla="*/ 3342289 w 3520965"/>
              <a:gd name="connsiteY92" fmla="*/ 746234 h 1765738"/>
              <a:gd name="connsiteX93" fmla="*/ 3415862 w 3520965"/>
              <a:gd name="connsiteY93" fmla="*/ 735724 h 1765738"/>
              <a:gd name="connsiteX94" fmla="*/ 3447393 w 3520965"/>
              <a:gd name="connsiteY94" fmla="*/ 725214 h 1765738"/>
              <a:gd name="connsiteX95" fmla="*/ 3499944 w 3520965"/>
              <a:gd name="connsiteY95" fmla="*/ 672662 h 1765738"/>
              <a:gd name="connsiteX96" fmla="*/ 3520965 w 3520965"/>
              <a:gd name="connsiteY96" fmla="*/ 609600 h 1765738"/>
              <a:gd name="connsiteX97" fmla="*/ 3510455 w 3520965"/>
              <a:gd name="connsiteY97" fmla="*/ 515007 h 1765738"/>
              <a:gd name="connsiteX98" fmla="*/ 3499944 w 3520965"/>
              <a:gd name="connsiteY98" fmla="*/ 483476 h 1765738"/>
              <a:gd name="connsiteX99" fmla="*/ 3468413 w 3520965"/>
              <a:gd name="connsiteY99" fmla="*/ 462455 h 1765738"/>
              <a:gd name="connsiteX100" fmla="*/ 3405351 w 3520965"/>
              <a:gd name="connsiteY100" fmla="*/ 441434 h 1765738"/>
              <a:gd name="connsiteX101" fmla="*/ 3373820 w 3520965"/>
              <a:gd name="connsiteY101" fmla="*/ 430924 h 1765738"/>
              <a:gd name="connsiteX102" fmla="*/ 3321269 w 3520965"/>
              <a:gd name="connsiteY102" fmla="*/ 430924 h 176573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Lst>
            <a:rect l="l" t="t" r="r" b="b"/>
            <a:pathLst>
              <a:path w="3520965" h="1765738">
                <a:moveTo>
                  <a:pt x="3394841" y="441434"/>
                </a:moveTo>
                <a:cubicBezTo>
                  <a:pt x="3377324" y="430924"/>
                  <a:pt x="3360561" y="419039"/>
                  <a:pt x="3342289" y="409903"/>
                </a:cubicBezTo>
                <a:cubicBezTo>
                  <a:pt x="3332380" y="404948"/>
                  <a:pt x="3321809" y="400182"/>
                  <a:pt x="3310758" y="399393"/>
                </a:cubicBezTo>
                <a:cubicBezTo>
                  <a:pt x="3223325" y="393148"/>
                  <a:pt x="3135586" y="392386"/>
                  <a:pt x="3048000" y="388883"/>
                </a:cubicBezTo>
                <a:cubicBezTo>
                  <a:pt x="3028136" y="383917"/>
                  <a:pt x="2987868" y="378857"/>
                  <a:pt x="2974427" y="357352"/>
                </a:cubicBezTo>
                <a:cubicBezTo>
                  <a:pt x="2962683" y="338562"/>
                  <a:pt x="2965696" y="312727"/>
                  <a:pt x="2953406" y="294290"/>
                </a:cubicBezTo>
                <a:cubicBezTo>
                  <a:pt x="2946399" y="283779"/>
                  <a:pt x="2938035" y="274056"/>
                  <a:pt x="2932386" y="262758"/>
                </a:cubicBezTo>
                <a:cubicBezTo>
                  <a:pt x="2927431" y="252849"/>
                  <a:pt x="2928796" y="239878"/>
                  <a:pt x="2921875" y="231227"/>
                </a:cubicBezTo>
                <a:cubicBezTo>
                  <a:pt x="2913984" y="221363"/>
                  <a:pt x="2900854" y="217214"/>
                  <a:pt x="2890344" y="210207"/>
                </a:cubicBezTo>
                <a:cubicBezTo>
                  <a:pt x="2879834" y="196193"/>
                  <a:pt x="2871200" y="180552"/>
                  <a:pt x="2858813" y="168165"/>
                </a:cubicBezTo>
                <a:cubicBezTo>
                  <a:pt x="2833568" y="142920"/>
                  <a:pt x="2825667" y="149455"/>
                  <a:pt x="2795751" y="136634"/>
                </a:cubicBezTo>
                <a:cubicBezTo>
                  <a:pt x="2703242" y="96987"/>
                  <a:pt x="2808709" y="133703"/>
                  <a:pt x="2701158" y="94593"/>
                </a:cubicBezTo>
                <a:cubicBezTo>
                  <a:pt x="2680334" y="87021"/>
                  <a:pt x="2659592" y="78946"/>
                  <a:pt x="2638096" y="73572"/>
                </a:cubicBezTo>
                <a:cubicBezTo>
                  <a:pt x="2561395" y="54397"/>
                  <a:pt x="2610215" y="65894"/>
                  <a:pt x="2490951" y="42041"/>
                </a:cubicBezTo>
                <a:cubicBezTo>
                  <a:pt x="2473434" y="38538"/>
                  <a:pt x="2456155" y="33504"/>
                  <a:pt x="2438400" y="31531"/>
                </a:cubicBezTo>
                <a:cubicBezTo>
                  <a:pt x="2291784" y="15241"/>
                  <a:pt x="2326314" y="17066"/>
                  <a:pt x="2123089" y="10510"/>
                </a:cubicBezTo>
                <a:lnTo>
                  <a:pt x="1692165" y="0"/>
                </a:lnTo>
                <a:lnTo>
                  <a:pt x="1166648" y="10510"/>
                </a:lnTo>
                <a:cubicBezTo>
                  <a:pt x="1155577" y="10928"/>
                  <a:pt x="1145865" y="18334"/>
                  <a:pt x="1135117" y="21021"/>
                </a:cubicBezTo>
                <a:cubicBezTo>
                  <a:pt x="1117786" y="25354"/>
                  <a:pt x="1099972" y="27514"/>
                  <a:pt x="1082565" y="31531"/>
                </a:cubicBezTo>
                <a:cubicBezTo>
                  <a:pt x="809260" y="94601"/>
                  <a:pt x="1094331" y="28322"/>
                  <a:pt x="966951" y="63062"/>
                </a:cubicBezTo>
                <a:cubicBezTo>
                  <a:pt x="939079" y="70663"/>
                  <a:pt x="910896" y="77076"/>
                  <a:pt x="882869" y="84083"/>
                </a:cubicBezTo>
                <a:lnTo>
                  <a:pt x="840827" y="94593"/>
                </a:lnTo>
                <a:lnTo>
                  <a:pt x="798786" y="105103"/>
                </a:lnTo>
                <a:cubicBezTo>
                  <a:pt x="784772" y="115613"/>
                  <a:pt x="772057" y="128127"/>
                  <a:pt x="756744" y="136634"/>
                </a:cubicBezTo>
                <a:cubicBezTo>
                  <a:pt x="617324" y="214090"/>
                  <a:pt x="767062" y="120965"/>
                  <a:pt x="672662" y="168165"/>
                </a:cubicBezTo>
                <a:cubicBezTo>
                  <a:pt x="573372" y="217810"/>
                  <a:pt x="659685" y="186503"/>
                  <a:pt x="588579" y="210207"/>
                </a:cubicBezTo>
                <a:cubicBezTo>
                  <a:pt x="486006" y="287137"/>
                  <a:pt x="611741" y="198528"/>
                  <a:pt x="493986" y="262758"/>
                </a:cubicBezTo>
                <a:cubicBezTo>
                  <a:pt x="471807" y="274856"/>
                  <a:pt x="451945" y="290786"/>
                  <a:pt x="430924" y="304800"/>
                </a:cubicBezTo>
                <a:cubicBezTo>
                  <a:pt x="416349" y="314517"/>
                  <a:pt x="404091" y="327640"/>
                  <a:pt x="388882" y="336331"/>
                </a:cubicBezTo>
                <a:cubicBezTo>
                  <a:pt x="379263" y="341828"/>
                  <a:pt x="367861" y="343338"/>
                  <a:pt x="357351" y="346841"/>
                </a:cubicBezTo>
                <a:cubicBezTo>
                  <a:pt x="317466" y="406671"/>
                  <a:pt x="359471" y="357642"/>
                  <a:pt x="304800" y="388883"/>
                </a:cubicBezTo>
                <a:cubicBezTo>
                  <a:pt x="268188" y="409804"/>
                  <a:pt x="191108" y="485846"/>
                  <a:pt x="178675" y="504496"/>
                </a:cubicBezTo>
                <a:cubicBezTo>
                  <a:pt x="164661" y="525517"/>
                  <a:pt x="151122" y="546861"/>
                  <a:pt x="136634" y="567558"/>
                </a:cubicBezTo>
                <a:cubicBezTo>
                  <a:pt x="126589" y="581909"/>
                  <a:pt x="115148" y="595249"/>
                  <a:pt x="105103" y="609600"/>
                </a:cubicBezTo>
                <a:cubicBezTo>
                  <a:pt x="90615" y="630297"/>
                  <a:pt x="71052" y="648695"/>
                  <a:pt x="63062" y="672662"/>
                </a:cubicBezTo>
                <a:cubicBezTo>
                  <a:pt x="59558" y="683172"/>
                  <a:pt x="55595" y="693540"/>
                  <a:pt x="52551" y="704193"/>
                </a:cubicBezTo>
                <a:cubicBezTo>
                  <a:pt x="48583" y="718082"/>
                  <a:pt x="47731" y="732957"/>
                  <a:pt x="42041" y="746234"/>
                </a:cubicBezTo>
                <a:cubicBezTo>
                  <a:pt x="37065" y="757845"/>
                  <a:pt x="28027" y="767255"/>
                  <a:pt x="21020" y="777765"/>
                </a:cubicBezTo>
                <a:cubicBezTo>
                  <a:pt x="15052" y="807605"/>
                  <a:pt x="0" y="877816"/>
                  <a:pt x="0" y="903890"/>
                </a:cubicBezTo>
                <a:cubicBezTo>
                  <a:pt x="0" y="963551"/>
                  <a:pt x="2449" y="1023451"/>
                  <a:pt x="10510" y="1082565"/>
                </a:cubicBezTo>
                <a:cubicBezTo>
                  <a:pt x="13059" y="1101259"/>
                  <a:pt x="25565" y="1117218"/>
                  <a:pt x="31531" y="1135117"/>
                </a:cubicBezTo>
                <a:cubicBezTo>
                  <a:pt x="36099" y="1148821"/>
                  <a:pt x="36969" y="1163633"/>
                  <a:pt x="42041" y="1177158"/>
                </a:cubicBezTo>
                <a:cubicBezTo>
                  <a:pt x="62015" y="1230423"/>
                  <a:pt x="63590" y="1211635"/>
                  <a:pt x="94593" y="1261241"/>
                </a:cubicBezTo>
                <a:cubicBezTo>
                  <a:pt x="102897" y="1274527"/>
                  <a:pt x="106506" y="1290533"/>
                  <a:pt x="115613" y="1303283"/>
                </a:cubicBezTo>
                <a:cubicBezTo>
                  <a:pt x="124252" y="1315378"/>
                  <a:pt x="138504" y="1322719"/>
                  <a:pt x="147144" y="1334814"/>
                </a:cubicBezTo>
                <a:cubicBezTo>
                  <a:pt x="156251" y="1347563"/>
                  <a:pt x="158764" y="1364321"/>
                  <a:pt x="168165" y="1376855"/>
                </a:cubicBezTo>
                <a:cubicBezTo>
                  <a:pt x="201001" y="1420635"/>
                  <a:pt x="238234" y="1460938"/>
                  <a:pt x="273269" y="1502979"/>
                </a:cubicBezTo>
                <a:lnTo>
                  <a:pt x="273269" y="1502979"/>
                </a:lnTo>
                <a:cubicBezTo>
                  <a:pt x="294290" y="1524000"/>
                  <a:pt x="311596" y="1549551"/>
                  <a:pt x="336331" y="1566041"/>
                </a:cubicBezTo>
                <a:cubicBezTo>
                  <a:pt x="346841" y="1573048"/>
                  <a:pt x="358158" y="1578975"/>
                  <a:pt x="367862" y="1587062"/>
                </a:cubicBezTo>
                <a:cubicBezTo>
                  <a:pt x="420348" y="1630800"/>
                  <a:pt x="375512" y="1610633"/>
                  <a:pt x="430924" y="1629103"/>
                </a:cubicBezTo>
                <a:cubicBezTo>
                  <a:pt x="441434" y="1639613"/>
                  <a:pt x="449462" y="1653415"/>
                  <a:pt x="462455" y="1660634"/>
                </a:cubicBezTo>
                <a:cubicBezTo>
                  <a:pt x="491540" y="1676793"/>
                  <a:pt x="535104" y="1682429"/>
                  <a:pt x="567558" y="1692165"/>
                </a:cubicBezTo>
                <a:cubicBezTo>
                  <a:pt x="588781" y="1698532"/>
                  <a:pt x="608892" y="1708841"/>
                  <a:pt x="630620" y="1713186"/>
                </a:cubicBezTo>
                <a:cubicBezTo>
                  <a:pt x="738477" y="1734757"/>
                  <a:pt x="624440" y="1713727"/>
                  <a:pt x="788275" y="1734207"/>
                </a:cubicBezTo>
                <a:cubicBezTo>
                  <a:pt x="809421" y="1736850"/>
                  <a:pt x="830192" y="1742074"/>
                  <a:pt x="851338" y="1744717"/>
                </a:cubicBezTo>
                <a:cubicBezTo>
                  <a:pt x="886275" y="1749084"/>
                  <a:pt x="921447" y="1751339"/>
                  <a:pt x="956441" y="1755227"/>
                </a:cubicBezTo>
                <a:cubicBezTo>
                  <a:pt x="984514" y="1758346"/>
                  <a:pt x="1012496" y="1762234"/>
                  <a:pt x="1040524" y="1765738"/>
                </a:cubicBezTo>
                <a:lnTo>
                  <a:pt x="1502979" y="1755227"/>
                </a:lnTo>
                <a:cubicBezTo>
                  <a:pt x="1517411" y="1754626"/>
                  <a:pt x="1531084" y="1748518"/>
                  <a:pt x="1545020" y="1744717"/>
                </a:cubicBezTo>
                <a:cubicBezTo>
                  <a:pt x="1569627" y="1738006"/>
                  <a:pt x="1593740" y="1729431"/>
                  <a:pt x="1618593" y="1723696"/>
                </a:cubicBezTo>
                <a:cubicBezTo>
                  <a:pt x="1639358" y="1718904"/>
                  <a:pt x="1660817" y="1717651"/>
                  <a:pt x="1681655" y="1713186"/>
                </a:cubicBezTo>
                <a:cubicBezTo>
                  <a:pt x="1709904" y="1707133"/>
                  <a:pt x="1737959" y="1700102"/>
                  <a:pt x="1765738" y="1692165"/>
                </a:cubicBezTo>
                <a:cubicBezTo>
                  <a:pt x="1787043" y="1686078"/>
                  <a:pt x="1807073" y="1675491"/>
                  <a:pt x="1828800" y="1671145"/>
                </a:cubicBezTo>
                <a:cubicBezTo>
                  <a:pt x="1846317" y="1667641"/>
                  <a:pt x="1864020" y="1664967"/>
                  <a:pt x="1881351" y="1660634"/>
                </a:cubicBezTo>
                <a:cubicBezTo>
                  <a:pt x="1892099" y="1657947"/>
                  <a:pt x="1902796" y="1654708"/>
                  <a:pt x="1912882" y="1650124"/>
                </a:cubicBezTo>
                <a:cubicBezTo>
                  <a:pt x="1941409" y="1637157"/>
                  <a:pt x="1966565" y="1615684"/>
                  <a:pt x="1996965" y="1608083"/>
                </a:cubicBezTo>
                <a:lnTo>
                  <a:pt x="2039006" y="1597572"/>
                </a:lnTo>
                <a:cubicBezTo>
                  <a:pt x="2056523" y="1587062"/>
                  <a:pt x="2072890" y="1574338"/>
                  <a:pt x="2091558" y="1566041"/>
                </a:cubicBezTo>
                <a:cubicBezTo>
                  <a:pt x="2104758" y="1560174"/>
                  <a:pt x="2120680" y="1561991"/>
                  <a:pt x="2133600" y="1555531"/>
                </a:cubicBezTo>
                <a:cubicBezTo>
                  <a:pt x="2156197" y="1544233"/>
                  <a:pt x="2174066" y="1524788"/>
                  <a:pt x="2196662" y="1513490"/>
                </a:cubicBezTo>
                <a:cubicBezTo>
                  <a:pt x="2224689" y="1499476"/>
                  <a:pt x="2254671" y="1488830"/>
                  <a:pt x="2280744" y="1471448"/>
                </a:cubicBezTo>
                <a:cubicBezTo>
                  <a:pt x="2355072" y="1421895"/>
                  <a:pt x="2263033" y="1484097"/>
                  <a:pt x="2354317" y="1418896"/>
                </a:cubicBezTo>
                <a:cubicBezTo>
                  <a:pt x="2364596" y="1411554"/>
                  <a:pt x="2376144" y="1405963"/>
                  <a:pt x="2385848" y="1397876"/>
                </a:cubicBezTo>
                <a:cubicBezTo>
                  <a:pt x="2397267" y="1388360"/>
                  <a:pt x="2406094" y="1376018"/>
                  <a:pt x="2417379" y="1366345"/>
                </a:cubicBezTo>
                <a:cubicBezTo>
                  <a:pt x="2440193" y="1346790"/>
                  <a:pt x="2465997" y="1330429"/>
                  <a:pt x="2490951" y="1313793"/>
                </a:cubicBezTo>
                <a:cubicBezTo>
                  <a:pt x="2501177" y="1298454"/>
                  <a:pt x="2532837" y="1249702"/>
                  <a:pt x="2543503" y="1240221"/>
                </a:cubicBezTo>
                <a:cubicBezTo>
                  <a:pt x="2562385" y="1223437"/>
                  <a:pt x="2606565" y="1198179"/>
                  <a:pt x="2606565" y="1198179"/>
                </a:cubicBezTo>
                <a:cubicBezTo>
                  <a:pt x="2613572" y="1184165"/>
                  <a:pt x="2616507" y="1167217"/>
                  <a:pt x="2627586" y="1156138"/>
                </a:cubicBezTo>
                <a:cubicBezTo>
                  <a:pt x="2638665" y="1145059"/>
                  <a:pt x="2656878" y="1144224"/>
                  <a:pt x="2669627" y="1135117"/>
                </a:cubicBezTo>
                <a:cubicBezTo>
                  <a:pt x="2681722" y="1126477"/>
                  <a:pt x="2689063" y="1112225"/>
                  <a:pt x="2701158" y="1103586"/>
                </a:cubicBezTo>
                <a:cubicBezTo>
                  <a:pt x="2713908" y="1094479"/>
                  <a:pt x="2730965" y="1092353"/>
                  <a:pt x="2743200" y="1082565"/>
                </a:cubicBezTo>
                <a:cubicBezTo>
                  <a:pt x="2766413" y="1063994"/>
                  <a:pt x="2781527" y="1035993"/>
                  <a:pt x="2806262" y="1019503"/>
                </a:cubicBezTo>
                <a:cubicBezTo>
                  <a:pt x="2918914" y="944404"/>
                  <a:pt x="2747958" y="1061349"/>
                  <a:pt x="2869324" y="966952"/>
                </a:cubicBezTo>
                <a:cubicBezTo>
                  <a:pt x="2889266" y="951441"/>
                  <a:pt x="2911365" y="938924"/>
                  <a:pt x="2932386" y="924910"/>
                </a:cubicBezTo>
                <a:cubicBezTo>
                  <a:pt x="2942896" y="917903"/>
                  <a:pt x="2951934" y="907885"/>
                  <a:pt x="2963917" y="903890"/>
                </a:cubicBezTo>
                <a:lnTo>
                  <a:pt x="2995448" y="893379"/>
                </a:lnTo>
                <a:cubicBezTo>
                  <a:pt x="3004968" y="886239"/>
                  <a:pt x="3053653" y="848511"/>
                  <a:pt x="3069020" y="840827"/>
                </a:cubicBezTo>
                <a:cubicBezTo>
                  <a:pt x="3078929" y="835872"/>
                  <a:pt x="3090041" y="833820"/>
                  <a:pt x="3100551" y="830317"/>
                </a:cubicBezTo>
                <a:cubicBezTo>
                  <a:pt x="3111061" y="823310"/>
                  <a:pt x="3120539" y="814426"/>
                  <a:pt x="3132082" y="809296"/>
                </a:cubicBezTo>
                <a:cubicBezTo>
                  <a:pt x="3183520" y="786435"/>
                  <a:pt x="3190160" y="791873"/>
                  <a:pt x="3237186" y="777765"/>
                </a:cubicBezTo>
                <a:cubicBezTo>
                  <a:pt x="3279356" y="765114"/>
                  <a:pt x="3301305" y="753686"/>
                  <a:pt x="3342289" y="746234"/>
                </a:cubicBezTo>
                <a:cubicBezTo>
                  <a:pt x="3366663" y="741802"/>
                  <a:pt x="3391338" y="739227"/>
                  <a:pt x="3415862" y="735724"/>
                </a:cubicBezTo>
                <a:cubicBezTo>
                  <a:pt x="3426372" y="732221"/>
                  <a:pt x="3437484" y="730169"/>
                  <a:pt x="3447393" y="725214"/>
                </a:cubicBezTo>
                <a:cubicBezTo>
                  <a:pt x="3473419" y="712201"/>
                  <a:pt x="3487932" y="699689"/>
                  <a:pt x="3499944" y="672662"/>
                </a:cubicBezTo>
                <a:cubicBezTo>
                  <a:pt x="3508943" y="652414"/>
                  <a:pt x="3520965" y="609600"/>
                  <a:pt x="3520965" y="609600"/>
                </a:cubicBezTo>
                <a:cubicBezTo>
                  <a:pt x="3517462" y="578069"/>
                  <a:pt x="3515671" y="546300"/>
                  <a:pt x="3510455" y="515007"/>
                </a:cubicBezTo>
                <a:cubicBezTo>
                  <a:pt x="3508634" y="504079"/>
                  <a:pt x="3506865" y="492127"/>
                  <a:pt x="3499944" y="483476"/>
                </a:cubicBezTo>
                <a:cubicBezTo>
                  <a:pt x="3492053" y="473612"/>
                  <a:pt x="3479956" y="467585"/>
                  <a:pt x="3468413" y="462455"/>
                </a:cubicBezTo>
                <a:cubicBezTo>
                  <a:pt x="3448165" y="453456"/>
                  <a:pt x="3426372" y="448441"/>
                  <a:pt x="3405351" y="441434"/>
                </a:cubicBezTo>
                <a:cubicBezTo>
                  <a:pt x="3394841" y="437931"/>
                  <a:pt x="3384899" y="430924"/>
                  <a:pt x="3373820" y="430924"/>
                </a:cubicBezTo>
                <a:lnTo>
                  <a:pt x="3321269" y="430924"/>
                </a:lnTo>
              </a:path>
            </a:pathLst>
          </a:cu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Slide Number Placeholder 3"/>
          <p:cNvSpPr>
            <a:spLocks noGrp="1"/>
          </p:cNvSpPr>
          <p:nvPr>
            <p:ph type="sldNum" sz="quarter" idx="11"/>
          </p:nvPr>
        </p:nvSpPr>
        <p:spPr/>
        <p:txBody>
          <a:bodyPr/>
          <a:lstStyle/>
          <a:p>
            <a:pPr>
              <a:defRPr/>
            </a:pPr>
            <a:fld id="{6D4896F4-2973-40D7-9C01-01FD65689C1F}" type="slidenum">
              <a:rPr lang="en-US" smtClean="0">
                <a:solidFill>
                  <a:srgbClr val="000000"/>
                </a:solidFill>
              </a:rPr>
              <a:pPr>
                <a:defRPr/>
              </a:pPr>
              <a:t>6</a:t>
            </a:fld>
            <a:endParaRPr lang="en-US">
              <a:solidFill>
                <a:srgbClr val="000000"/>
              </a:solidFill>
            </a:endParaRPr>
          </a:p>
        </p:txBody>
      </p:sp>
      <p:sp>
        <p:nvSpPr>
          <p:cNvPr id="5" name="Title 1"/>
          <p:cNvSpPr>
            <a:spLocks noGrp="1"/>
          </p:cNvSpPr>
          <p:nvPr>
            <p:ph type="title"/>
          </p:nvPr>
        </p:nvSpPr>
        <p:spPr>
          <a:xfrm>
            <a:off x="457200" y="639763"/>
            <a:ext cx="8229600" cy="655637"/>
          </a:xfrm>
        </p:spPr>
        <p:txBody>
          <a:bodyPr/>
          <a:lstStyle/>
          <a:p>
            <a:pPr eaLnBrk="1" hangingPunct="1">
              <a:defRPr/>
            </a:pPr>
            <a:r>
              <a:rPr lang="en-US" sz="2800" dirty="0" smtClean="0"/>
              <a:t>Problem-4: NF Measurement (2)</a:t>
            </a:r>
            <a:endParaRPr lang="en-US" sz="2800" dirty="0"/>
          </a:p>
        </p:txBody>
      </p:sp>
      <p:pic>
        <p:nvPicPr>
          <p:cNvPr id="2867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35572" y="1165472"/>
            <a:ext cx="5116497" cy="2133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10" name="TextBox 9"/>
          <p:cNvSpPr txBox="1"/>
          <p:nvPr/>
        </p:nvSpPr>
        <p:spPr>
          <a:xfrm>
            <a:off x="1064172" y="1447800"/>
            <a:ext cx="2209800" cy="338554"/>
          </a:xfrm>
          <a:prstGeom prst="rect">
            <a:avLst/>
          </a:prstGeom>
          <a:noFill/>
        </p:spPr>
        <p:txBody>
          <a:bodyPr wrap="square">
            <a:spAutoFit/>
          </a:bodyPr>
          <a:lstStyle/>
          <a:p>
            <a:pPr>
              <a:defRPr/>
            </a:pPr>
            <a:r>
              <a:rPr lang="en-US" sz="1600" dirty="0" smtClean="0">
                <a:solidFill>
                  <a:srgbClr val="000000"/>
                </a:solidFill>
                <a:latin typeface="Franklin Gothic Medium Cond"/>
              </a:rPr>
              <a:t>Driving source (current)</a:t>
            </a:r>
            <a:endParaRPr lang="en-US" sz="1600" dirty="0">
              <a:solidFill>
                <a:srgbClr val="000000"/>
              </a:solidFill>
              <a:latin typeface="Franklin Gothic Medium Cond"/>
            </a:endParaRPr>
          </a:p>
        </p:txBody>
      </p:sp>
      <p:sp>
        <p:nvSpPr>
          <p:cNvPr id="6" name="Freeform 5"/>
          <p:cNvSpPr/>
          <p:nvPr/>
        </p:nvSpPr>
        <p:spPr>
          <a:xfrm>
            <a:off x="2006776" y="2290078"/>
            <a:ext cx="308032" cy="420414"/>
          </a:xfrm>
          <a:custGeom>
            <a:avLst/>
            <a:gdLst>
              <a:gd name="connsiteX0" fmla="*/ 231927 w 308032"/>
              <a:gd name="connsiteY0" fmla="*/ 420414 h 420414"/>
              <a:gd name="connsiteX1" fmla="*/ 147844 w 308032"/>
              <a:gd name="connsiteY1" fmla="*/ 409904 h 420414"/>
              <a:gd name="connsiteX2" fmla="*/ 84782 w 308032"/>
              <a:gd name="connsiteY2" fmla="*/ 367863 h 420414"/>
              <a:gd name="connsiteX3" fmla="*/ 42741 w 308032"/>
              <a:gd name="connsiteY3" fmla="*/ 304800 h 420414"/>
              <a:gd name="connsiteX4" fmla="*/ 21720 w 308032"/>
              <a:gd name="connsiteY4" fmla="*/ 273269 h 420414"/>
              <a:gd name="connsiteX5" fmla="*/ 11210 w 308032"/>
              <a:gd name="connsiteY5" fmla="*/ 94594 h 420414"/>
              <a:gd name="connsiteX6" fmla="*/ 21720 w 308032"/>
              <a:gd name="connsiteY6" fmla="*/ 63063 h 420414"/>
              <a:gd name="connsiteX7" fmla="*/ 116313 w 308032"/>
              <a:gd name="connsiteY7" fmla="*/ 10511 h 420414"/>
              <a:gd name="connsiteX8" fmla="*/ 147844 w 308032"/>
              <a:gd name="connsiteY8" fmla="*/ 0 h 420414"/>
              <a:gd name="connsiteX9" fmla="*/ 252948 w 308032"/>
              <a:gd name="connsiteY9" fmla="*/ 10511 h 420414"/>
              <a:gd name="connsiteX10" fmla="*/ 284479 w 308032"/>
              <a:gd name="connsiteY10" fmla="*/ 31531 h 420414"/>
              <a:gd name="connsiteX11" fmla="*/ 305499 w 308032"/>
              <a:gd name="connsiteY11" fmla="*/ 220718 h 4204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308032" h="420414">
                <a:moveTo>
                  <a:pt x="231927" y="420414"/>
                </a:moveTo>
                <a:cubicBezTo>
                  <a:pt x="203899" y="416911"/>
                  <a:pt x="174444" y="419404"/>
                  <a:pt x="147844" y="409904"/>
                </a:cubicBezTo>
                <a:cubicBezTo>
                  <a:pt x="124052" y="401407"/>
                  <a:pt x="84782" y="367863"/>
                  <a:pt x="84782" y="367863"/>
                </a:cubicBezTo>
                <a:lnTo>
                  <a:pt x="42741" y="304800"/>
                </a:lnTo>
                <a:lnTo>
                  <a:pt x="21720" y="273269"/>
                </a:lnTo>
                <a:cubicBezTo>
                  <a:pt x="-3253" y="173379"/>
                  <a:pt x="-6601" y="201461"/>
                  <a:pt x="11210" y="94594"/>
                </a:cubicBezTo>
                <a:cubicBezTo>
                  <a:pt x="13031" y="83666"/>
                  <a:pt x="15575" y="72281"/>
                  <a:pt x="21720" y="63063"/>
                </a:cubicBezTo>
                <a:cubicBezTo>
                  <a:pt x="48692" y="22605"/>
                  <a:pt x="69302" y="26181"/>
                  <a:pt x="116313" y="10511"/>
                </a:cubicBezTo>
                <a:lnTo>
                  <a:pt x="147844" y="0"/>
                </a:lnTo>
                <a:cubicBezTo>
                  <a:pt x="182879" y="3504"/>
                  <a:pt x="218640" y="2594"/>
                  <a:pt x="252948" y="10511"/>
                </a:cubicBezTo>
                <a:cubicBezTo>
                  <a:pt x="265256" y="13351"/>
                  <a:pt x="277784" y="20819"/>
                  <a:pt x="284479" y="31531"/>
                </a:cubicBezTo>
                <a:cubicBezTo>
                  <a:pt x="318793" y="86434"/>
                  <a:pt x="305499" y="163591"/>
                  <a:pt x="305499" y="220718"/>
                </a:cubicBezTo>
              </a:path>
            </a:pathLst>
          </a:custGeom>
          <a:noFill/>
          <a:ln>
            <a:solidFill>
              <a:srgbClr val="FF0000"/>
            </a:solidFill>
            <a:headEnd type="none" w="med" len="med"/>
            <a:tailEnd type="arrow"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TextBox 11"/>
          <p:cNvSpPr txBox="1"/>
          <p:nvPr/>
        </p:nvSpPr>
        <p:spPr>
          <a:xfrm>
            <a:off x="2006776" y="2321610"/>
            <a:ext cx="457200" cy="338554"/>
          </a:xfrm>
          <a:prstGeom prst="rect">
            <a:avLst/>
          </a:prstGeom>
          <a:noFill/>
        </p:spPr>
        <p:txBody>
          <a:bodyPr wrap="square">
            <a:spAutoFit/>
          </a:bodyPr>
          <a:lstStyle/>
          <a:p>
            <a:pPr>
              <a:defRPr/>
            </a:pPr>
            <a:r>
              <a:rPr lang="en-US" sz="1600" b="1" dirty="0" smtClean="0">
                <a:solidFill>
                  <a:srgbClr val="FF0000"/>
                </a:solidFill>
                <a:latin typeface="Franklin Gothic Medium Cond"/>
              </a:rPr>
              <a:t>I</a:t>
            </a:r>
            <a:r>
              <a:rPr lang="en-US" sz="1600" b="1" baseline="-25000" dirty="0" smtClean="0">
                <a:solidFill>
                  <a:srgbClr val="FF0000"/>
                </a:solidFill>
                <a:latin typeface="Franklin Gothic Medium Cond"/>
              </a:rPr>
              <a:t>DC</a:t>
            </a:r>
            <a:endParaRPr lang="en-US" sz="1600" b="1" baseline="-25000" dirty="0">
              <a:solidFill>
                <a:srgbClr val="FF0000"/>
              </a:solidFill>
              <a:latin typeface="Franklin Gothic Medium Cond"/>
            </a:endParaRPr>
          </a:p>
        </p:txBody>
      </p:sp>
      <p:sp>
        <p:nvSpPr>
          <p:cNvPr id="9" name="Rectangle 8"/>
          <p:cNvSpPr/>
          <p:nvPr/>
        </p:nvSpPr>
        <p:spPr>
          <a:xfrm>
            <a:off x="1384281" y="2105412"/>
            <a:ext cx="518091" cy="369332"/>
          </a:xfrm>
          <a:prstGeom prst="rect">
            <a:avLst/>
          </a:prstGeom>
        </p:spPr>
        <p:txBody>
          <a:bodyPr wrap="none">
            <a:spAutoFit/>
          </a:bodyPr>
          <a:lstStyle/>
          <a:p>
            <a:r>
              <a:rPr lang="en-US" b="1" dirty="0">
                <a:solidFill>
                  <a:srgbClr val="000000"/>
                </a:solidFill>
                <a:latin typeface="Franklin Gothic Medium Cond"/>
              </a:rPr>
              <a:t>R</a:t>
            </a:r>
            <a:r>
              <a:rPr lang="en-US" b="1" baseline="-25000" dirty="0">
                <a:solidFill>
                  <a:srgbClr val="000000"/>
                </a:solidFill>
                <a:latin typeface="Franklin Gothic Medium Cond"/>
              </a:rPr>
              <a:t>DC</a:t>
            </a:r>
            <a:r>
              <a:rPr lang="en-US" b="1" dirty="0">
                <a:solidFill>
                  <a:srgbClr val="000000"/>
                </a:solidFill>
                <a:latin typeface="Franklin Gothic Medium Cond"/>
              </a:rPr>
              <a:t> </a:t>
            </a:r>
            <a:endParaRPr lang="en-US" dirty="0"/>
          </a:p>
        </p:txBody>
      </p:sp>
      <p:cxnSp>
        <p:nvCxnSpPr>
          <p:cNvPr id="14" name="Straight Arrow Connector 13"/>
          <p:cNvCxnSpPr/>
          <p:nvPr/>
        </p:nvCxnSpPr>
        <p:spPr>
          <a:xfrm flipH="1" flipV="1">
            <a:off x="2740572" y="2500285"/>
            <a:ext cx="865789" cy="67529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7" name="TextBox 16"/>
          <p:cNvSpPr txBox="1"/>
          <p:nvPr/>
        </p:nvSpPr>
        <p:spPr>
          <a:xfrm>
            <a:off x="3502572" y="2870775"/>
            <a:ext cx="2532994" cy="584775"/>
          </a:xfrm>
          <a:prstGeom prst="rect">
            <a:avLst/>
          </a:prstGeom>
          <a:noFill/>
        </p:spPr>
        <p:txBody>
          <a:bodyPr wrap="square">
            <a:spAutoFit/>
          </a:bodyPr>
          <a:lstStyle/>
          <a:p>
            <a:pPr>
              <a:defRPr/>
            </a:pPr>
            <a:r>
              <a:rPr lang="en-US" sz="1600" dirty="0" smtClean="0">
                <a:solidFill>
                  <a:srgbClr val="000000"/>
                </a:solidFill>
                <a:latin typeface="Franklin Gothic Medium Cond"/>
              </a:rPr>
              <a:t>Noisy diode having shot noise current (no flicker noise).</a:t>
            </a:r>
            <a:endParaRPr lang="en-US" sz="1600" dirty="0">
              <a:solidFill>
                <a:srgbClr val="000000"/>
              </a:solidFill>
              <a:latin typeface="Franklin Gothic Medium Cond"/>
            </a:endParaRPr>
          </a:p>
        </p:txBody>
      </p:sp>
      <p:sp>
        <p:nvSpPr>
          <p:cNvPr id="18" name="TextBox 17"/>
          <p:cNvSpPr txBox="1"/>
          <p:nvPr/>
        </p:nvSpPr>
        <p:spPr>
          <a:xfrm>
            <a:off x="304800" y="4191000"/>
            <a:ext cx="8610600" cy="2062103"/>
          </a:xfrm>
          <a:prstGeom prst="rect">
            <a:avLst/>
          </a:prstGeom>
          <a:noFill/>
        </p:spPr>
        <p:txBody>
          <a:bodyPr wrap="square">
            <a:spAutoFit/>
          </a:bodyPr>
          <a:lstStyle/>
          <a:p>
            <a:pPr marL="342900" indent="-342900">
              <a:buFont typeface="Wingdings" pitchFamily="2" charset="2"/>
              <a:buChar char="q"/>
              <a:defRPr/>
            </a:pPr>
            <a:r>
              <a:rPr lang="en-US" sz="1600" dirty="0" smtClean="0">
                <a:solidFill>
                  <a:srgbClr val="000000"/>
                </a:solidFill>
                <a:latin typeface="Franklin Gothic Medium Cond"/>
              </a:rPr>
              <a:t>Let’s do similar mental experiment to measure noise factor (F) of the device under test (DUT). The only known factor of the DUT is input and output impedance which are matched to Ro, and available power gain, G </a:t>
            </a:r>
            <a:r>
              <a:rPr lang="en-US" sz="1600" dirty="0" smtClean="0">
                <a:solidFill>
                  <a:srgbClr val="FF0000"/>
                </a:solidFill>
                <a:latin typeface="Franklin Gothic Medium Cond"/>
              </a:rPr>
              <a:t>(now, you don’t know the DUT bandwidth)</a:t>
            </a:r>
            <a:r>
              <a:rPr lang="en-US" sz="1600" dirty="0" smtClean="0">
                <a:solidFill>
                  <a:srgbClr val="000000"/>
                </a:solidFill>
                <a:latin typeface="Franklin Gothic Medium Cond"/>
              </a:rPr>
              <a:t>. </a:t>
            </a:r>
          </a:p>
          <a:p>
            <a:pPr marL="285750" indent="-285750">
              <a:buFontTx/>
              <a:buChar char="-"/>
              <a:defRPr/>
            </a:pPr>
            <a:r>
              <a:rPr lang="en-US" sz="1600" dirty="0" smtClean="0">
                <a:solidFill>
                  <a:srgbClr val="000000"/>
                </a:solidFill>
                <a:latin typeface="Franklin Gothic Medium Cond"/>
              </a:rPr>
              <a:t>Step-1) turn on switch and no DC current. Then measure out put power delivered to load, R</a:t>
            </a:r>
            <a:r>
              <a:rPr lang="en-US" sz="1600" baseline="-25000" dirty="0" smtClean="0">
                <a:solidFill>
                  <a:srgbClr val="000000"/>
                </a:solidFill>
                <a:latin typeface="Franklin Gothic Medium Cond"/>
              </a:rPr>
              <a:t>L</a:t>
            </a:r>
            <a:r>
              <a:rPr lang="en-US" sz="1600" dirty="0" smtClean="0">
                <a:solidFill>
                  <a:srgbClr val="000000"/>
                </a:solidFill>
                <a:latin typeface="Franklin Gothic Medium Cond"/>
              </a:rPr>
              <a:t>. </a:t>
            </a:r>
          </a:p>
          <a:p>
            <a:pPr marL="285750" indent="-285750">
              <a:buFontTx/>
              <a:buChar char="-"/>
              <a:defRPr/>
            </a:pPr>
            <a:r>
              <a:rPr lang="en-US" sz="1600" dirty="0" smtClean="0">
                <a:solidFill>
                  <a:srgbClr val="000000"/>
                </a:solidFill>
                <a:latin typeface="Franklin Gothic Medium Cond"/>
              </a:rPr>
              <a:t>Step-2) turn off the switch and adjust V</a:t>
            </a:r>
            <a:r>
              <a:rPr lang="en-US" sz="1600" baseline="-25000" dirty="0" smtClean="0">
                <a:solidFill>
                  <a:srgbClr val="000000"/>
                </a:solidFill>
                <a:latin typeface="Franklin Gothic Medium Cond"/>
              </a:rPr>
              <a:t>DC </a:t>
            </a:r>
            <a:r>
              <a:rPr lang="en-US" sz="1600" dirty="0" smtClean="0">
                <a:solidFill>
                  <a:srgbClr val="000000"/>
                </a:solidFill>
                <a:latin typeface="Franklin Gothic Medium Cond"/>
              </a:rPr>
              <a:t>so that your output power delivered to R</a:t>
            </a:r>
            <a:r>
              <a:rPr lang="en-US" sz="1600" baseline="-25000" dirty="0" smtClean="0">
                <a:solidFill>
                  <a:srgbClr val="000000"/>
                </a:solidFill>
                <a:latin typeface="Franklin Gothic Medium Cond"/>
              </a:rPr>
              <a:t>L</a:t>
            </a:r>
            <a:r>
              <a:rPr lang="en-US" sz="1600" dirty="0" smtClean="0">
                <a:solidFill>
                  <a:srgbClr val="000000"/>
                </a:solidFill>
                <a:latin typeface="Franklin Gothic Medium Cond"/>
              </a:rPr>
              <a:t> can be twice of the power in Step-1. </a:t>
            </a:r>
          </a:p>
          <a:p>
            <a:pPr>
              <a:defRPr/>
            </a:pPr>
            <a:r>
              <a:rPr lang="en-US" sz="1600" dirty="0" smtClean="0">
                <a:solidFill>
                  <a:srgbClr val="000000"/>
                </a:solidFill>
                <a:latin typeface="Franklin Gothic Medium Cond"/>
              </a:rPr>
              <a:t>Q) Calculate F from the results in Step-1 and Step-2. </a:t>
            </a:r>
          </a:p>
          <a:p>
            <a:pPr>
              <a:defRPr/>
            </a:pPr>
            <a:r>
              <a:rPr lang="en-US" sz="1600" dirty="0" smtClean="0">
                <a:solidFill>
                  <a:srgbClr val="FF0000"/>
                </a:solidFill>
                <a:latin typeface="Franklin Gothic Medium Cond"/>
              </a:rPr>
              <a:t>(Note: You don’t need to know the gain of the DUT either in this method.)   </a:t>
            </a:r>
          </a:p>
        </p:txBody>
      </p:sp>
      <p:sp>
        <p:nvSpPr>
          <p:cNvPr id="19" name="TextBox 18"/>
          <p:cNvSpPr txBox="1"/>
          <p:nvPr/>
        </p:nvSpPr>
        <p:spPr>
          <a:xfrm>
            <a:off x="5943600" y="1255455"/>
            <a:ext cx="2575034" cy="2554545"/>
          </a:xfrm>
          <a:prstGeom prst="rect">
            <a:avLst/>
          </a:prstGeom>
          <a:noFill/>
          <a:ln>
            <a:solidFill>
              <a:schemeClr val="tx1"/>
            </a:solidFill>
          </a:ln>
        </p:spPr>
        <p:txBody>
          <a:bodyPr wrap="square" rtlCol="0">
            <a:spAutoFit/>
          </a:bodyPr>
          <a:lstStyle/>
          <a:p>
            <a:r>
              <a:rPr lang="en-US" sz="1600" b="1" dirty="0" smtClean="0">
                <a:latin typeface="Arial Narrow" pitchFamily="34" charset="0"/>
              </a:rPr>
              <a:t>Assumption: </a:t>
            </a:r>
          </a:p>
          <a:p>
            <a:pPr marL="285750" indent="-285750">
              <a:buFontTx/>
              <a:buChar char="-"/>
            </a:pPr>
            <a:r>
              <a:rPr lang="en-US" sz="1600" b="1" dirty="0" smtClean="0">
                <a:latin typeface="Arial Narrow" pitchFamily="34" charset="0"/>
              </a:rPr>
              <a:t>R</a:t>
            </a:r>
            <a:r>
              <a:rPr lang="en-US" sz="1600" b="1" baseline="-25000" dirty="0" smtClean="0">
                <a:latin typeface="Arial Narrow" pitchFamily="34" charset="0"/>
              </a:rPr>
              <a:t>L</a:t>
            </a:r>
            <a:r>
              <a:rPr lang="en-US" sz="1600" b="1" dirty="0" smtClean="0">
                <a:latin typeface="Arial Narrow" pitchFamily="34" charset="0"/>
              </a:rPr>
              <a:t> is noiseless.</a:t>
            </a:r>
          </a:p>
          <a:p>
            <a:pPr marL="285750" indent="-285750">
              <a:buFontTx/>
              <a:buChar char="-"/>
            </a:pPr>
            <a:r>
              <a:rPr lang="en-US" sz="1600" b="1" dirty="0" smtClean="0">
                <a:latin typeface="Arial Narrow" pitchFamily="34" charset="0"/>
              </a:rPr>
              <a:t>Diode output resistance is much larger than </a:t>
            </a:r>
            <a:r>
              <a:rPr lang="en-US" sz="1600" b="1" dirty="0" err="1" smtClean="0">
                <a:latin typeface="Arial Narrow" pitchFamily="34" charset="0"/>
              </a:rPr>
              <a:t>R</a:t>
            </a:r>
            <a:r>
              <a:rPr lang="en-US" sz="1600" b="1" baseline="-25000" dirty="0" err="1" smtClean="0">
                <a:latin typeface="Arial Narrow" pitchFamily="34" charset="0"/>
              </a:rPr>
              <a:t>s</a:t>
            </a:r>
            <a:r>
              <a:rPr lang="en-US" sz="1600" b="1" dirty="0" smtClean="0">
                <a:latin typeface="Arial Narrow" pitchFamily="34" charset="0"/>
              </a:rPr>
              <a:t>.</a:t>
            </a:r>
          </a:p>
          <a:p>
            <a:pPr marL="285750" indent="-285750">
              <a:buFontTx/>
              <a:buChar char="-"/>
            </a:pPr>
            <a:r>
              <a:rPr lang="en-US" sz="1600" dirty="0">
                <a:solidFill>
                  <a:srgbClr val="000000"/>
                </a:solidFill>
                <a:latin typeface="Franklin Gothic Medium Cond"/>
              </a:rPr>
              <a:t>C: blocks DC current and passes all noise current from </a:t>
            </a:r>
            <a:r>
              <a:rPr lang="en-US" sz="1600" dirty="0" smtClean="0">
                <a:solidFill>
                  <a:srgbClr val="000000"/>
                </a:solidFill>
                <a:latin typeface="Franklin Gothic Medium Cond"/>
              </a:rPr>
              <a:t>diode.</a:t>
            </a:r>
          </a:p>
          <a:p>
            <a:pPr marL="285750" indent="-285750">
              <a:buFontTx/>
              <a:buChar char="-"/>
            </a:pPr>
            <a:r>
              <a:rPr lang="en-US" sz="1600" dirty="0">
                <a:solidFill>
                  <a:srgbClr val="000000"/>
                </a:solidFill>
                <a:latin typeface="Franklin Gothic Medium Cond"/>
              </a:rPr>
              <a:t>L: blocks any noise current from R</a:t>
            </a:r>
            <a:r>
              <a:rPr lang="en-US" sz="1600" baseline="-25000" dirty="0">
                <a:solidFill>
                  <a:srgbClr val="000000"/>
                </a:solidFill>
                <a:latin typeface="Franklin Gothic Medium Cond"/>
              </a:rPr>
              <a:t>DC</a:t>
            </a:r>
            <a:r>
              <a:rPr lang="en-US" sz="1600" dirty="0">
                <a:solidFill>
                  <a:srgbClr val="000000"/>
                </a:solidFill>
                <a:latin typeface="Franklin Gothic Medium Cond"/>
              </a:rPr>
              <a:t> and pass DC current from V</a:t>
            </a:r>
            <a:r>
              <a:rPr lang="en-US" sz="1600" baseline="-25000" dirty="0">
                <a:solidFill>
                  <a:srgbClr val="000000"/>
                </a:solidFill>
                <a:latin typeface="Franklin Gothic Medium Cond"/>
              </a:rPr>
              <a:t>DC</a:t>
            </a:r>
            <a:r>
              <a:rPr lang="en-US" sz="1600" dirty="0">
                <a:solidFill>
                  <a:srgbClr val="000000"/>
                </a:solidFill>
                <a:latin typeface="Franklin Gothic Medium Cond"/>
              </a:rPr>
              <a:t>. </a:t>
            </a:r>
            <a:endParaRPr lang="en-US" sz="1600" b="1" dirty="0">
              <a:latin typeface="Arial Narrow" pitchFamily="34" charset="0"/>
            </a:endParaRPr>
          </a:p>
        </p:txBody>
      </p:sp>
    </p:spTree>
    <p:extLst>
      <p:ext uri="{BB962C8B-B14F-4D97-AF65-F5344CB8AC3E}">
        <p14:creationId xmlns:p14="http://schemas.microsoft.com/office/powerpoint/2010/main" val="790004596"/>
      </p:ext>
    </p:extLst>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1"/>
          </p:nvPr>
        </p:nvSpPr>
        <p:spPr/>
        <p:txBody>
          <a:bodyPr/>
          <a:lstStyle/>
          <a:p>
            <a:pPr>
              <a:defRPr/>
            </a:pPr>
            <a:fld id="{6D4896F4-2973-40D7-9C01-01FD65689C1F}" type="slidenum">
              <a:rPr lang="en-US" smtClean="0"/>
              <a:pPr>
                <a:defRPr/>
              </a:pPr>
              <a:t>7</a:t>
            </a:fld>
            <a:endParaRPr lang="en-US"/>
          </a:p>
        </p:txBody>
      </p:sp>
      <p:sp>
        <p:nvSpPr>
          <p:cNvPr id="5" name="Title 1"/>
          <p:cNvSpPr>
            <a:spLocks noGrp="1"/>
          </p:cNvSpPr>
          <p:nvPr>
            <p:ph type="title"/>
          </p:nvPr>
        </p:nvSpPr>
        <p:spPr>
          <a:xfrm>
            <a:off x="457200" y="639763"/>
            <a:ext cx="8229600" cy="655637"/>
          </a:xfrm>
        </p:spPr>
        <p:txBody>
          <a:bodyPr/>
          <a:lstStyle/>
          <a:p>
            <a:pPr eaLnBrk="1" hangingPunct="1">
              <a:defRPr/>
            </a:pPr>
            <a:r>
              <a:rPr lang="en-US" sz="2800" dirty="0" smtClean="0"/>
              <a:t>Problem-5: Inductively degenerated LNA</a:t>
            </a:r>
            <a:endParaRPr lang="en-US" sz="2800" dirty="0"/>
          </a:p>
        </p:txBody>
      </p:sp>
      <p:sp>
        <p:nvSpPr>
          <p:cNvPr id="7" name="TextBox 6"/>
          <p:cNvSpPr txBox="1"/>
          <p:nvPr/>
        </p:nvSpPr>
        <p:spPr>
          <a:xfrm>
            <a:off x="457200" y="4114800"/>
            <a:ext cx="4114800" cy="1323439"/>
          </a:xfrm>
          <a:prstGeom prst="rect">
            <a:avLst/>
          </a:prstGeom>
          <a:noFill/>
          <a:ln>
            <a:solidFill>
              <a:schemeClr val="tx1"/>
            </a:solidFill>
          </a:ln>
        </p:spPr>
        <p:txBody>
          <a:bodyPr wrap="square" rtlCol="0">
            <a:spAutoFit/>
          </a:bodyPr>
          <a:lstStyle/>
          <a:p>
            <a:r>
              <a:rPr lang="en-US" sz="1600" b="1" dirty="0" smtClean="0">
                <a:latin typeface="Arial Narrow" pitchFamily="34" charset="0"/>
              </a:rPr>
              <a:t>Assumption: </a:t>
            </a:r>
          </a:p>
          <a:p>
            <a:pPr marL="285750" indent="-285750">
              <a:buFontTx/>
              <a:buChar char="-"/>
            </a:pPr>
            <a:r>
              <a:rPr lang="en-US" sz="1600" b="1" dirty="0" smtClean="0">
                <a:latin typeface="Arial Narrow" pitchFamily="34" charset="0"/>
              </a:rPr>
              <a:t>R</a:t>
            </a:r>
            <a:r>
              <a:rPr lang="en-US" sz="1600" b="1" baseline="-25000" dirty="0" smtClean="0">
                <a:latin typeface="Arial Narrow" pitchFamily="34" charset="0"/>
              </a:rPr>
              <a:t>L</a:t>
            </a:r>
            <a:r>
              <a:rPr lang="en-US" sz="1600" b="1" dirty="0" smtClean="0">
                <a:latin typeface="Arial Narrow" pitchFamily="34" charset="0"/>
              </a:rPr>
              <a:t> is noiseless and no flicker noise in NMOS.</a:t>
            </a:r>
          </a:p>
          <a:p>
            <a:pPr marL="285750" indent="-285750">
              <a:buFontTx/>
              <a:buChar char="-"/>
            </a:pPr>
            <a:r>
              <a:rPr lang="en-US" sz="1600" b="1" dirty="0" smtClean="0">
                <a:latin typeface="Arial Narrow" pitchFamily="34" charset="0"/>
              </a:rPr>
              <a:t>No drain-gate parasitic capacitance, </a:t>
            </a:r>
            <a:r>
              <a:rPr lang="en-US" sz="1600" b="1" dirty="0" err="1" smtClean="0">
                <a:latin typeface="Arial Narrow" pitchFamily="34" charset="0"/>
              </a:rPr>
              <a:t>C</a:t>
            </a:r>
            <a:r>
              <a:rPr lang="en-US" sz="1600" b="1" baseline="-25000" dirty="0" err="1" smtClean="0">
                <a:latin typeface="Arial Narrow" pitchFamily="34" charset="0"/>
              </a:rPr>
              <a:t>gd</a:t>
            </a:r>
            <a:r>
              <a:rPr lang="en-US" sz="1600" b="1" dirty="0" smtClean="0">
                <a:latin typeface="Arial Narrow" pitchFamily="34" charset="0"/>
              </a:rPr>
              <a:t>.</a:t>
            </a:r>
          </a:p>
          <a:p>
            <a:pPr marL="285750" indent="-285750">
              <a:buFontTx/>
              <a:buChar char="-"/>
            </a:pPr>
            <a:r>
              <a:rPr lang="en-US" sz="1600" b="1" dirty="0" err="1" smtClean="0">
                <a:latin typeface="Arial Narrow" pitchFamily="34" charset="0"/>
              </a:rPr>
              <a:t>R</a:t>
            </a:r>
            <a:r>
              <a:rPr lang="en-US" sz="1600" b="1" baseline="-25000" dirty="0" err="1" smtClean="0">
                <a:latin typeface="Arial Narrow" pitchFamily="34" charset="0"/>
              </a:rPr>
              <a:t>g</a:t>
            </a:r>
            <a:r>
              <a:rPr lang="en-US" sz="1600" b="1" dirty="0" smtClean="0">
                <a:latin typeface="Arial Narrow" pitchFamily="34" charset="0"/>
              </a:rPr>
              <a:t> &lt;&lt; 1/</a:t>
            </a:r>
            <a:r>
              <a:rPr lang="en-US" sz="1600" b="1" dirty="0" err="1" smtClean="0">
                <a:latin typeface="Symbol" pitchFamily="18" charset="2"/>
              </a:rPr>
              <a:t>w</a:t>
            </a:r>
            <a:r>
              <a:rPr lang="en-US" sz="1600" b="1" dirty="0" err="1" smtClean="0">
                <a:latin typeface="Arial Narrow" pitchFamily="34" charset="0"/>
              </a:rPr>
              <a:t>C</a:t>
            </a:r>
            <a:r>
              <a:rPr lang="en-US" sz="1600" b="1" baseline="-25000" dirty="0" err="1" smtClean="0">
                <a:latin typeface="Arial Narrow" pitchFamily="34" charset="0"/>
              </a:rPr>
              <a:t>gs</a:t>
            </a:r>
            <a:endParaRPr lang="en-US" sz="1600" b="1" baseline="-25000" dirty="0" smtClean="0">
              <a:latin typeface="Arial Narrow" pitchFamily="34" charset="0"/>
            </a:endParaRPr>
          </a:p>
          <a:p>
            <a:pPr marL="285750" indent="-285750">
              <a:buFontTx/>
              <a:buChar char="-"/>
            </a:pPr>
            <a:r>
              <a:rPr lang="en-US" sz="1600" b="1" dirty="0" err="1" smtClean="0">
                <a:latin typeface="Arial Narrow" pitchFamily="34" charset="0"/>
              </a:rPr>
              <a:t>g</a:t>
            </a:r>
            <a:r>
              <a:rPr lang="en-US" sz="1600" b="1" baseline="-25000" dirty="0" err="1" smtClean="0">
                <a:latin typeface="Arial Narrow" pitchFamily="34" charset="0"/>
              </a:rPr>
              <a:t>m</a:t>
            </a:r>
            <a:r>
              <a:rPr lang="en-US" sz="1600" b="1" dirty="0" err="1" smtClean="0">
                <a:latin typeface="Arial Narrow" pitchFamily="34" charset="0"/>
              </a:rPr>
              <a:t>R</a:t>
            </a:r>
            <a:r>
              <a:rPr lang="en-US" sz="1600" b="1" baseline="-25000" dirty="0" err="1" smtClean="0">
                <a:latin typeface="Arial Narrow" pitchFamily="34" charset="0"/>
              </a:rPr>
              <a:t>g</a:t>
            </a:r>
            <a:r>
              <a:rPr lang="en-US" sz="1600" b="1" dirty="0" smtClean="0">
                <a:latin typeface="Arial Narrow" pitchFamily="34" charset="0"/>
              </a:rPr>
              <a:t> &lt;&lt; 1</a:t>
            </a:r>
            <a:endParaRPr lang="en-US" sz="1600" b="1" dirty="0">
              <a:latin typeface="Arial Narrow" pitchFamily="34" charset="0"/>
            </a:endParaRPr>
          </a:p>
        </p:txBody>
      </p:sp>
      <p:sp>
        <p:nvSpPr>
          <p:cNvPr id="8" name="TextBox 7"/>
          <p:cNvSpPr txBox="1"/>
          <p:nvPr/>
        </p:nvSpPr>
        <p:spPr>
          <a:xfrm>
            <a:off x="4724400" y="1676400"/>
            <a:ext cx="3886200" cy="2800767"/>
          </a:xfrm>
          <a:prstGeom prst="rect">
            <a:avLst/>
          </a:prstGeom>
          <a:noFill/>
        </p:spPr>
        <p:txBody>
          <a:bodyPr wrap="square">
            <a:spAutoFit/>
          </a:bodyPr>
          <a:lstStyle/>
          <a:p>
            <a:pPr marL="342900" indent="-342900">
              <a:buAutoNum type="arabicParenR"/>
              <a:defRPr/>
            </a:pPr>
            <a:r>
              <a:rPr lang="en-US" sz="1600" dirty="0" smtClean="0">
                <a:solidFill>
                  <a:srgbClr val="000000"/>
                </a:solidFill>
                <a:latin typeface="+mn-lt"/>
              </a:rPr>
              <a:t>Calculate </a:t>
            </a:r>
            <a:r>
              <a:rPr lang="en-US" sz="1600" dirty="0" smtClean="0">
                <a:solidFill>
                  <a:srgbClr val="000000"/>
                </a:solidFill>
                <a:latin typeface="+mn-lt"/>
              </a:rPr>
              <a:t>equivalent input noise generators (voltage and current generators). </a:t>
            </a:r>
            <a:endParaRPr lang="en-US" sz="1600" dirty="0" smtClean="0">
              <a:solidFill>
                <a:srgbClr val="000000"/>
              </a:solidFill>
              <a:latin typeface="+mn-lt"/>
            </a:endParaRPr>
          </a:p>
          <a:p>
            <a:pPr marL="342900" indent="-342900">
              <a:buAutoNum type="arabicParenR"/>
              <a:defRPr/>
            </a:pPr>
            <a:r>
              <a:rPr lang="en-US" sz="1600" dirty="0" smtClean="0">
                <a:solidFill>
                  <a:srgbClr val="000000"/>
                </a:solidFill>
                <a:latin typeface="+mn-lt"/>
              </a:rPr>
              <a:t>Calculate input referred noise (voltage or current) with an assumption of source impedance of </a:t>
            </a:r>
            <a:r>
              <a:rPr lang="en-US" sz="1600" dirty="0" err="1" smtClean="0">
                <a:solidFill>
                  <a:srgbClr val="000000"/>
                </a:solidFill>
                <a:latin typeface="+mn-lt"/>
              </a:rPr>
              <a:t>R</a:t>
            </a:r>
            <a:r>
              <a:rPr lang="en-US" sz="1600" baseline="-25000" dirty="0" err="1" smtClean="0">
                <a:solidFill>
                  <a:srgbClr val="000000"/>
                </a:solidFill>
                <a:latin typeface="+mn-lt"/>
              </a:rPr>
              <a:t>s</a:t>
            </a:r>
            <a:r>
              <a:rPr lang="en-US" sz="1600" dirty="0" smtClean="0">
                <a:solidFill>
                  <a:srgbClr val="000000"/>
                </a:solidFill>
                <a:latin typeface="+mn-lt"/>
              </a:rPr>
              <a:t>.</a:t>
            </a:r>
          </a:p>
          <a:p>
            <a:pPr marL="342900" indent="-342900">
              <a:buAutoNum type="arabicParenR"/>
              <a:defRPr/>
            </a:pPr>
            <a:r>
              <a:rPr lang="en-US" sz="1600" dirty="0" smtClean="0">
                <a:solidFill>
                  <a:srgbClr val="000000"/>
                </a:solidFill>
                <a:latin typeface="+mn-lt"/>
              </a:rPr>
              <a:t>Calculate correlation admittance between the voltage and current noises in 1), and separate the current noise into correlated and uncorrelated parts.  </a:t>
            </a:r>
          </a:p>
          <a:p>
            <a:pPr marL="342900" indent="-342900">
              <a:buAutoNum type="arabicParenR"/>
              <a:defRPr/>
            </a:pPr>
            <a:r>
              <a:rPr lang="en-US" sz="1600" dirty="0" smtClean="0">
                <a:solidFill>
                  <a:srgbClr val="000000"/>
                </a:solidFill>
                <a:latin typeface="+mn-lt"/>
              </a:rPr>
              <a:t>Find optimum admittance for minimum F. </a:t>
            </a:r>
          </a:p>
          <a:p>
            <a:pPr marL="342900" indent="-342900">
              <a:buAutoNum type="arabicParenR"/>
              <a:defRPr/>
            </a:pPr>
            <a:r>
              <a:rPr lang="en-US" sz="1600" dirty="0" smtClean="0">
                <a:solidFill>
                  <a:srgbClr val="000000"/>
                </a:solidFill>
                <a:latin typeface="+mn-lt"/>
              </a:rPr>
              <a:t>Find expression for </a:t>
            </a:r>
            <a:r>
              <a:rPr lang="en-US" sz="1600" dirty="0" err="1" smtClean="0">
                <a:solidFill>
                  <a:srgbClr val="000000"/>
                </a:solidFill>
                <a:latin typeface="+mn-lt"/>
              </a:rPr>
              <a:t>F</a:t>
            </a:r>
            <a:r>
              <a:rPr lang="en-US" sz="1600" baseline="-25000" dirty="0" err="1" smtClean="0">
                <a:solidFill>
                  <a:srgbClr val="000000"/>
                </a:solidFill>
                <a:latin typeface="+mn-lt"/>
              </a:rPr>
              <a:t>min</a:t>
            </a:r>
            <a:r>
              <a:rPr lang="en-US" sz="1600" dirty="0">
                <a:solidFill>
                  <a:srgbClr val="000000"/>
                </a:solidFill>
                <a:latin typeface="+mn-lt"/>
              </a:rPr>
              <a:t>.</a:t>
            </a:r>
            <a:r>
              <a:rPr lang="en-US" sz="1600" dirty="0" smtClean="0">
                <a:solidFill>
                  <a:srgbClr val="000000"/>
                </a:solidFill>
                <a:latin typeface="+mn-lt"/>
              </a:rPr>
              <a:t>  </a:t>
            </a:r>
            <a:endParaRPr lang="en-US" sz="1600" dirty="0">
              <a:solidFill>
                <a:srgbClr val="000000"/>
              </a:solidFill>
              <a:latin typeface="+mn-lt"/>
            </a:endParaRPr>
          </a:p>
        </p:txBody>
      </p:sp>
      <p:pic>
        <p:nvPicPr>
          <p:cNvPr id="2969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09600" y="1905001"/>
            <a:ext cx="3289640" cy="192722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262768213"/>
      </p:ext>
    </p:extLst>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1"/>
          </p:nvPr>
        </p:nvSpPr>
        <p:spPr/>
        <p:txBody>
          <a:bodyPr/>
          <a:lstStyle/>
          <a:p>
            <a:pPr>
              <a:defRPr/>
            </a:pPr>
            <a:fld id="{6D4896F4-2973-40D7-9C01-01FD65689C1F}" type="slidenum">
              <a:rPr lang="en-US" smtClean="0"/>
              <a:pPr>
                <a:defRPr/>
              </a:pPr>
              <a:t>8</a:t>
            </a:fld>
            <a:endParaRPr lang="en-US"/>
          </a:p>
        </p:txBody>
      </p:sp>
      <p:pic>
        <p:nvPicPr>
          <p:cNvPr id="30722"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90600" y="1371600"/>
            <a:ext cx="3032125" cy="27811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6" name="Title 1"/>
          <p:cNvSpPr>
            <a:spLocks noGrp="1"/>
          </p:cNvSpPr>
          <p:nvPr>
            <p:ph type="title"/>
          </p:nvPr>
        </p:nvSpPr>
        <p:spPr>
          <a:xfrm>
            <a:off x="457200" y="639763"/>
            <a:ext cx="8229600" cy="655637"/>
          </a:xfrm>
        </p:spPr>
        <p:txBody>
          <a:bodyPr/>
          <a:lstStyle/>
          <a:p>
            <a:pPr eaLnBrk="1" hangingPunct="1">
              <a:defRPr/>
            </a:pPr>
            <a:r>
              <a:rPr lang="en-US" sz="2800" dirty="0" smtClean="0"/>
              <a:t>Problem-6: Common-gate LNA</a:t>
            </a:r>
            <a:endParaRPr lang="en-US" sz="2800" dirty="0"/>
          </a:p>
        </p:txBody>
      </p:sp>
      <p:sp>
        <p:nvSpPr>
          <p:cNvPr id="7" name="TextBox 6"/>
          <p:cNvSpPr txBox="1"/>
          <p:nvPr/>
        </p:nvSpPr>
        <p:spPr>
          <a:xfrm>
            <a:off x="4724400" y="1371600"/>
            <a:ext cx="3886200" cy="2800767"/>
          </a:xfrm>
          <a:prstGeom prst="rect">
            <a:avLst/>
          </a:prstGeom>
          <a:noFill/>
        </p:spPr>
        <p:txBody>
          <a:bodyPr wrap="square">
            <a:spAutoFit/>
          </a:bodyPr>
          <a:lstStyle/>
          <a:p>
            <a:pPr marL="342900" indent="-342900">
              <a:buAutoNum type="arabicParenR"/>
              <a:defRPr/>
            </a:pPr>
            <a:r>
              <a:rPr lang="en-US" sz="1600" dirty="0" smtClean="0">
                <a:solidFill>
                  <a:srgbClr val="000000"/>
                </a:solidFill>
                <a:latin typeface="+mn-lt"/>
              </a:rPr>
              <a:t>Calculate </a:t>
            </a:r>
            <a:r>
              <a:rPr lang="en-US" sz="1600" dirty="0" smtClean="0">
                <a:solidFill>
                  <a:srgbClr val="000000"/>
                </a:solidFill>
                <a:latin typeface="+mn-lt"/>
              </a:rPr>
              <a:t>equivalent input noise generators (voltage and current generators). </a:t>
            </a:r>
            <a:endParaRPr lang="en-US" sz="1600" dirty="0" smtClean="0">
              <a:solidFill>
                <a:srgbClr val="000000"/>
              </a:solidFill>
              <a:latin typeface="+mn-lt"/>
            </a:endParaRPr>
          </a:p>
          <a:p>
            <a:pPr marL="342900" indent="-342900">
              <a:buAutoNum type="arabicParenR"/>
              <a:defRPr/>
            </a:pPr>
            <a:r>
              <a:rPr lang="en-US" sz="1600" dirty="0" smtClean="0">
                <a:solidFill>
                  <a:srgbClr val="000000"/>
                </a:solidFill>
                <a:latin typeface="+mn-lt"/>
              </a:rPr>
              <a:t>Calculate input referred noise (voltage or current) with an assumption of source impedance of </a:t>
            </a:r>
            <a:r>
              <a:rPr lang="en-US" sz="1600" dirty="0" err="1" smtClean="0">
                <a:solidFill>
                  <a:srgbClr val="000000"/>
                </a:solidFill>
                <a:latin typeface="+mn-lt"/>
              </a:rPr>
              <a:t>R</a:t>
            </a:r>
            <a:r>
              <a:rPr lang="en-US" sz="1600" baseline="-25000" dirty="0" err="1" smtClean="0">
                <a:solidFill>
                  <a:srgbClr val="000000"/>
                </a:solidFill>
                <a:latin typeface="+mn-lt"/>
              </a:rPr>
              <a:t>s</a:t>
            </a:r>
            <a:r>
              <a:rPr lang="en-US" sz="1600" dirty="0" smtClean="0">
                <a:solidFill>
                  <a:srgbClr val="000000"/>
                </a:solidFill>
                <a:latin typeface="+mn-lt"/>
              </a:rPr>
              <a:t>.</a:t>
            </a:r>
          </a:p>
          <a:p>
            <a:pPr marL="342900" indent="-342900">
              <a:buAutoNum type="arabicParenR"/>
              <a:defRPr/>
            </a:pPr>
            <a:r>
              <a:rPr lang="en-US" sz="1600" dirty="0" smtClean="0">
                <a:solidFill>
                  <a:srgbClr val="000000"/>
                </a:solidFill>
                <a:latin typeface="+mn-lt"/>
              </a:rPr>
              <a:t>Calculate correlation admittance between the voltage and current noises in 1), and separate the current noise into correlated and uncorrelated parts.  </a:t>
            </a:r>
          </a:p>
          <a:p>
            <a:pPr marL="342900" indent="-342900">
              <a:buAutoNum type="arabicParenR"/>
              <a:defRPr/>
            </a:pPr>
            <a:r>
              <a:rPr lang="en-US" sz="1600" dirty="0" smtClean="0">
                <a:solidFill>
                  <a:srgbClr val="000000"/>
                </a:solidFill>
                <a:latin typeface="+mn-lt"/>
              </a:rPr>
              <a:t>Find optimum admittance for minimum F. </a:t>
            </a:r>
          </a:p>
          <a:p>
            <a:pPr marL="342900" indent="-342900">
              <a:buAutoNum type="arabicParenR"/>
              <a:defRPr/>
            </a:pPr>
            <a:r>
              <a:rPr lang="en-US" sz="1600" dirty="0" smtClean="0">
                <a:solidFill>
                  <a:srgbClr val="000000"/>
                </a:solidFill>
                <a:latin typeface="+mn-lt"/>
              </a:rPr>
              <a:t>Find expression for </a:t>
            </a:r>
            <a:r>
              <a:rPr lang="en-US" sz="1600" dirty="0" err="1" smtClean="0">
                <a:solidFill>
                  <a:srgbClr val="000000"/>
                </a:solidFill>
                <a:latin typeface="+mn-lt"/>
              </a:rPr>
              <a:t>F</a:t>
            </a:r>
            <a:r>
              <a:rPr lang="en-US" sz="1600" baseline="-25000" dirty="0" err="1" smtClean="0">
                <a:solidFill>
                  <a:srgbClr val="000000"/>
                </a:solidFill>
                <a:latin typeface="+mn-lt"/>
              </a:rPr>
              <a:t>min</a:t>
            </a:r>
            <a:r>
              <a:rPr lang="en-US" sz="1600" dirty="0">
                <a:solidFill>
                  <a:srgbClr val="000000"/>
                </a:solidFill>
                <a:latin typeface="+mn-lt"/>
              </a:rPr>
              <a:t>.</a:t>
            </a:r>
            <a:r>
              <a:rPr lang="en-US" sz="1600" dirty="0" smtClean="0">
                <a:solidFill>
                  <a:srgbClr val="000000"/>
                </a:solidFill>
                <a:latin typeface="+mn-lt"/>
              </a:rPr>
              <a:t>  </a:t>
            </a:r>
            <a:endParaRPr lang="en-US" sz="1600" dirty="0">
              <a:solidFill>
                <a:srgbClr val="000000"/>
              </a:solidFill>
              <a:latin typeface="+mn-lt"/>
            </a:endParaRPr>
          </a:p>
        </p:txBody>
      </p:sp>
      <p:sp>
        <p:nvSpPr>
          <p:cNvPr id="8" name="TextBox 7"/>
          <p:cNvSpPr txBox="1"/>
          <p:nvPr/>
        </p:nvSpPr>
        <p:spPr>
          <a:xfrm>
            <a:off x="639762" y="4191000"/>
            <a:ext cx="4389438" cy="1815882"/>
          </a:xfrm>
          <a:prstGeom prst="rect">
            <a:avLst/>
          </a:prstGeom>
          <a:noFill/>
          <a:ln>
            <a:solidFill>
              <a:schemeClr val="tx1"/>
            </a:solidFill>
          </a:ln>
        </p:spPr>
        <p:txBody>
          <a:bodyPr wrap="square" rtlCol="0">
            <a:spAutoFit/>
          </a:bodyPr>
          <a:lstStyle/>
          <a:p>
            <a:r>
              <a:rPr lang="en-US" sz="1600" b="1" dirty="0" smtClean="0">
                <a:latin typeface="Arial Narrow" pitchFamily="34" charset="0"/>
              </a:rPr>
              <a:t>Assumption: </a:t>
            </a:r>
          </a:p>
          <a:p>
            <a:pPr marL="285750" indent="-285750">
              <a:buFontTx/>
              <a:buChar char="-"/>
            </a:pPr>
            <a:r>
              <a:rPr lang="en-US" sz="1600" b="1" dirty="0" smtClean="0">
                <a:latin typeface="Arial Narrow" pitchFamily="34" charset="0"/>
              </a:rPr>
              <a:t>R</a:t>
            </a:r>
            <a:r>
              <a:rPr lang="en-US" sz="1600" b="1" baseline="-25000" dirty="0" smtClean="0">
                <a:latin typeface="Arial Narrow" pitchFamily="34" charset="0"/>
              </a:rPr>
              <a:t>L</a:t>
            </a:r>
            <a:r>
              <a:rPr lang="en-US" sz="1600" b="1" dirty="0" smtClean="0">
                <a:latin typeface="Arial Narrow" pitchFamily="34" charset="0"/>
              </a:rPr>
              <a:t> is noiseless and no flicker noise in M1 and M2.</a:t>
            </a:r>
          </a:p>
          <a:p>
            <a:pPr marL="285750" indent="-285750">
              <a:buFontTx/>
              <a:buChar char="-"/>
            </a:pPr>
            <a:r>
              <a:rPr lang="en-US" sz="1600" b="1" dirty="0" smtClean="0">
                <a:latin typeface="Arial Narrow" pitchFamily="34" charset="0"/>
              </a:rPr>
              <a:t>No drain-gate parasitic capacitance, </a:t>
            </a:r>
            <a:r>
              <a:rPr lang="en-US" sz="1600" b="1" dirty="0" err="1" smtClean="0">
                <a:latin typeface="Arial Narrow" pitchFamily="34" charset="0"/>
              </a:rPr>
              <a:t>C</a:t>
            </a:r>
            <a:r>
              <a:rPr lang="en-US" sz="1600" b="1" baseline="-25000" dirty="0" err="1" smtClean="0">
                <a:latin typeface="Arial Narrow" pitchFamily="34" charset="0"/>
              </a:rPr>
              <a:t>gd</a:t>
            </a:r>
            <a:r>
              <a:rPr lang="en-US" sz="1600" b="1" dirty="0" smtClean="0">
                <a:latin typeface="Arial Narrow" pitchFamily="34" charset="0"/>
              </a:rPr>
              <a:t>.</a:t>
            </a:r>
          </a:p>
          <a:p>
            <a:pPr marL="285750" indent="-285750">
              <a:buFontTx/>
              <a:buChar char="-"/>
            </a:pPr>
            <a:r>
              <a:rPr lang="en-US" sz="1600" b="1" dirty="0" err="1" smtClean="0">
                <a:latin typeface="Arial Narrow" pitchFamily="34" charset="0"/>
              </a:rPr>
              <a:t>gm</a:t>
            </a:r>
            <a:r>
              <a:rPr lang="en-US" sz="1600" b="1" dirty="0" smtClean="0">
                <a:latin typeface="Arial Narrow" pitchFamily="34" charset="0"/>
              </a:rPr>
              <a:t> of M1=g</a:t>
            </a:r>
            <a:r>
              <a:rPr lang="en-US" sz="1600" b="1" baseline="-25000" dirty="0" smtClean="0">
                <a:latin typeface="Arial Narrow" pitchFamily="34" charset="0"/>
              </a:rPr>
              <a:t>m1</a:t>
            </a:r>
            <a:r>
              <a:rPr lang="en-US" sz="1600" b="1" dirty="0" smtClean="0">
                <a:latin typeface="Arial Narrow" pitchFamily="34" charset="0"/>
              </a:rPr>
              <a:t>, </a:t>
            </a:r>
            <a:r>
              <a:rPr lang="en-US" sz="1600" b="1" dirty="0" err="1" smtClean="0">
                <a:latin typeface="Arial Narrow" pitchFamily="34" charset="0"/>
              </a:rPr>
              <a:t>gm</a:t>
            </a:r>
            <a:r>
              <a:rPr lang="en-US" sz="1600" b="1" dirty="0" smtClean="0">
                <a:latin typeface="Arial Narrow" pitchFamily="34" charset="0"/>
              </a:rPr>
              <a:t> of M2=g</a:t>
            </a:r>
            <a:r>
              <a:rPr lang="en-US" sz="1600" b="1" baseline="-25000" dirty="0" smtClean="0">
                <a:latin typeface="Arial Narrow" pitchFamily="34" charset="0"/>
              </a:rPr>
              <a:t>m2</a:t>
            </a:r>
            <a:r>
              <a:rPr lang="en-US" sz="1600" b="1" dirty="0" smtClean="0">
                <a:latin typeface="Arial Narrow" pitchFamily="34" charset="0"/>
              </a:rPr>
              <a:t>.</a:t>
            </a:r>
          </a:p>
          <a:p>
            <a:pPr marL="285750" indent="-285750">
              <a:buFontTx/>
              <a:buChar char="-"/>
            </a:pPr>
            <a:r>
              <a:rPr lang="en-US" sz="1600" b="1" dirty="0" err="1" smtClean="0">
                <a:latin typeface="Arial Narrow" pitchFamily="34" charset="0"/>
              </a:rPr>
              <a:t>Cgs</a:t>
            </a:r>
            <a:r>
              <a:rPr lang="en-US" sz="1600" b="1" dirty="0" smtClean="0">
                <a:latin typeface="Arial Narrow" pitchFamily="34" charset="0"/>
              </a:rPr>
              <a:t> of M1=C</a:t>
            </a:r>
            <a:r>
              <a:rPr lang="en-US" sz="1600" b="1" baseline="-25000" dirty="0" smtClean="0">
                <a:latin typeface="Arial Narrow" pitchFamily="34" charset="0"/>
              </a:rPr>
              <a:t>gs1</a:t>
            </a:r>
            <a:r>
              <a:rPr lang="en-US" sz="1600" b="1" dirty="0" smtClean="0">
                <a:latin typeface="Arial Narrow" pitchFamily="34" charset="0"/>
              </a:rPr>
              <a:t>, </a:t>
            </a:r>
            <a:r>
              <a:rPr lang="en-US" sz="1600" b="1" dirty="0" err="1" smtClean="0">
                <a:latin typeface="Arial Narrow" pitchFamily="34" charset="0"/>
              </a:rPr>
              <a:t>Cgs</a:t>
            </a:r>
            <a:r>
              <a:rPr lang="en-US" sz="1600" b="1" dirty="0" smtClean="0">
                <a:latin typeface="Arial Narrow" pitchFamily="34" charset="0"/>
              </a:rPr>
              <a:t> of M2=C</a:t>
            </a:r>
            <a:r>
              <a:rPr lang="en-US" sz="1600" b="1" baseline="-25000" dirty="0" smtClean="0">
                <a:latin typeface="Arial Narrow" pitchFamily="34" charset="0"/>
              </a:rPr>
              <a:t>gs2</a:t>
            </a:r>
            <a:r>
              <a:rPr lang="en-US" sz="1600" b="1" dirty="0" smtClean="0">
                <a:latin typeface="Arial Narrow" pitchFamily="34" charset="0"/>
              </a:rPr>
              <a:t>.</a:t>
            </a:r>
          </a:p>
          <a:p>
            <a:pPr marL="285750" indent="-285750">
              <a:buFontTx/>
              <a:buChar char="-"/>
            </a:pPr>
            <a:r>
              <a:rPr lang="en-US" sz="1600" b="1" dirty="0" err="1">
                <a:latin typeface="Arial Narrow" pitchFamily="34" charset="0"/>
              </a:rPr>
              <a:t>R</a:t>
            </a:r>
            <a:r>
              <a:rPr lang="en-US" sz="1600" b="1" baseline="-25000" dirty="0" err="1">
                <a:latin typeface="Arial Narrow" pitchFamily="34" charset="0"/>
              </a:rPr>
              <a:t>g</a:t>
            </a:r>
            <a:r>
              <a:rPr lang="en-US" sz="1600" b="1" dirty="0">
                <a:latin typeface="Arial Narrow" pitchFamily="34" charset="0"/>
              </a:rPr>
              <a:t> &lt;&lt; </a:t>
            </a:r>
            <a:r>
              <a:rPr lang="en-US" sz="1600" b="1" dirty="0" smtClean="0">
                <a:latin typeface="Arial Narrow" pitchFamily="34" charset="0"/>
              </a:rPr>
              <a:t>1/</a:t>
            </a:r>
            <a:r>
              <a:rPr lang="en-US" sz="1600" b="1" dirty="0" err="1" smtClean="0">
                <a:latin typeface="Symbol" pitchFamily="18" charset="2"/>
              </a:rPr>
              <a:t>w</a:t>
            </a:r>
            <a:r>
              <a:rPr lang="en-US" sz="1600" b="1" dirty="0" err="1" smtClean="0">
                <a:latin typeface="Arial Narrow" pitchFamily="34" charset="0"/>
              </a:rPr>
              <a:t>C</a:t>
            </a:r>
            <a:r>
              <a:rPr lang="en-US" sz="1600" b="1" baseline="-25000" dirty="0" err="1" smtClean="0">
                <a:latin typeface="Arial Narrow" pitchFamily="34" charset="0"/>
              </a:rPr>
              <a:t>gs</a:t>
            </a:r>
            <a:r>
              <a:rPr lang="en-US" sz="1600" b="1" baseline="-25000" dirty="0" smtClean="0">
                <a:latin typeface="Arial Narrow" pitchFamily="34" charset="0"/>
              </a:rPr>
              <a:t> </a:t>
            </a:r>
            <a:r>
              <a:rPr lang="en-US" sz="1600" b="1" dirty="0" smtClean="0">
                <a:latin typeface="Arial Narrow" pitchFamily="34" charset="0"/>
              </a:rPr>
              <a:t>(for M1 and M2)</a:t>
            </a:r>
            <a:endParaRPr lang="en-US" sz="1600" b="1" dirty="0">
              <a:latin typeface="Arial Narrow" pitchFamily="34" charset="0"/>
            </a:endParaRPr>
          </a:p>
          <a:p>
            <a:pPr marL="285750" indent="-285750">
              <a:buFontTx/>
              <a:buChar char="-"/>
            </a:pPr>
            <a:r>
              <a:rPr lang="en-US" sz="1600" b="1" dirty="0" err="1">
                <a:latin typeface="Arial Narrow" pitchFamily="34" charset="0"/>
              </a:rPr>
              <a:t>g</a:t>
            </a:r>
            <a:r>
              <a:rPr lang="en-US" sz="1600" b="1" baseline="-25000" dirty="0" err="1">
                <a:latin typeface="Arial Narrow" pitchFamily="34" charset="0"/>
              </a:rPr>
              <a:t>m</a:t>
            </a:r>
            <a:r>
              <a:rPr lang="en-US" sz="1600" b="1" dirty="0" err="1">
                <a:latin typeface="Arial Narrow" pitchFamily="34" charset="0"/>
              </a:rPr>
              <a:t>R</a:t>
            </a:r>
            <a:r>
              <a:rPr lang="en-US" sz="1600" b="1" baseline="-25000" dirty="0" err="1">
                <a:latin typeface="Arial Narrow" pitchFamily="34" charset="0"/>
              </a:rPr>
              <a:t>g</a:t>
            </a:r>
            <a:r>
              <a:rPr lang="en-US" sz="1600" b="1" dirty="0">
                <a:latin typeface="Arial Narrow" pitchFamily="34" charset="0"/>
              </a:rPr>
              <a:t> &lt;&lt; </a:t>
            </a:r>
            <a:r>
              <a:rPr lang="en-US" sz="1600" b="1" dirty="0" smtClean="0">
                <a:latin typeface="Arial Narrow" pitchFamily="34" charset="0"/>
              </a:rPr>
              <a:t>1 </a:t>
            </a:r>
            <a:r>
              <a:rPr lang="en-US" sz="1600" b="1" dirty="0">
                <a:latin typeface="Arial Narrow" pitchFamily="34" charset="0"/>
              </a:rPr>
              <a:t>(for M1 and M2)</a:t>
            </a:r>
          </a:p>
        </p:txBody>
      </p:sp>
    </p:spTree>
    <p:extLst>
      <p:ext uri="{BB962C8B-B14F-4D97-AF65-F5344CB8AC3E}">
        <p14:creationId xmlns:p14="http://schemas.microsoft.com/office/powerpoint/2010/main" val="685212984"/>
      </p:ext>
    </p:extLst>
  </p:cSld>
  <p:clrMapOvr>
    <a:masterClrMapping/>
  </p:clrMapOvr>
  <p:transition/>
</p:sld>
</file>

<file path=ppt/theme/theme1.xml><?xml version="1.0" encoding="utf-8"?>
<a:theme xmlns:a="http://schemas.openxmlformats.org/drawingml/2006/main" name="Virginia Tech-Branding Update022206">
  <a:themeElements>
    <a:clrScheme name="Virginia Tech-Branding Update022206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Virginia Tech-Branding Update022206">
      <a:majorFont>
        <a:latin typeface="Franklin Gothic Demi"/>
        <a:ea typeface=""/>
        <a:cs typeface=""/>
      </a:majorFont>
      <a:minorFont>
        <a:latin typeface="Franklin Gothic Medium Cond"/>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Virginia Tech-Branding Update022206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Virginia Tech-Branding Update022206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Virginia Tech-Branding Update022206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Virginia Tech-Branding Update022206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Virginia Tech-Branding Update022206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Virginia Tech-Branding Update022206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Virginia Tech-Branding Update022206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Virginia Tech-Branding Update022206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Virginia Tech-Branding Update022206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Virginia Tech-Branding Update022206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Virginia Tech-Branding Update022206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Virginia Tech-Branding Update022206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33909</TotalTime>
  <Words>863</Words>
  <Application>Microsoft Office PowerPoint</Application>
  <PresentationFormat>On-screen Show (4:3)</PresentationFormat>
  <Paragraphs>80</Paragraphs>
  <Slides>8</Slides>
  <Notes>1</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Virginia Tech-Branding Update022206</vt:lpstr>
      <vt:lpstr>PowerPoint Presentation</vt:lpstr>
      <vt:lpstr>Problem-1: Noise concept</vt:lpstr>
      <vt:lpstr>Problem-2: Noise consideration in lossy network</vt:lpstr>
      <vt:lpstr>Problem-3: BJT noise factor calculation</vt:lpstr>
      <vt:lpstr>Problem-4: NF Measurement (1)</vt:lpstr>
      <vt:lpstr>Problem-4: NF Measurement (2)</vt:lpstr>
      <vt:lpstr>Problem-5: Inductively degenerated LNA</vt:lpstr>
      <vt:lpstr>Problem-6: Common-gate LNA</vt:lpstr>
    </vt:vector>
  </TitlesOfParts>
  <Company>Virginia Tech</Company>
  <LinksUpToDate>false</LinksUpToDate>
  <SharedDoc>false</SharedDoc>
  <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VT PowerPoint Template5</dc:title>
  <dc:creator>giffin</dc:creator>
  <cp:lastModifiedBy>kkoh</cp:lastModifiedBy>
  <cp:revision>681</cp:revision>
  <cp:lastPrinted>2012-02-01T21:32:04Z</cp:lastPrinted>
  <dcterms:created xsi:type="dcterms:W3CDTF">2005-10-14T12:27:33Z</dcterms:created>
  <dcterms:modified xsi:type="dcterms:W3CDTF">2012-02-09T20:56:53Z</dcterms:modified>
</cp:coreProperties>
</file>