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6"/>
  </p:notesMasterIdLst>
  <p:handoutMasterIdLst>
    <p:handoutMasterId r:id="rId37"/>
  </p:handoutMasterIdLst>
  <p:sldIdLst>
    <p:sldId id="578" r:id="rId3"/>
    <p:sldId id="628" r:id="rId4"/>
    <p:sldId id="622" r:id="rId5"/>
    <p:sldId id="615" r:id="rId6"/>
    <p:sldId id="611" r:id="rId7"/>
    <p:sldId id="619" r:id="rId8"/>
    <p:sldId id="620" r:id="rId9"/>
    <p:sldId id="617" r:id="rId10"/>
    <p:sldId id="621" r:id="rId11"/>
    <p:sldId id="580" r:id="rId12"/>
    <p:sldId id="582" r:id="rId13"/>
    <p:sldId id="589" r:id="rId14"/>
    <p:sldId id="592" r:id="rId15"/>
    <p:sldId id="613" r:id="rId16"/>
    <p:sldId id="624" r:id="rId17"/>
    <p:sldId id="627" r:id="rId18"/>
    <p:sldId id="626" r:id="rId19"/>
    <p:sldId id="596" r:id="rId20"/>
    <p:sldId id="590" r:id="rId21"/>
    <p:sldId id="593" r:id="rId22"/>
    <p:sldId id="630" r:id="rId23"/>
    <p:sldId id="629" r:id="rId24"/>
    <p:sldId id="599" r:id="rId25"/>
    <p:sldId id="594" r:id="rId26"/>
    <p:sldId id="595" r:id="rId27"/>
    <p:sldId id="600" r:id="rId28"/>
    <p:sldId id="601" r:id="rId29"/>
    <p:sldId id="602" r:id="rId30"/>
    <p:sldId id="608" r:id="rId31"/>
    <p:sldId id="609" r:id="rId32"/>
    <p:sldId id="606" r:id="rId33"/>
    <p:sldId id="607" r:id="rId34"/>
    <p:sldId id="623" r:id="rId35"/>
  </p:sldIdLst>
  <p:sldSz cx="9144000" cy="6858000" type="screen4x3"/>
  <p:notesSz cx="7315200" cy="9601200"/>
  <p:custDataLst>
    <p:tags r:id="rId38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C0000"/>
    <a:srgbClr val="FF3300"/>
    <a:srgbClr val="FF0000"/>
    <a:srgbClr val="0000FF"/>
    <a:srgbClr val="F5F5EB"/>
    <a:srgbClr val="79946C"/>
    <a:srgbClr val="557082"/>
    <a:srgbClr val="FF6600"/>
    <a:srgbClr val="6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30" autoAdjust="0"/>
    <p:restoredTop sz="96980" autoAdjust="0"/>
  </p:normalViewPr>
  <p:slideViewPr>
    <p:cSldViewPr>
      <p:cViewPr>
        <p:scale>
          <a:sx n="127" d="100"/>
          <a:sy n="127" d="100"/>
        </p:scale>
        <p:origin x="-726" y="72"/>
      </p:cViewPr>
      <p:guideLst>
        <p:guide orient="horz" pos="4128"/>
        <p:guide pos="576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5" d="100"/>
          <a:sy n="75" d="100"/>
        </p:scale>
        <p:origin x="-2292" y="-5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81061" y="0"/>
            <a:ext cx="3134139" cy="4656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4652" tIns="47325" rIns="94652" bIns="47325" numCol="1" anchor="t" anchorCtr="0" compatLnSpc="1">
            <a:prstTxWarp prst="textNoShape">
              <a:avLst/>
            </a:prstTxWarp>
          </a:bodyPr>
          <a:lstStyle>
            <a:lvl1pPr algn="r" defTabSz="945214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81061" y="9107697"/>
            <a:ext cx="3134139" cy="46727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4652" tIns="47325" rIns="94652" bIns="47325" numCol="1" anchor="b" anchorCtr="0" compatLnSpc="1">
            <a:prstTxWarp prst="textNoShape">
              <a:avLst/>
            </a:prstTxWarp>
          </a:bodyPr>
          <a:lstStyle>
            <a:lvl1pPr algn="r" defTabSz="945214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1FF0E14-07AE-4F17-AF31-D43E38886D7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397049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4139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t" anchorCtr="0" compatLnSpc="1">
            <a:prstTxWarp prst="textNoShape">
              <a:avLst/>
            </a:prstTxWarp>
          </a:bodyPr>
          <a:lstStyle>
            <a:lvl1pPr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zh-CN" altLang="en-US" dirty="0"/>
              <a:t>*</a:t>
            </a:r>
            <a:endParaRPr lang="zh-CN" altLang="en-US" sz="13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98235" y="0"/>
            <a:ext cx="3137452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t" anchorCtr="0" compatLnSpc="1">
            <a:prstTxWarp prst="textNoShape">
              <a:avLst/>
            </a:prstTxWarp>
          </a:bodyPr>
          <a:lstStyle>
            <a:lvl1pPr algn="r"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07/16/96</a:t>
            </a:r>
            <a:endParaRPr lang="en-US" altLang="zh-CN" sz="1300" dirty="0"/>
          </a:p>
        </p:txBody>
      </p:sp>
      <p:sp>
        <p:nvSpPr>
          <p:cNvPr id="11268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220788" y="700088"/>
            <a:ext cx="4879975" cy="36591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4880"/>
            <a:ext cx="3134139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b" anchorCtr="0" compatLnSpc="1">
            <a:prstTxWarp prst="textNoShape">
              <a:avLst/>
            </a:prstTxWarp>
          </a:bodyPr>
          <a:lstStyle>
            <a:lvl1pPr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zh-CN" altLang="en-US" dirty="0"/>
              <a:t>*</a:t>
            </a:r>
            <a:endParaRPr lang="zh-CN" altLang="en-US" sz="1300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98235" y="8874880"/>
            <a:ext cx="3137452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b" anchorCtr="0" compatLnSpc="1">
            <a:prstTxWarp prst="textNoShape">
              <a:avLst/>
            </a:prstTxWarp>
          </a:bodyPr>
          <a:lstStyle>
            <a:lvl1pPr algn="r"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##</a:t>
            </a:r>
            <a:endParaRPr lang="en-US" altLang="zh-CN" sz="1300" dirty="0"/>
          </a:p>
        </p:txBody>
      </p:sp>
    </p:spTree>
    <p:extLst>
      <p:ext uri="{BB962C8B-B14F-4D97-AF65-F5344CB8AC3E}">
        <p14:creationId xmlns:p14="http://schemas.microsoft.com/office/powerpoint/2010/main" val="396775479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61963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2392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8747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49438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*</a:t>
            </a:r>
            <a:endParaRPr lang="zh-CN" altLang="en-US" sz="13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07/16/96</a:t>
            </a:r>
            <a:endParaRPr lang="en-US" altLang="zh-CN" sz="13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*</a:t>
            </a:r>
            <a:endParaRPr lang="zh-CN" altLang="en-US" sz="13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##</a:t>
            </a:r>
            <a:endParaRPr lang="en-US" altLang="zh-CN" sz="1300" dirty="0"/>
          </a:p>
        </p:txBody>
      </p:sp>
    </p:spTree>
    <p:extLst>
      <p:ext uri="{BB962C8B-B14F-4D97-AF65-F5344CB8AC3E}">
        <p14:creationId xmlns:p14="http://schemas.microsoft.com/office/powerpoint/2010/main" val="3107721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1800"/>
            </a:lvl3pPr>
            <a:lvl4pPr>
              <a:buNone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buClr>
                <a:srgbClr val="79946C"/>
              </a:buClr>
              <a:defRPr/>
            </a:lvl4pPr>
            <a:lvl5pPr>
              <a:buClr>
                <a:srgbClr val="79946C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524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 Second level</a:t>
            </a:r>
          </a:p>
          <a:p>
            <a:pPr lvl="2"/>
            <a:r>
              <a:rPr lang="en-US" altLang="zh-CN" dirty="0" smtClean="0"/>
              <a:t>Third level</a:t>
            </a: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762000" y="1219200"/>
            <a:ext cx="8380413" cy="92075"/>
          </a:xfrm>
          <a:prstGeom prst="rect">
            <a:avLst/>
          </a:prstGeom>
          <a:solidFill>
            <a:srgbClr val="FF6600"/>
          </a:solidFill>
          <a:ln w="44450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6200" y="64008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660000"/>
                </a:solidFill>
                <a:latin typeface="Apple Chancery"/>
                <a:cs typeface="Apple Chancery"/>
              </a:rPr>
              <a:t>MICS</a:t>
            </a:r>
            <a:endParaRPr lang="en-US" sz="2400" b="1" dirty="0">
              <a:solidFill>
                <a:srgbClr val="660000"/>
              </a:solidFill>
              <a:latin typeface="Apple Chancery"/>
              <a:cs typeface="Apple Chancery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66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70000"/>
        <a:buFont typeface="Webdings" pitchFamily="18" charset="2"/>
        <a:buChar char="="/>
        <a:defRPr kumimoji="1" sz="2000" b="1">
          <a:solidFill>
            <a:srgbClr val="000000"/>
          </a:solidFill>
          <a:latin typeface="Arial"/>
          <a:ea typeface="+mn-ea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55000"/>
        <a:buFont typeface="Wingdings" pitchFamily="2" charset="2"/>
        <a:buChar char="u"/>
        <a:defRPr kumimoji="1" sz="2000" b="1">
          <a:solidFill>
            <a:srgbClr val="000000"/>
          </a:solidFill>
          <a:latin typeface="Arial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800" b="1">
          <a:solidFill>
            <a:srgbClr val="000000"/>
          </a:solidFill>
          <a:latin typeface="Arial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600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3124200"/>
            <a:ext cx="777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 Second level</a:t>
            </a:r>
          </a:p>
          <a:p>
            <a:pPr lvl="2"/>
            <a:r>
              <a:rPr lang="en-US" altLang="zh-CN" dirty="0" smtClean="0"/>
              <a:t>Third level</a:t>
            </a:r>
          </a:p>
        </p:txBody>
      </p:sp>
      <p:sp>
        <p:nvSpPr>
          <p:cNvPr id="292872" name="Rectangle 8"/>
          <p:cNvSpPr>
            <a:spLocks noChangeArrowheads="1"/>
          </p:cNvSpPr>
          <p:nvPr userDrawn="1"/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 anchorCtr="1"/>
          <a:lstStyle/>
          <a:p>
            <a:pPr>
              <a:defRPr/>
            </a:pPr>
            <a:endParaRPr lang="zh-CN" altLang="en-US" sz="360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宋体" pitchFamily="2" charset="-122"/>
            </a:endParaRPr>
          </a:p>
        </p:txBody>
      </p:sp>
      <p:sp>
        <p:nvSpPr>
          <p:cNvPr id="292873" name="Rectangle 9"/>
          <p:cNvSpPr>
            <a:spLocks noChangeArrowheads="1"/>
          </p:cNvSpPr>
          <p:nvPr userDrawn="1"/>
        </p:nvSpPr>
        <p:spPr bwMode="auto">
          <a:xfrm>
            <a:off x="711200" y="1524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rgbClr val="0000FF"/>
              </a:buClr>
              <a:buSzPct val="70000"/>
              <a:buFont typeface="Webdings" pitchFamily="18" charset="2"/>
              <a:buNone/>
              <a:defRPr/>
            </a:pPr>
            <a:endParaRPr lang="zh-CN" altLang="en-US" b="1">
              <a:solidFill>
                <a:srgbClr val="00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92877" name="Rectangle 13"/>
          <p:cNvSpPr>
            <a:spLocks noChangeArrowheads="1"/>
          </p:cNvSpPr>
          <p:nvPr userDrawn="1"/>
        </p:nvSpPr>
        <p:spPr bwMode="auto">
          <a:xfrm>
            <a:off x="382588" y="2819400"/>
            <a:ext cx="8380412" cy="92075"/>
          </a:xfrm>
          <a:prstGeom prst="rect">
            <a:avLst/>
          </a:prstGeom>
          <a:solidFill>
            <a:srgbClr val="FF6600"/>
          </a:solidFill>
          <a:ln w="44450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6200" y="64008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660000"/>
                </a:solidFill>
                <a:latin typeface="Apple Chancery"/>
                <a:cs typeface="Apple Chancery"/>
              </a:rPr>
              <a:t>MICS</a:t>
            </a:r>
            <a:endParaRPr lang="en-US" sz="2400" b="1" dirty="0">
              <a:solidFill>
                <a:srgbClr val="660000"/>
              </a:solidFill>
              <a:latin typeface="Apple Chancery"/>
              <a:cs typeface="Apple Chancery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66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70000"/>
        <a:buFont typeface="Webdings" pitchFamily="18" charset="2"/>
        <a:buChar char="="/>
        <a:defRPr kumimoji="1" sz="2000" b="1">
          <a:solidFill>
            <a:srgbClr val="000000"/>
          </a:solidFill>
          <a:latin typeface="Arial"/>
          <a:ea typeface="+mn-ea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55000"/>
        <a:buFont typeface="Wingdings" pitchFamily="2" charset="2"/>
        <a:buChar char="u"/>
        <a:defRPr kumimoji="1" sz="2000" b="1">
          <a:solidFill>
            <a:srgbClr val="000000"/>
          </a:solidFill>
          <a:latin typeface="Arial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800" b="1">
          <a:solidFill>
            <a:srgbClr val="000000"/>
          </a:solidFill>
          <a:latin typeface="Arial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0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10.png"/><Relationship Id="rId5" Type="http://schemas.openxmlformats.org/officeDocument/2006/relationships/image" Target="../media/image36.png"/><Relationship Id="rId4" Type="http://schemas.openxmlformats.org/officeDocument/2006/relationships/image" Target="../media/image35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39.png"/><Relationship Id="rId7" Type="http://schemas.openxmlformats.org/officeDocument/2006/relationships/image" Target="../media/image44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png"/><Relationship Id="rId4" Type="http://schemas.openxmlformats.org/officeDocument/2006/relationships/image" Target="../media/image2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2.pn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153400" cy="1295400"/>
          </a:xfrm>
        </p:spPr>
        <p:txBody>
          <a:bodyPr/>
          <a:lstStyle/>
          <a:p>
            <a:pPr lvl="0"/>
            <a:r>
              <a:rPr lang="en-US" dirty="0" smtClean="0"/>
              <a:t>LNA and Mixer Design in Millimeter wave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Presented By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err="1" smtClean="0"/>
              <a:t>Sadia</a:t>
            </a:r>
            <a:r>
              <a:rPr lang="en-US" dirty="0" smtClean="0"/>
              <a:t> </a:t>
            </a:r>
            <a:r>
              <a:rPr lang="en-US" dirty="0" err="1" smtClean="0"/>
              <a:t>Afroz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11" descr="vt_shield_tag_onwhite2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6391688"/>
            <a:ext cx="1809750" cy="4091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63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Challenges in Mixer </a:t>
            </a:r>
            <a:r>
              <a:rPr lang="en-US" dirty="0" smtClean="0"/>
              <a:t>Design in mm-wave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5650562" cy="5181600"/>
          </a:xfrm>
        </p:spPr>
        <p:txBody>
          <a:bodyPr/>
          <a:lstStyle/>
          <a:p>
            <a:r>
              <a:rPr lang="en-US" sz="1400" dirty="0" smtClean="0"/>
              <a:t>Homodyne Mixer :</a:t>
            </a:r>
            <a:r>
              <a:rPr lang="en-US" sz="1400" b="0" dirty="0" smtClean="0"/>
              <a:t> To achieve High performance silicon base oscillator is very challenging in mm-wave frequency. so for direct conversion, LO is generated at a fraction of RF frequency and then use a multiplier prior to the frequency </a:t>
            </a:r>
            <a:r>
              <a:rPr lang="en-US" sz="1400" b="0" dirty="0"/>
              <a:t>translation. </a:t>
            </a:r>
            <a:endParaRPr lang="en-US" sz="1400" b="0" dirty="0" smtClean="0"/>
          </a:p>
          <a:p>
            <a:pPr marL="0" indent="0">
              <a:buNone/>
            </a:pPr>
            <a:endParaRPr lang="en-US" sz="1400" b="0" dirty="0" smtClean="0"/>
          </a:p>
          <a:p>
            <a:r>
              <a:rPr lang="en-US" sz="1400" dirty="0" smtClean="0"/>
              <a:t>Heterodyne Mixer: </a:t>
            </a:r>
            <a:r>
              <a:rPr lang="en-US" sz="1400" b="0" dirty="0" smtClean="0"/>
              <a:t>Double conversion mixer is used to relax oscillator and frequency divider requirement in mm-wave application.</a:t>
            </a:r>
          </a:p>
          <a:p>
            <a:endParaRPr lang="en-US" sz="1400" b="0" dirty="0"/>
          </a:p>
          <a:p>
            <a:r>
              <a:rPr lang="en-US" sz="1400" dirty="0" smtClean="0"/>
              <a:t>IQ Mixer: </a:t>
            </a:r>
            <a:r>
              <a:rPr lang="en-US" sz="1400" b="0" dirty="0" smtClean="0"/>
              <a:t>Generation of I Q phases of LO at mm-wave frequency and its balanced distribution is problematic. Quadrature </a:t>
            </a:r>
            <a:r>
              <a:rPr lang="en-US" sz="1400" b="0" dirty="0"/>
              <a:t>operation typically degrades phase noise in mm-wave </a:t>
            </a:r>
            <a:r>
              <a:rPr lang="en-US" sz="1400" b="0" dirty="0" smtClean="0"/>
              <a:t>frequency.</a:t>
            </a:r>
          </a:p>
          <a:p>
            <a:pPr marL="0" indent="0">
              <a:buNone/>
            </a:pPr>
            <a:endParaRPr lang="en-US" sz="1400" b="0" dirty="0" smtClean="0"/>
          </a:p>
          <a:p>
            <a:r>
              <a:rPr lang="en-US" sz="1400" b="0" dirty="0" smtClean="0"/>
              <a:t>LO distribution is difficult because of significant loss and mismatch in interconnects at high frequency.</a:t>
            </a:r>
          </a:p>
          <a:p>
            <a:pPr marL="0" indent="0">
              <a:buNone/>
            </a:pPr>
            <a:r>
              <a:rPr lang="en-US" sz="1400" b="0" dirty="0" smtClean="0"/>
              <a:t> </a:t>
            </a:r>
          </a:p>
          <a:p>
            <a:r>
              <a:rPr lang="en-US" sz="1400" b="0" dirty="0" smtClean="0"/>
              <a:t>AT </a:t>
            </a:r>
            <a:r>
              <a:rPr lang="en-US" sz="1400" b="0" dirty="0"/>
              <a:t>mm-wave frequencies, it is difficult to get large LO signal, so conversion gain is low with weak LO signal</a:t>
            </a:r>
            <a:r>
              <a:rPr lang="en-US" sz="1400" b="0" dirty="0" smtClean="0"/>
              <a:t>.</a:t>
            </a:r>
          </a:p>
          <a:p>
            <a:pPr marL="0" indent="0">
              <a:buNone/>
            </a:pPr>
            <a:endParaRPr lang="en-US" sz="1400" b="0" dirty="0" smtClean="0"/>
          </a:p>
          <a:p>
            <a:r>
              <a:rPr lang="en-US" sz="1400" b="0" dirty="0" smtClean="0"/>
              <a:t>Parasitic and layout consideration is an important issue for port to port isolation.</a:t>
            </a:r>
            <a:endParaRPr lang="en-US" sz="1400" b="0" dirty="0"/>
          </a:p>
          <a:p>
            <a:endParaRPr lang="en-US" sz="14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287801" y="3319790"/>
            <a:ext cx="12089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Homodyne  mixer</a:t>
            </a:r>
            <a:endParaRPr lang="en-US" sz="11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590451" y="3020466"/>
                <a:ext cx="45397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0451" y="3020466"/>
                <a:ext cx="453970" cy="26161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962" y="1551236"/>
            <a:ext cx="2883838" cy="1480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935015" y="2564926"/>
            <a:ext cx="8851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N frequency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multiplier</a:t>
            </a:r>
            <a:endParaRPr lang="en-US" sz="11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501401" y="2564926"/>
                <a:ext cx="43486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i="1" dirty="0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1100" b="0" i="1" dirty="0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𝑛</m:t>
                      </m:r>
                    </m:oMath>
                  </m:oMathPara>
                </a14:m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1401" y="2564926"/>
                <a:ext cx="434863" cy="2616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8186139" y="1424292"/>
            <a:ext cx="8579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IF amplifier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54977" y="1428153"/>
            <a:ext cx="5277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Mixer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00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 Gain or Loss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2864455"/>
              </p:ext>
            </p:extLst>
          </p:nvPr>
        </p:nvGraphicFramePr>
        <p:xfrm>
          <a:off x="1905000" y="2127250"/>
          <a:ext cx="4214813" cy="4950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8" name="Equation" r:id="rId3" imgW="3568680" imgH="419040" progId="Equation.DSMT4">
                  <p:embed/>
                </p:oleObj>
              </mc:Choice>
              <mc:Fallback>
                <p:oleObj name="Equation" r:id="rId3" imgW="3568680" imgH="419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127250"/>
                        <a:ext cx="4214813" cy="49502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Grp="1" noChangeArrowheads="1"/>
          </p:cNvSpPr>
          <p:nvPr/>
        </p:nvSpPr>
        <p:spPr bwMode="auto">
          <a:xfrm>
            <a:off x="533400" y="1371600"/>
            <a:ext cx="8229600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8000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1400" dirty="0">
                <a:solidFill>
                  <a:schemeClr val="bg1"/>
                </a:solidFill>
              </a:rPr>
              <a:t>Conversion gain or loss is the ratio of the desired IF output (voltage or power) to the RF input signal value ( voltage or power).</a:t>
            </a:r>
          </a:p>
        </p:txBody>
      </p:sp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106" y="3505200"/>
            <a:ext cx="3477225" cy="2488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7285220" y="5012801"/>
            <a:ext cx="457200" cy="492787"/>
          </a:xfrm>
          <a:prstGeom prst="rect">
            <a:avLst/>
          </a:prstGeom>
          <a:noFill/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ysDot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39741" y="5156622"/>
            <a:ext cx="10454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Improve Gain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461106" y="4876800"/>
            <a:ext cx="533400" cy="382393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19646" y="4933474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LO</a:t>
            </a:r>
            <a:endParaRPr lang="en-US" sz="1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381763" y="2743200"/>
                <a:ext cx="2532873" cy="6424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0" dirty="0" smtClean="0">
                    <a:solidFill>
                      <a:schemeClr val="bg1"/>
                    </a:solidFill>
                  </a:rPr>
                  <a:t>CG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den>
                    </m:f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𝑔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f>
                      <m:fPr>
                        <m:ctrlPr>
                          <a:rPr lang="en-US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𝑔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𝑚</m:t>
                            </m:r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𝐶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𝑝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𝜔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𝑔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  <m:r>
                                      <a:rPr lang="en-US" b="0" i="1" smtClean="0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1763" y="2743200"/>
                <a:ext cx="2532873" cy="642484"/>
              </a:xfrm>
              <a:prstGeom prst="rect">
                <a:avLst/>
              </a:prstGeom>
              <a:blipFill rotWithShape="1">
                <a:blip r:embed="rId6"/>
                <a:stretch>
                  <a:fillRect l="-14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72" name="Picture 4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364" y="5135270"/>
            <a:ext cx="209550" cy="638175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11" name="Straight Connector 10"/>
          <p:cNvCxnSpPr/>
          <p:nvPr/>
        </p:nvCxnSpPr>
        <p:spPr bwMode="auto">
          <a:xfrm>
            <a:off x="7513820" y="4844522"/>
            <a:ext cx="454545" cy="336557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7959621" y="5149473"/>
                <a:ext cx="383758" cy="2912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9621" y="5149473"/>
                <a:ext cx="383758" cy="29129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762000" y="4015368"/>
            <a:ext cx="4191000" cy="1505210"/>
          </a:xfrm>
        </p:spPr>
        <p:txBody>
          <a:bodyPr/>
          <a:lstStyle/>
          <a:p>
            <a:r>
              <a:rPr lang="en-US" sz="1400" b="0" dirty="0" smtClean="0">
                <a:solidFill>
                  <a:schemeClr val="bg1"/>
                </a:solidFill>
              </a:rPr>
              <a:t>Transmission </a:t>
            </a:r>
            <a:r>
              <a:rPr lang="en-US" sz="1400" b="0" dirty="0">
                <a:solidFill>
                  <a:schemeClr val="bg1"/>
                </a:solidFill>
              </a:rPr>
              <a:t>line is used to reduce the parasitic at the </a:t>
            </a:r>
            <a:r>
              <a:rPr lang="en-US" sz="1400" b="0" dirty="0" smtClean="0">
                <a:solidFill>
                  <a:schemeClr val="bg1"/>
                </a:solidFill>
              </a:rPr>
              <a:t>common node </a:t>
            </a:r>
            <a:r>
              <a:rPr lang="en-US" sz="1400" b="0" dirty="0">
                <a:solidFill>
                  <a:schemeClr val="bg1"/>
                </a:solidFill>
              </a:rPr>
              <a:t>of switches</a:t>
            </a:r>
            <a:r>
              <a:rPr lang="en-US" sz="1400" b="0" dirty="0" smtClean="0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n-US" sz="1400" b="0" dirty="0" smtClean="0">
              <a:solidFill>
                <a:schemeClr val="bg1"/>
              </a:solidFill>
            </a:endParaRPr>
          </a:p>
          <a:p>
            <a:r>
              <a:rPr lang="en-US" sz="1400" b="0" dirty="0" err="1">
                <a:solidFill>
                  <a:schemeClr val="bg1"/>
                </a:solidFill>
              </a:rPr>
              <a:t>Transconductor</a:t>
            </a:r>
            <a:r>
              <a:rPr lang="en-US" sz="1400" b="0" dirty="0">
                <a:solidFill>
                  <a:schemeClr val="bg1"/>
                </a:solidFill>
              </a:rPr>
              <a:t>  bias current is optimized for high gain. Base emitter area and number of finger of </a:t>
            </a:r>
            <a:r>
              <a:rPr lang="en-US" sz="1400" b="0" dirty="0" err="1">
                <a:solidFill>
                  <a:schemeClr val="bg1"/>
                </a:solidFill>
              </a:rPr>
              <a:t>transconductance</a:t>
            </a:r>
            <a:r>
              <a:rPr lang="en-US" sz="1400" b="0" dirty="0">
                <a:solidFill>
                  <a:schemeClr val="bg1"/>
                </a:solidFill>
              </a:rPr>
              <a:t> should be high.</a:t>
            </a:r>
          </a:p>
          <a:p>
            <a:endParaRPr lang="en-US" sz="1400" b="0" dirty="0">
              <a:solidFill>
                <a:schemeClr val="bg1"/>
              </a:solidFill>
            </a:endParaRPr>
          </a:p>
          <a:p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134943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of Homodyne Mixer in Millimeter wave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15648"/>
            <a:ext cx="4573887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699" y="1371599"/>
            <a:ext cx="3648075" cy="2906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 bwMode="auto">
          <a:xfrm>
            <a:off x="3430249" y="2892814"/>
            <a:ext cx="381000" cy="381000"/>
          </a:xfrm>
          <a:prstGeom prst="roundRect">
            <a:avLst>
              <a:gd name="adj" fmla="val 0"/>
            </a:avLst>
          </a:prstGeom>
          <a:noFill/>
          <a:ln w="12700" cap="sq" cmpd="sng" algn="ctr">
            <a:solidFill>
              <a:schemeClr val="bg1">
                <a:lumMod val="75000"/>
                <a:lumOff val="2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 flipV="1">
            <a:off x="3811249" y="3000374"/>
            <a:ext cx="285751" cy="1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731910" y="2164788"/>
                <a:ext cx="107497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</a:rPr>
                  <a:t> O.C for 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𝑅𝐹</m:t>
                        </m:r>
                      </m:sub>
                    </m:sSub>
                  </m:oMath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1910" y="2164788"/>
                <a:ext cx="1074974" cy="276999"/>
              </a:xfrm>
              <a:prstGeom prst="rect">
                <a:avLst/>
              </a:prstGeom>
              <a:blipFill rotWithShape="1">
                <a:blip r:embed="rId4"/>
                <a:stretch>
                  <a:fillRect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/>
          <p:cNvCxnSpPr/>
          <p:nvPr/>
        </p:nvCxnSpPr>
        <p:spPr bwMode="auto">
          <a:xfrm flipH="1" flipV="1">
            <a:off x="7632288" y="2220897"/>
            <a:ext cx="190500" cy="95435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852684" y="2584895"/>
                <a:ext cx="101085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</a:rPr>
                  <a:t> O.C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𝑅𝐹</m:t>
                        </m:r>
                      </m:sub>
                    </m:sSub>
                  </m:oMath>
                </a14:m>
                <a:endParaRPr lang="en-US" sz="1200" dirty="0" smtClean="0">
                  <a:solidFill>
                    <a:schemeClr val="bg1"/>
                  </a:solidFill>
                </a:endParaRPr>
              </a:p>
              <a:p>
                <a:r>
                  <a:rPr lang="en-US" sz="1200" dirty="0" smtClean="0">
                    <a:solidFill>
                      <a:schemeClr val="bg1"/>
                    </a:solidFill>
                  </a:rPr>
                  <a:t> S.C @ 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1200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𝑅𝐹</m:t>
                        </m:r>
                      </m:sub>
                    </m:sSub>
                  </m:oMath>
                </a14:m>
                <a:endParaRPr lang="en-US" sz="1200" dirty="0" smtClean="0">
                  <a:solidFill>
                    <a:schemeClr val="bg1"/>
                  </a:solidFill>
                </a:endParaRPr>
              </a:p>
              <a:p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2684" y="2584895"/>
                <a:ext cx="1010854" cy="64633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/>
          <p:cNvSpPr/>
          <p:nvPr/>
        </p:nvSpPr>
        <p:spPr bwMode="auto">
          <a:xfrm>
            <a:off x="7664767" y="1905342"/>
            <a:ext cx="1071172" cy="267654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257854" y="3259447"/>
            <a:ext cx="800100" cy="427925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090240" y="3043051"/>
            <a:ext cx="800100" cy="427925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5246202" y="3088246"/>
            <a:ext cx="800100" cy="330898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5307754" y="3254569"/>
            <a:ext cx="800100" cy="356604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829354" y="1937716"/>
            <a:ext cx="887598" cy="330898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964366" y="6400800"/>
            <a:ext cx="757003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Reference: Design considerations for low </a:t>
            </a:r>
            <a:r>
              <a:rPr lang="en-US" sz="1050" dirty="0" err="1" smtClean="0">
                <a:solidFill>
                  <a:schemeClr val="bg1"/>
                </a:solidFill>
              </a:rPr>
              <a:t>noise,highly</a:t>
            </a:r>
            <a:r>
              <a:rPr lang="en-US" sz="1050" dirty="0" smtClean="0">
                <a:solidFill>
                  <a:schemeClr val="bg1"/>
                </a:solidFill>
              </a:rPr>
              <a:t> Linear Millimeter-wave Mixer in </a:t>
            </a:r>
            <a:r>
              <a:rPr lang="en-US" sz="1050" dirty="0" err="1" smtClean="0">
                <a:solidFill>
                  <a:schemeClr val="bg1"/>
                </a:solidFill>
              </a:rPr>
              <a:t>SiGe</a:t>
            </a:r>
            <a:r>
              <a:rPr lang="en-US" sz="1050" dirty="0" smtClean="0">
                <a:solidFill>
                  <a:schemeClr val="bg1"/>
                </a:solidFill>
              </a:rPr>
              <a:t> Bipolar Technology</a:t>
            </a:r>
            <a:endParaRPr lang="en-US" sz="105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283153" y="3098138"/>
                <a:ext cx="820033" cy="6538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11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1100" i="1" smtClean="0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</m:t>
                        </m:r>
                      </m:num>
                      <m:den>
                        <m:r>
                          <a:rPr lang="en-US" sz="11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1100" dirty="0" smtClean="0">
                    <a:solidFill>
                      <a:schemeClr val="bg1"/>
                    </a:solidFill>
                  </a:rPr>
                  <a:t> @ RF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11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1100" i="1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</m:t>
                        </m:r>
                      </m:num>
                      <m:den>
                        <m:r>
                          <a:rPr lang="en-US" sz="1100" b="0" i="1" smtClean="0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100" dirty="0">
                    <a:solidFill>
                      <a:schemeClr val="bg1"/>
                    </a:solidFill>
                  </a:rPr>
                  <a:t> @ </a:t>
                </a:r>
                <a:r>
                  <a:rPr lang="en-US" sz="1100" dirty="0" smtClean="0">
                    <a:solidFill>
                      <a:schemeClr val="bg1"/>
                    </a:solidFill>
                  </a:rPr>
                  <a:t>2RF</a:t>
                </a:r>
                <a:endParaRPr lang="en-US" sz="1100" dirty="0">
                  <a:solidFill>
                    <a:schemeClr val="bg1"/>
                  </a:solidFill>
                </a:endParaRPr>
              </a:p>
              <a:p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3153" y="3098138"/>
                <a:ext cx="820033" cy="653897"/>
              </a:xfrm>
              <a:prstGeom prst="rect">
                <a:avLst/>
              </a:prstGeom>
              <a:blipFill rotWithShape="1">
                <a:blip r:embed="rId6"/>
                <a:stretch>
                  <a:fillRect l="-20149" t="-49533" b="-514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7686302" y="1885096"/>
                <a:ext cx="722955" cy="2796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105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</m:t>
                        </m:r>
                      </m:num>
                      <m:den>
                        <m:r>
                          <a:rPr lang="en-US" sz="1050" i="1">
                            <a:solidFill>
                              <a:schemeClr val="bg1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1050" dirty="0">
                    <a:solidFill>
                      <a:schemeClr val="bg1"/>
                    </a:solidFill>
                  </a:rPr>
                  <a:t> @ RF</a:t>
                </a: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6302" y="1885096"/>
                <a:ext cx="722955" cy="279692"/>
              </a:xfrm>
              <a:prstGeom prst="rect">
                <a:avLst/>
              </a:prstGeom>
              <a:blipFill rotWithShape="1">
                <a:blip r:embed="rId7"/>
                <a:stretch>
                  <a:fillRect l="-22034" t="-110870" r="-4237" b="-1717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221090" y="4300407"/>
                <a:ext cx="8052055" cy="1947993"/>
              </a:xfrm>
            </p:spPr>
            <p:txBody>
              <a:bodyPr/>
              <a:lstStyle/>
              <a:p>
                <a:r>
                  <a:rPr lang="en-US" sz="1200" b="0" dirty="0" smtClean="0">
                    <a:solidFill>
                      <a:schemeClr val="bg1"/>
                    </a:solidFill>
                  </a:rPr>
                  <a:t>RF=76GHZ, CG=15dB, SSB NF=11.2dB, IIP3=8.5dBm, Supply=5.5V, </a:t>
                </a:r>
                <a:r>
                  <a:rPr lang="en-US" sz="1200" b="0" dirty="0" err="1" smtClean="0">
                    <a:solidFill>
                      <a:schemeClr val="bg1"/>
                    </a:solidFill>
                  </a:rPr>
                  <a:t>SiGe:C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 technology.</a:t>
                </a:r>
              </a:p>
              <a:p>
                <a:r>
                  <a:rPr lang="en-US" sz="1200" b="0" dirty="0" smtClean="0">
                    <a:solidFill>
                      <a:schemeClr val="bg1"/>
                    </a:solidFill>
                  </a:rPr>
                  <a:t>Nonlinearity of B-E junction creates harmonics.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200" b="0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𝑏𝑐</m:t>
                        </m:r>
                      </m:sub>
                    </m:sSub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,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 L3-C1 represents very low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impedance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path for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1200" b="0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1200" b="0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𝑅𝐹</m:t>
                        </m:r>
                      </m:sub>
                    </m:sSub>
                  </m:oMath>
                </a14:m>
                <a:r>
                  <a:rPr lang="en-US" sz="1200" b="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components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generated by T1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r>
                  <a:rPr lang="en-US" sz="1200" b="0" dirty="0">
                    <a:solidFill>
                      <a:schemeClr val="bg1"/>
                    </a:solidFill>
                  </a:rPr>
                  <a:t>The </a:t>
                </a:r>
                <a:r>
                  <a:rPr lang="en-US" sz="1200" b="0" dirty="0" err="1">
                    <a:solidFill>
                      <a:schemeClr val="bg1"/>
                    </a:solidFill>
                  </a:rPr>
                  <a:t>feedthrough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1200" b="0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𝐿𝑂</m:t>
                        </m:r>
                      </m:sub>
                    </m:sSub>
                    <m:r>
                      <a:rPr lang="en-US" sz="1200" b="0" i="1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sz="1200" b="0" i="1">
                        <a:solidFill>
                          <a:schemeClr val="bg1"/>
                        </a:solidFill>
                        <a:latin typeface="Cambria Math"/>
                      </a:rPr>
                      <m:t>𝑡𝑜</m:t>
                    </m:r>
                    <m:r>
                      <a:rPr lang="en-US" sz="1200" b="0" i="1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sz="1200" b="0" i="1">
                        <a:solidFill>
                          <a:schemeClr val="bg1"/>
                        </a:solidFill>
                        <a:latin typeface="Cambria Math"/>
                      </a:rPr>
                      <m:t>𝑇</m:t>
                    </m:r>
                    <m:r>
                      <a:rPr lang="en-US" sz="1200" b="0" i="1">
                        <a:solidFill>
                          <a:schemeClr val="bg1"/>
                        </a:solidFill>
                        <a:latin typeface="Cambria Math"/>
                      </a:rPr>
                      <m:t>1 </m:t>
                    </m:r>
                  </m:oMath>
                </a14:m>
                <a:r>
                  <a:rPr lang="en-US" sz="1200" b="0" dirty="0">
                    <a:solidFill>
                      <a:schemeClr val="bg1"/>
                    </a:solidFill>
                  </a:rPr>
                  <a:t>can increase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IM3,both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1200" b="0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1200" b="0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𝑅𝐹</m:t>
                        </m:r>
                      </m:sub>
                    </m:sSub>
                    <m:r>
                      <a:rPr lang="en-US" sz="1200" b="0" i="0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,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1200" b="0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𝐿𝑂</m:t>
                        </m:r>
                      </m:sub>
                    </m:sSub>
                  </m:oMath>
                </a14:m>
                <a:r>
                  <a:rPr lang="en-US" sz="1200" b="0" dirty="0">
                    <a:solidFill>
                      <a:schemeClr val="bg1"/>
                    </a:solidFill>
                  </a:rPr>
                  <a:t> is highly attenuated by Low pass filter consisting of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Ccs-L1,as RF and LO frequency are quite close.</a:t>
                </a:r>
              </a:p>
              <a:p>
                <a:r>
                  <a:rPr lang="en-US" sz="1200" b="0" dirty="0">
                    <a:solidFill>
                      <a:schemeClr val="bg1"/>
                    </a:solidFill>
                  </a:rPr>
                  <a:t>The effect of parasitic capacitance at node A is lowered by L1 which also improves NF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r>
                  <a:rPr lang="en-US" sz="1200" b="0" dirty="0">
                    <a:solidFill>
                      <a:schemeClr val="bg1"/>
                    </a:solidFill>
                  </a:rPr>
                  <a:t>L2 and R1 improves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stability.</a:t>
                </a:r>
                <a:endParaRPr lang="en-US" sz="1200" b="0" dirty="0">
                  <a:solidFill>
                    <a:schemeClr val="bg1"/>
                  </a:solidFill>
                </a:endParaRPr>
              </a:p>
              <a:p>
                <a:endParaRPr lang="en-US" sz="1200" b="0" dirty="0">
                  <a:solidFill>
                    <a:schemeClr val="bg1"/>
                  </a:solidFill>
                </a:endParaRPr>
              </a:p>
              <a:p>
                <a:endParaRPr lang="en-US" sz="1200" b="0" dirty="0" smtClean="0">
                  <a:solidFill>
                    <a:schemeClr val="bg1"/>
                  </a:solidFill>
                </a:endParaRPr>
              </a:p>
              <a:p>
                <a:endParaRPr lang="en-US" sz="1200" b="0" dirty="0">
                  <a:solidFill>
                    <a:schemeClr val="bg1"/>
                  </a:solidFill>
                </a:endParaRPr>
              </a:p>
              <a:p>
                <a:endParaRPr lang="en-US" sz="1200" b="0" dirty="0">
                  <a:solidFill>
                    <a:schemeClr val="bg1"/>
                  </a:solidFill>
                </a:endParaRPr>
              </a:p>
              <a:p>
                <a:endParaRPr lang="en-US" sz="12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1090" y="4300407"/>
                <a:ext cx="8052055" cy="1947993"/>
              </a:xfr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/>
          <p:cNvCxnSpPr/>
          <p:nvPr/>
        </p:nvCxnSpPr>
        <p:spPr bwMode="auto">
          <a:xfrm>
            <a:off x="5707804" y="3043051"/>
            <a:ext cx="338498" cy="81149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38610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Folded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49" y="2226767"/>
            <a:ext cx="4507057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 bwMode="auto">
          <a:xfrm>
            <a:off x="3505200" y="4207967"/>
            <a:ext cx="1257300" cy="381000"/>
          </a:xfrm>
          <a:prstGeom prst="roundRect">
            <a:avLst/>
          </a:prstGeom>
          <a:noFill/>
          <a:ln w="12700" cap="sq" cmpd="sng" algn="ctr">
            <a:solidFill>
              <a:schemeClr val="bg1">
                <a:lumMod val="75000"/>
                <a:lumOff val="2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387749" y="4575996"/>
                <a:ext cx="749501" cy="2884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11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1100" i="1" smtClean="0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</m:t>
                        </m:r>
                      </m:num>
                      <m:den>
                        <m:r>
                          <a:rPr lang="en-US" sz="11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en-US" sz="1100" dirty="0" smtClean="0">
                    <a:solidFill>
                      <a:schemeClr val="bg1"/>
                    </a:solidFill>
                  </a:rPr>
                  <a:t> @ RF</a:t>
                </a:r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749" y="4575996"/>
                <a:ext cx="749501" cy="288477"/>
              </a:xfrm>
              <a:prstGeom prst="rect">
                <a:avLst/>
              </a:prstGeom>
              <a:blipFill rotWithShape="1">
                <a:blip r:embed="rId3"/>
                <a:stretch>
                  <a:fillRect l="-21951" t="-112766" r="-5691" b="-1765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ounded Rectangle 9"/>
          <p:cNvSpPr/>
          <p:nvPr/>
        </p:nvSpPr>
        <p:spPr bwMode="auto">
          <a:xfrm rot="16200000">
            <a:off x="1123950" y="3465017"/>
            <a:ext cx="1638300" cy="381000"/>
          </a:xfrm>
          <a:prstGeom prst="roundRect">
            <a:avLst/>
          </a:prstGeom>
          <a:noFill/>
          <a:ln w="12700" cap="sq" cmpd="sng" algn="ctr">
            <a:solidFill>
              <a:schemeClr val="bg1">
                <a:lumMod val="75000"/>
                <a:lumOff val="2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2133601" y="3654267"/>
            <a:ext cx="1257300" cy="381000"/>
          </a:xfrm>
          <a:prstGeom prst="roundRect">
            <a:avLst/>
          </a:prstGeom>
          <a:noFill/>
          <a:ln w="12700" cap="sq" cmpd="sng" algn="ctr">
            <a:solidFill>
              <a:schemeClr val="bg1">
                <a:lumMod val="75000"/>
                <a:lumOff val="2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0" y="2620923"/>
                <a:ext cx="1741567" cy="6001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b="0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𝐷𝑖𝑠𝑡𝑟𝑖𝑏𝑢𝑡𝑒𝑑</m:t>
                      </m:r>
                    </m:oMath>
                  </m:oMathPara>
                </a14:m>
                <a:endParaRPr lang="en-US" sz="1100" b="0" i="1" dirty="0" smtClean="0">
                  <a:solidFill>
                    <a:schemeClr val="bg1"/>
                  </a:solidFill>
                  <a:latin typeface="Cambria Math"/>
                </a:endParaRPr>
              </a:p>
              <a:p>
                <a14:m>
                  <m:oMath xmlns:m="http://schemas.openxmlformats.org/officeDocument/2006/math">
                    <m:r>
                      <a:rPr lang="en-US" sz="1100" i="1" smtClean="0">
                        <a:solidFill>
                          <a:schemeClr val="bg1"/>
                        </a:solidFill>
                        <a:latin typeface="Cambria Math"/>
                      </a:rPr>
                      <m:t>𝐹</m:t>
                    </m:r>
                    <m:r>
                      <a:rPr lang="en-US" sz="1100" b="0" i="1" smtClean="0">
                        <a:solidFill>
                          <a:schemeClr val="bg1"/>
                        </a:solidFill>
                        <a:latin typeface="Cambria Math"/>
                      </a:rPr>
                      <m:t>𝑜𝑟</m:t>
                    </m:r>
                    <m:r>
                      <a:rPr lang="en-US" sz="1100" b="0" i="1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sz="1100" b="0" i="1" smtClean="0">
                        <a:solidFill>
                          <a:schemeClr val="bg1"/>
                        </a:solidFill>
                        <a:latin typeface="Cambria Math"/>
                      </a:rPr>
                      <m:t>𝑖𝑚𝑝𝑟𝑜𝑣𝑒𝑑</m:t>
                    </m:r>
                    <m:r>
                      <a:rPr lang="en-US" sz="1100" b="0" i="1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sz="1100" b="0" i="1" smtClean="0">
                        <a:solidFill>
                          <a:schemeClr val="bg1"/>
                        </a:solidFill>
                        <a:latin typeface="Cambria Math"/>
                      </a:rPr>
                      <m:t>𝑚𝑎𝑡𝑐h𝑖𝑛𝑔</m:t>
                    </m:r>
                  </m:oMath>
                </a14:m>
                <a:r>
                  <a:rPr lang="en-US" sz="1100" dirty="0" smtClean="0">
                    <a:solidFill>
                      <a:schemeClr val="bg1"/>
                    </a:solidFill>
                  </a:rPr>
                  <a:t>,</a:t>
                </a:r>
              </a:p>
              <a:p>
                <a:r>
                  <a:rPr lang="en-US" sz="1100" dirty="0" smtClean="0">
                    <a:solidFill>
                      <a:schemeClr val="bg1"/>
                    </a:solidFill>
                  </a:rPr>
                  <a:t>Gain ,NF</a:t>
                </a:r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2620923"/>
                <a:ext cx="1741567" cy="600164"/>
              </a:xfrm>
              <a:prstGeom prst="rect">
                <a:avLst/>
              </a:prstGeom>
              <a:blipFill rotWithShape="1">
                <a:blip r:embed="rId4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ounded Rectangle 12"/>
          <p:cNvSpPr/>
          <p:nvPr/>
        </p:nvSpPr>
        <p:spPr bwMode="auto">
          <a:xfrm>
            <a:off x="3390901" y="2433771"/>
            <a:ext cx="628650" cy="533400"/>
          </a:xfrm>
          <a:prstGeom prst="roundRect">
            <a:avLst/>
          </a:prstGeom>
          <a:noFill/>
          <a:ln w="12700" cap="sq" cmpd="sng" algn="ctr">
            <a:solidFill>
              <a:schemeClr val="bg1">
                <a:lumMod val="75000"/>
                <a:lumOff val="2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38200" y="2108031"/>
            <a:ext cx="23342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RC </a:t>
            </a:r>
            <a:r>
              <a:rPr lang="en-US" sz="1100" dirty="0" err="1" smtClean="0">
                <a:solidFill>
                  <a:schemeClr val="bg1"/>
                </a:solidFill>
              </a:rPr>
              <a:t>lowpass</a:t>
            </a:r>
            <a:r>
              <a:rPr lang="en-US" sz="1100" dirty="0" smtClean="0">
                <a:solidFill>
                  <a:schemeClr val="bg1"/>
                </a:solidFill>
              </a:rPr>
              <a:t> improves LO-IF isolation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 flipV="1">
            <a:off x="3020093" y="2348666"/>
            <a:ext cx="304800" cy="135434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5410200" y="1366692"/>
                <a:ext cx="3733800" cy="3290663"/>
              </a:xfrm>
            </p:spPr>
            <p:txBody>
              <a:bodyPr/>
              <a:lstStyle/>
              <a:p>
                <a:r>
                  <a:rPr lang="en-US" sz="1200" b="0" dirty="0" smtClean="0">
                    <a:solidFill>
                      <a:schemeClr val="bg1"/>
                    </a:solidFill>
                  </a:rPr>
                  <a:t>RF=76.5GHz, LO=38.25GHz, CG with IF amplifier=18dB, Supply 3.3V, 200 GHz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1200" b="0" dirty="0" err="1" smtClean="0">
                    <a:solidFill>
                      <a:schemeClr val="bg1"/>
                    </a:solidFill>
                  </a:rPr>
                  <a:t>SiGe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1200" b="0" dirty="0" err="1" smtClean="0">
                    <a:solidFill>
                      <a:schemeClr val="bg1"/>
                    </a:solidFill>
                  </a:rPr>
                  <a:t>BiCMOS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 technology.</a:t>
                </a:r>
              </a:p>
              <a:p>
                <a:r>
                  <a:rPr lang="en-US" sz="1200" b="0" dirty="0" smtClean="0">
                    <a:solidFill>
                      <a:schemeClr val="bg1"/>
                    </a:solidFill>
                  </a:rPr>
                  <a:t>Frequency doubled is used to generate desired LO.</a:t>
                </a:r>
              </a:p>
              <a:p>
                <a:r>
                  <a:rPr lang="en-US" sz="1200" b="0" dirty="0" smtClean="0">
                    <a:solidFill>
                      <a:schemeClr val="bg1"/>
                    </a:solidFill>
                  </a:rPr>
                  <a:t>Current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in the input RF-pair can be optimized to improve NF and linearity. So Transistors are biased to get highest stable gain.</a:t>
                </a:r>
              </a:p>
              <a:p>
                <a:r>
                  <a:rPr lang="en-US" sz="1200" b="0" dirty="0">
                    <a:solidFill>
                      <a:schemeClr val="bg1"/>
                    </a:solidFill>
                  </a:rPr>
                  <a:t>LO switch quad are biased in low current to reduce noise injected by these transistors.</a:t>
                </a:r>
              </a:p>
              <a:p>
                <a:r>
                  <a:rPr lang="en-US" sz="1200" b="0" dirty="0">
                    <a:solidFill>
                      <a:schemeClr val="bg1"/>
                    </a:solidFill>
                  </a:rPr>
                  <a:t>Voltage headroom available at the IF output help to avoid the clipping of mixer core.</a:t>
                </a:r>
              </a:p>
              <a:p>
                <a:endParaRPr lang="en-US" sz="12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410200" y="1366692"/>
                <a:ext cx="3733800" cy="3290663"/>
              </a:xfrm>
              <a:blipFill rotWithShape="1">
                <a:blip r:embed="rId5"/>
                <a:stretch>
                  <a:fillRect t="-185" r="-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745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Heterodyne Mixer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720990"/>
            <a:ext cx="3186347" cy="2910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039" y="1800251"/>
            <a:ext cx="2057399" cy="102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7643239" y="2467761"/>
            <a:ext cx="76199" cy="3810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6901" y="1319238"/>
            <a:ext cx="1295400" cy="2568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 bwMode="auto">
          <a:xfrm>
            <a:off x="7548300" y="2614156"/>
            <a:ext cx="228600" cy="0"/>
          </a:xfrm>
          <a:prstGeom prst="line">
            <a:avLst/>
          </a:prstGeom>
          <a:solidFill>
            <a:schemeClr val="accent1"/>
          </a:solidFill>
          <a:ln w="1905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6710102" y="2785422"/>
            <a:ext cx="1" cy="246890"/>
          </a:xfrm>
          <a:prstGeom prst="straightConnector1">
            <a:avLst/>
          </a:prstGeom>
          <a:solidFill>
            <a:schemeClr val="accent1"/>
          </a:solidFill>
          <a:ln w="1905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6237858" y="3048311"/>
            <a:ext cx="94448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  <a:cs typeface="Times New Roman" pitchFamily="18" charset="0"/>
              </a:rPr>
              <a:t>LO @ 52GHz</a:t>
            </a:r>
            <a:endParaRPr lang="en-US" sz="10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6438641" y="1918346"/>
            <a:ext cx="542923" cy="1098830"/>
          </a:xfrm>
          <a:prstGeom prst="roundRect">
            <a:avLst/>
          </a:prstGeom>
          <a:noFill/>
          <a:ln w="12700" cap="sq" cmpd="sng" algn="ctr">
            <a:solidFill>
              <a:schemeClr val="bg1">
                <a:lumMod val="75000"/>
                <a:lumOff val="2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6981564" y="2916362"/>
            <a:ext cx="486036" cy="726755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8147047" y="3696661"/>
            <a:ext cx="6399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@ 26 GHz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104641" y="1307066"/>
            <a:ext cx="6399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@ 26 GHz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44" name="Content Placeholder 5"/>
          <p:cNvSpPr>
            <a:spLocks noGrp="1"/>
          </p:cNvSpPr>
          <p:nvPr>
            <p:ph idx="1"/>
          </p:nvPr>
        </p:nvSpPr>
        <p:spPr>
          <a:xfrm>
            <a:off x="152400" y="1346111"/>
            <a:ext cx="5638800" cy="3290663"/>
          </a:xfrm>
        </p:spPr>
        <p:txBody>
          <a:bodyPr/>
          <a:lstStyle/>
          <a:p>
            <a:r>
              <a:rPr lang="en-US" sz="1400" b="0" dirty="0">
                <a:solidFill>
                  <a:schemeClr val="bg1"/>
                </a:solidFill>
              </a:rPr>
              <a:t>T</a:t>
            </a:r>
            <a:r>
              <a:rPr lang="en-US" sz="1400" b="0" dirty="0" smtClean="0">
                <a:solidFill>
                  <a:schemeClr val="bg1"/>
                </a:solidFill>
              </a:rPr>
              <a:t>wo </a:t>
            </a:r>
            <a:r>
              <a:rPr lang="en-US" sz="1400" b="0" dirty="0">
                <a:solidFill>
                  <a:schemeClr val="bg1"/>
                </a:solidFill>
              </a:rPr>
              <a:t>step down conversion scheme with RF </a:t>
            </a:r>
            <a:r>
              <a:rPr lang="en-US" sz="1400" b="0" dirty="0" smtClean="0">
                <a:solidFill>
                  <a:schemeClr val="bg1"/>
                </a:solidFill>
              </a:rPr>
              <a:t>=76-81 GHz, IF= 25-27 GHz.</a:t>
            </a:r>
            <a:r>
              <a:rPr lang="en-US" sz="1400" b="0" dirty="0">
                <a:solidFill>
                  <a:schemeClr val="bg1"/>
                </a:solidFill>
              </a:rPr>
              <a:t> </a:t>
            </a:r>
            <a:r>
              <a:rPr lang="en-US" sz="1400" b="0" dirty="0" smtClean="0">
                <a:solidFill>
                  <a:schemeClr val="bg1"/>
                </a:solidFill>
              </a:rPr>
              <a:t>CG=5dB,BW=10GHz,NF=11dB</a:t>
            </a:r>
          </a:p>
          <a:p>
            <a:r>
              <a:rPr lang="en-US" sz="1400" b="0" dirty="0" smtClean="0">
                <a:solidFill>
                  <a:schemeClr val="bg1"/>
                </a:solidFill>
              </a:rPr>
              <a:t>Second </a:t>
            </a:r>
            <a:r>
              <a:rPr lang="en-US" sz="1400" b="0" dirty="0">
                <a:solidFill>
                  <a:schemeClr val="bg1"/>
                </a:solidFill>
              </a:rPr>
              <a:t>quadrature LO is generated by </a:t>
            </a:r>
            <a:r>
              <a:rPr lang="en-US" sz="1400" b="0" dirty="0" smtClean="0">
                <a:solidFill>
                  <a:schemeClr val="bg1"/>
                </a:solidFill>
              </a:rPr>
              <a:t>dividing first </a:t>
            </a:r>
            <a:r>
              <a:rPr lang="en-US" sz="1400" b="0" dirty="0">
                <a:solidFill>
                  <a:schemeClr val="bg1"/>
                </a:solidFill>
              </a:rPr>
              <a:t>LO </a:t>
            </a:r>
            <a:r>
              <a:rPr lang="en-US" sz="1400" b="0" dirty="0" smtClean="0">
                <a:solidFill>
                  <a:schemeClr val="bg1"/>
                </a:solidFill>
              </a:rPr>
              <a:t>by </a:t>
            </a:r>
            <a:r>
              <a:rPr lang="en-US" sz="1400" b="0" dirty="0">
                <a:solidFill>
                  <a:schemeClr val="bg1"/>
                </a:solidFill>
              </a:rPr>
              <a:t>2</a:t>
            </a:r>
            <a:r>
              <a:rPr lang="en-US" sz="1400" b="0" dirty="0" smtClean="0">
                <a:solidFill>
                  <a:schemeClr val="bg1"/>
                </a:solidFill>
              </a:rPr>
              <a:t>.</a:t>
            </a:r>
            <a:r>
              <a:rPr lang="en-US" sz="1400" b="0" dirty="0">
                <a:solidFill>
                  <a:schemeClr val="bg1"/>
                </a:solidFill>
              </a:rPr>
              <a:t> Single frequency synthesizer can be used as first and second LO </a:t>
            </a:r>
            <a:r>
              <a:rPr lang="en-US" sz="1400" b="0" dirty="0" smtClean="0">
                <a:solidFill>
                  <a:schemeClr val="bg1"/>
                </a:solidFill>
              </a:rPr>
              <a:t>generation.</a:t>
            </a:r>
            <a:endParaRPr lang="en-US" sz="1400" b="0" dirty="0">
              <a:solidFill>
                <a:schemeClr val="bg1"/>
              </a:solidFill>
            </a:endParaRPr>
          </a:p>
          <a:p>
            <a:r>
              <a:rPr lang="en-US" sz="1400" b="0" dirty="0" smtClean="0">
                <a:solidFill>
                  <a:schemeClr val="bg1"/>
                </a:solidFill>
              </a:rPr>
              <a:t>Shielded T-lines are used for matching circuits because required reactance is small</a:t>
            </a:r>
            <a:r>
              <a:rPr lang="en-US" sz="1400" b="0" dirty="0" smtClean="0">
                <a:solidFill>
                  <a:schemeClr val="bg1"/>
                </a:solidFill>
              </a:rPr>
              <a:t>, also </a:t>
            </a:r>
            <a:r>
              <a:rPr lang="en-US" sz="1400" b="0" dirty="0" smtClean="0">
                <a:solidFill>
                  <a:schemeClr val="bg1"/>
                </a:solidFill>
              </a:rPr>
              <a:t>These </a:t>
            </a:r>
            <a:r>
              <a:rPr lang="en-US" sz="1400" b="0" dirty="0">
                <a:solidFill>
                  <a:schemeClr val="bg1"/>
                </a:solidFill>
              </a:rPr>
              <a:t>lines has high isolation</a:t>
            </a:r>
            <a:r>
              <a:rPr lang="en-US" sz="1400" b="0" dirty="0" smtClean="0">
                <a:solidFill>
                  <a:schemeClr val="bg1"/>
                </a:solidFill>
              </a:rPr>
              <a:t>, reduced </a:t>
            </a:r>
            <a:r>
              <a:rPr lang="en-US" sz="1400" b="0" dirty="0">
                <a:solidFill>
                  <a:schemeClr val="bg1"/>
                </a:solidFill>
              </a:rPr>
              <a:t>coupling  to adjacent circuits. </a:t>
            </a:r>
          </a:p>
          <a:p>
            <a:r>
              <a:rPr lang="en-US" sz="1400" b="0" dirty="0" smtClean="0">
                <a:solidFill>
                  <a:schemeClr val="bg1"/>
                </a:solidFill>
              </a:rPr>
              <a:t>Second </a:t>
            </a:r>
            <a:r>
              <a:rPr lang="en-US" sz="1400" b="0" dirty="0">
                <a:solidFill>
                  <a:schemeClr val="bg1"/>
                </a:solidFill>
              </a:rPr>
              <a:t>Mixer achieves 6dB conversion gain and BW=8GHz in base band.</a:t>
            </a:r>
          </a:p>
          <a:p>
            <a:endParaRPr lang="en-US" sz="14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73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Subharmonic</a:t>
            </a:r>
            <a:r>
              <a:rPr lang="en-US" dirty="0" smtClean="0"/>
              <a:t> Mixer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1524000"/>
            <a:ext cx="8356600" cy="4114800"/>
          </a:xfrm>
        </p:spPr>
        <p:txBody>
          <a:bodyPr/>
          <a:lstStyle/>
          <a:p>
            <a:r>
              <a:rPr lang="en-US" sz="1400" b="0" dirty="0" err="1" smtClean="0"/>
              <a:t>Subharmonic</a:t>
            </a:r>
            <a:r>
              <a:rPr lang="en-US" sz="1400" b="0" dirty="0" smtClean="0"/>
              <a:t> mixer offers an alternative solution to fundamental mixers in mm-wave range since they allow for an LO at lower frequency.so this technique avoids separate multiplier and associated circuitry, resulting in lower power consumption and low active area.</a:t>
            </a:r>
          </a:p>
          <a:p>
            <a:pPr marL="0" indent="0">
              <a:buNone/>
            </a:pPr>
            <a:endParaRPr lang="en-US" sz="1400" b="0" dirty="0" smtClean="0"/>
          </a:p>
          <a:p>
            <a:r>
              <a:rPr lang="en-US" sz="1400" b="0" dirty="0" smtClean="0"/>
              <a:t>Second harmonic or fourth harmonic of LO frequency are commonly used to </a:t>
            </a:r>
            <a:r>
              <a:rPr lang="en-US" sz="1400" b="0" dirty="0" err="1" smtClean="0"/>
              <a:t>downconvert</a:t>
            </a:r>
            <a:r>
              <a:rPr lang="en-US" sz="1400" b="0" dirty="0" smtClean="0"/>
              <a:t> RF signal to IF frequency.</a:t>
            </a:r>
          </a:p>
          <a:p>
            <a:pPr marL="0" indent="0">
              <a:buNone/>
            </a:pPr>
            <a:endParaRPr lang="en-US" sz="1400" b="0" dirty="0" smtClean="0"/>
          </a:p>
          <a:p>
            <a:r>
              <a:rPr lang="en-US" sz="1400" b="0" dirty="0" smtClean="0"/>
              <a:t>To increase the gain of </a:t>
            </a:r>
            <a:r>
              <a:rPr lang="en-US" sz="1400" b="0" dirty="0" err="1" smtClean="0"/>
              <a:t>subharmonic</a:t>
            </a:r>
            <a:r>
              <a:rPr lang="en-US" sz="1400" b="0" dirty="0" smtClean="0"/>
              <a:t> mixer, the desired harmonic mixing product should be maximized. Harmonic component of LO signal is a function of conduction duty cycle.</a:t>
            </a:r>
            <a:endParaRPr lang="en-US" sz="14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87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382000" cy="1143000"/>
          </a:xfrm>
        </p:spPr>
        <p:txBody>
          <a:bodyPr/>
          <a:lstStyle/>
          <a:p>
            <a:r>
              <a:rPr lang="en-US" dirty="0" err="1"/>
              <a:t>Subharmonic</a:t>
            </a:r>
            <a:r>
              <a:rPr lang="en-US" dirty="0"/>
              <a:t> </a:t>
            </a:r>
            <a:r>
              <a:rPr lang="en-US" dirty="0" smtClean="0"/>
              <a:t>Mixer :Topology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/>
              <p:cNvSpPr txBox="1">
                <a:spLocks/>
              </p:cNvSpPr>
              <p:nvPr/>
            </p:nvSpPr>
            <p:spPr bwMode="auto">
              <a:xfrm>
                <a:off x="4648200" y="1365336"/>
                <a:ext cx="4419600" cy="47306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2075" tIns="46038" rIns="92075" bIns="46038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SzPct val="70000"/>
                  <a:buFont typeface="Webdings" pitchFamily="18" charset="2"/>
                  <a:buChar char="="/>
                  <a:defRPr kumimoji="1" sz="2000" b="1">
                    <a:solidFill>
                      <a:srgbClr val="000000"/>
                    </a:solidFill>
                    <a:latin typeface="Arial"/>
                    <a:ea typeface="+mn-ea"/>
                    <a:cs typeface="Arial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SzPct val="55000"/>
                  <a:buFont typeface="Wingdings" pitchFamily="2" charset="2"/>
                  <a:buChar char="u"/>
                  <a:defRPr kumimoji="1" sz="2000" b="1">
                    <a:solidFill>
                      <a:srgbClr val="000000"/>
                    </a:solidFill>
                    <a:latin typeface="Arial"/>
                    <a:cs typeface="Arial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Char char="•"/>
                  <a:defRPr kumimoji="1" sz="1800" b="1">
                    <a:solidFill>
                      <a:srgbClr val="000000"/>
                    </a:solidFill>
                    <a:latin typeface="Arial"/>
                    <a:cs typeface="Arial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None/>
                  <a:defRPr kumimoji="1" sz="1600" b="1">
                    <a:solidFill>
                      <a:srgbClr val="000000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9pPr>
              </a:lstStyle>
              <a:p>
                <a:r>
                  <a:rPr lang="en-US" sz="1400" b="0" dirty="0" smtClean="0">
                    <a:solidFill>
                      <a:schemeClr val="bg1"/>
                    </a:solidFill>
                  </a:rPr>
                  <a:t>RF= 50GHz,LO=24 </a:t>
                </a:r>
                <a:r>
                  <a:rPr lang="en-US" sz="1400" b="0" dirty="0" err="1" smtClean="0">
                    <a:solidFill>
                      <a:schemeClr val="bg1"/>
                    </a:solidFill>
                  </a:rPr>
                  <a:t>GHz,peak</a:t>
                </a:r>
                <a:r>
                  <a:rPr lang="en-US" sz="1400" b="0" dirty="0" smtClean="0">
                    <a:solidFill>
                      <a:schemeClr val="bg1"/>
                    </a:solidFill>
                  </a:rPr>
                  <a:t> CG=9dB,NF=11.8 dB from 3.3V supply,  .12um </a:t>
                </a:r>
                <a:r>
                  <a:rPr lang="en-US" sz="1400" b="0" dirty="0" err="1" smtClean="0">
                    <a:solidFill>
                      <a:schemeClr val="bg1"/>
                    </a:solidFill>
                  </a:rPr>
                  <a:t>SiGe</a:t>
                </a:r>
                <a:r>
                  <a:rPr lang="en-US" sz="1400" b="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1400" b="0" dirty="0" err="1" smtClean="0">
                    <a:solidFill>
                      <a:schemeClr val="bg1"/>
                    </a:solidFill>
                  </a:rPr>
                  <a:t>BiCMOS</a:t>
                </a:r>
                <a:r>
                  <a:rPr lang="en-US" sz="1400" b="0" dirty="0" smtClean="0">
                    <a:solidFill>
                      <a:schemeClr val="bg1"/>
                    </a:solidFill>
                  </a:rPr>
                  <a:t> process.</a:t>
                </a:r>
              </a:p>
              <a:p>
                <a:r>
                  <a:rPr lang="en-US" sz="1400" b="0" dirty="0" smtClean="0">
                    <a:solidFill>
                      <a:schemeClr val="bg1"/>
                    </a:solidFill>
                  </a:rPr>
                  <a:t>Second Harmonic of LO is used.</a:t>
                </a:r>
                <a:r>
                  <a:rPr lang="en-US" sz="1400" b="0" dirty="0">
                    <a:solidFill>
                      <a:schemeClr val="bg1"/>
                    </a:solidFill>
                  </a:rPr>
                  <a:t> </a:t>
                </a:r>
                <a:r>
                  <a:rPr lang="en-US" sz="1400" b="0" dirty="0" smtClean="0">
                    <a:solidFill>
                      <a:schemeClr val="bg1"/>
                    </a:solidFill>
                  </a:rPr>
                  <a:t>Completely Doubled </a:t>
                </a:r>
                <a:r>
                  <a:rPr lang="en-US" sz="1400" b="0" dirty="0">
                    <a:solidFill>
                      <a:schemeClr val="bg1"/>
                    </a:solidFill>
                  </a:rPr>
                  <a:t>Balanced Gilbert cell</a:t>
                </a:r>
                <a:r>
                  <a:rPr lang="en-US" sz="1400" b="0" dirty="0" smtClean="0">
                    <a:solidFill>
                      <a:schemeClr val="bg1"/>
                    </a:solidFill>
                  </a:rPr>
                  <a:t>.</a:t>
                </a:r>
                <a:endParaRPr lang="en-US" sz="1400" b="0" dirty="0" smtClean="0">
                  <a:solidFill>
                    <a:schemeClr val="bg1"/>
                  </a:solidFill>
                </a:endParaRPr>
              </a:p>
              <a:p>
                <a:r>
                  <a:rPr lang="en-US" sz="1400" b="0" dirty="0">
                    <a:solidFill>
                      <a:schemeClr val="bg1"/>
                    </a:solidFill>
                  </a:rPr>
                  <a:t>This topology uses just two level of transistors hence lower supply voltage</a:t>
                </a:r>
                <a:r>
                  <a:rPr lang="en-US" sz="1400" b="0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r>
                  <a:rPr lang="en-US" sz="1400" b="0" dirty="0" smtClean="0">
                    <a:solidFill>
                      <a:schemeClr val="bg1"/>
                    </a:solidFill>
                  </a:rPr>
                  <a:t>Differential Two stage ring oscillator is used to generate quadrature phase.</a:t>
                </a:r>
              </a:p>
              <a:p>
                <a:r>
                  <a:rPr lang="en-US" sz="1400" b="0" dirty="0" smtClean="0">
                    <a:solidFill>
                      <a:schemeClr val="bg1"/>
                    </a:solidFill>
                  </a:rPr>
                  <a:t>The some of the collector current of all switching pair have the form of full-wave rectified sine wave and composed of even harmonics only. </a:t>
                </a:r>
                <a:r>
                  <a:rPr lang="en-US" sz="1400" b="0" dirty="0">
                    <a:solidFill>
                      <a:schemeClr val="bg1"/>
                    </a:solidFill>
                  </a:rPr>
                  <a:t>T</a:t>
                </a:r>
                <a:r>
                  <a:rPr lang="en-US" sz="1400" b="0" dirty="0" smtClean="0">
                    <a:solidFill>
                      <a:schemeClr val="bg1"/>
                    </a:solidFill>
                  </a:rPr>
                  <a:t>he current has 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solidFill>
                          <a:schemeClr val="bg1"/>
                        </a:solidFill>
                        <a:latin typeface="Cambria Math"/>
                      </a:rPr>
                      <m:t>2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𝐿𝑂</m:t>
                        </m:r>
                      </m:sub>
                    </m:sSub>
                  </m:oMath>
                </a14:m>
                <a:r>
                  <a:rPr lang="en-US" sz="1400" b="0" dirty="0" smtClean="0">
                    <a:solidFill>
                      <a:schemeClr val="bg1"/>
                    </a:solidFill>
                  </a:rPr>
                  <a:t> component indicating frequency doubling.</a:t>
                </a:r>
                <a:endParaRPr lang="en-US" sz="1400" b="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48200" y="1365336"/>
                <a:ext cx="4419600" cy="4730664"/>
              </a:xfrm>
              <a:prstGeom prst="rect">
                <a:avLst/>
              </a:prstGeom>
              <a:blipFill rotWithShape="1">
                <a:blip r:embed="rId2"/>
                <a:stretch>
                  <a:fillRect t="-129" r="-137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895" y="2753838"/>
            <a:ext cx="3189328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25663"/>
            <a:ext cx="3429000" cy="142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" y="1600200"/>
            <a:ext cx="1098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Ring oscillator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43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382000" cy="1143000"/>
          </a:xfrm>
        </p:spPr>
        <p:txBody>
          <a:bodyPr/>
          <a:lstStyle/>
          <a:p>
            <a:r>
              <a:rPr lang="en-US" dirty="0" err="1" smtClean="0"/>
              <a:t>Subharmonic</a:t>
            </a:r>
            <a:r>
              <a:rPr lang="en-US" dirty="0" smtClean="0"/>
              <a:t> mixer: topology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1524000"/>
            <a:ext cx="4267200" cy="4570574"/>
          </a:xfrm>
        </p:spPr>
        <p:txBody>
          <a:bodyPr/>
          <a:lstStyle/>
          <a:p>
            <a:r>
              <a:rPr lang="en-US" sz="1400" b="0" dirty="0"/>
              <a:t>RF =122GHz,LO=60GHz,CG=23dB with +3dBm LO power ,SSB NF=12 dB, </a:t>
            </a:r>
            <a:r>
              <a:rPr lang="en-US" sz="1400" b="0" dirty="0" err="1"/>
              <a:t>SiGe:C</a:t>
            </a:r>
            <a:r>
              <a:rPr lang="en-US" sz="1400" b="0" dirty="0"/>
              <a:t> HBT technology.</a:t>
            </a:r>
          </a:p>
          <a:p>
            <a:pPr marL="0" indent="0">
              <a:buNone/>
            </a:pPr>
            <a:endParaRPr lang="en-US" sz="1400" b="0" dirty="0" smtClean="0"/>
          </a:p>
          <a:p>
            <a:r>
              <a:rPr lang="en-US" sz="1400" b="0" dirty="0" smtClean="0"/>
              <a:t>Second Harmonic of LO is used. Doubling the Lo switching cycle is the basis of even harmonic operation.</a:t>
            </a:r>
          </a:p>
          <a:p>
            <a:pPr marL="0" indent="0">
              <a:buNone/>
            </a:pPr>
            <a:endParaRPr lang="en-US" sz="1400" b="0" dirty="0" smtClean="0"/>
          </a:p>
          <a:p>
            <a:r>
              <a:rPr lang="en-US" sz="1400" b="0" dirty="0" smtClean="0"/>
              <a:t>LO switching transistors yields in a stacked gilbert topology. Quadrature signal is applied to the stacked LO stages yields the product of twice the LO switching cycle.</a:t>
            </a:r>
          </a:p>
          <a:p>
            <a:endParaRPr lang="en-US" sz="1400" b="0" dirty="0" smtClean="0"/>
          </a:p>
          <a:p>
            <a:r>
              <a:rPr lang="en-US" sz="1400" b="0" dirty="0" smtClean="0"/>
              <a:t>Reduced size 90 degree Hybrid coupler is used to generate quadrature LO signal.</a:t>
            </a:r>
          </a:p>
          <a:p>
            <a:pPr marL="0" indent="0">
              <a:buNone/>
            </a:pPr>
            <a:endParaRPr lang="en-US" sz="1400" b="0" dirty="0" smtClean="0"/>
          </a:p>
          <a:p>
            <a:pPr marL="0" indent="0">
              <a:buNone/>
            </a:pPr>
            <a:endParaRPr lang="en-US" sz="1400" b="0" dirty="0" smtClean="0"/>
          </a:p>
          <a:p>
            <a:r>
              <a:rPr lang="en-US" sz="1400" b="0" dirty="0" smtClean="0"/>
              <a:t>This </a:t>
            </a:r>
            <a:r>
              <a:rPr lang="en-US" sz="1400" b="0" dirty="0" err="1" smtClean="0"/>
              <a:t>topolology</a:t>
            </a:r>
            <a:r>
              <a:rPr lang="en-US" sz="1400" b="0" dirty="0" smtClean="0"/>
              <a:t> Requires High supply </a:t>
            </a:r>
            <a:r>
              <a:rPr lang="en-US" sz="1400" b="0" dirty="0"/>
              <a:t>v</a:t>
            </a:r>
            <a:r>
              <a:rPr lang="en-US" sz="1400" b="0" dirty="0" smtClean="0"/>
              <a:t>oltage, Supply 6.6V,power consumption 150mW.</a:t>
            </a:r>
            <a:endParaRPr lang="en-US" sz="14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276600"/>
            <a:ext cx="762000" cy="7620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909346" y="4586226"/>
            <a:ext cx="692438" cy="2286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 bwMode="auto">
              <a:xfrm>
                <a:off x="640841" y="4525927"/>
                <a:ext cx="1926236" cy="533400"/>
              </a:xfrm>
              <a:prstGeom prst="rect">
                <a:avLst/>
              </a:prstGeom>
              <a:solidFill>
                <a:srgbClr val="FFFFFF"/>
              </a:solidFill>
              <a:ln w="25400" cap="sq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 Math"/>
                        </a:rPr>
                        <m:t>𝑙</m:t>
                      </m:r>
                      <m:r>
                        <a:rPr kumimoji="1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sz="12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kumimoji="1" lang="el-GR" sz="12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/>
                            </a:rPr>
                            <m:t>λ</m:t>
                          </m:r>
                        </m:num>
                        <m:den>
                          <m:r>
                            <a:rPr kumimoji="1" lang="en-US" sz="12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/>
                            </a:rPr>
                            <m:t>8</m:t>
                          </m:r>
                        </m:den>
                      </m:f>
                      <m:d>
                        <m:dPr>
                          <m:ctrlPr>
                            <a:rPr kumimoji="1" lang="en-US" sz="1200" b="0" i="1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/>
                            </a:rPr>
                          </m:ctrlPr>
                        </m:dPr>
                        <m:e>
                          <m:r>
                            <a:rPr kumimoji="1" lang="en-US" sz="12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/>
                            </a:rPr>
                            <m:t>60 </m:t>
                          </m:r>
                          <m:r>
                            <m:rPr>
                              <m:sty m:val="p"/>
                            </m:rPr>
                            <a:rPr kumimoji="1" lang="en-US" sz="1200" b="0" i="0" u="none" strike="noStrike" cap="none" normalizeH="0" baseline="0" smtClean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effectLst/>
                              <a:latin typeface="Cambria Math"/>
                            </a:rPr>
                            <m:t>GHZ</m:t>
                          </m:r>
                        </m:e>
                      </m:d>
                      <m:r>
                        <a:rPr kumimoji="1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 Math"/>
                        </a:rPr>
                        <m:t>=315</m:t>
                      </m:r>
                      <m:r>
                        <m:rPr>
                          <m:sty m:val="p"/>
                        </m:rPr>
                        <a:rPr kumimoji="1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 Math"/>
                        </a:rPr>
                        <m:t>um</m:t>
                      </m:r>
                    </m:oMath>
                  </m:oMathPara>
                </a14:m>
                <a:endParaRPr kumimoji="1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sz="12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</a:rPr>
                  <a:t>  C=90fF</a:t>
                </a: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40841" y="4525927"/>
                <a:ext cx="1926236" cy="533400"/>
              </a:xfrm>
              <a:prstGeom prst="rect">
                <a:avLst/>
              </a:prstGeom>
              <a:blipFill rotWithShape="1">
                <a:blip r:embed="rId2"/>
                <a:stretch>
                  <a:fillRect b="-25000"/>
                </a:stretch>
              </a:blipFill>
              <a:ln w="25400" cap="sq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164" y="1371600"/>
            <a:ext cx="3220411" cy="303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979982" y="6488668"/>
            <a:ext cx="4913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Reference: A 122 GHz </a:t>
            </a:r>
            <a:r>
              <a:rPr lang="en-US" sz="900" dirty="0" err="1" smtClean="0">
                <a:solidFill>
                  <a:schemeClr val="bg1"/>
                </a:solidFill>
              </a:rPr>
              <a:t>SiGe</a:t>
            </a:r>
            <a:r>
              <a:rPr lang="en-US" sz="900" dirty="0" smtClean="0">
                <a:solidFill>
                  <a:schemeClr val="bg1"/>
                </a:solidFill>
              </a:rPr>
              <a:t> Active </a:t>
            </a:r>
            <a:r>
              <a:rPr lang="en-US" sz="900" dirty="0" err="1" smtClean="0">
                <a:solidFill>
                  <a:schemeClr val="bg1"/>
                </a:solidFill>
              </a:rPr>
              <a:t>Subharmonic</a:t>
            </a:r>
            <a:r>
              <a:rPr lang="en-US" sz="900" dirty="0" smtClean="0">
                <a:solidFill>
                  <a:schemeClr val="bg1"/>
                </a:solidFill>
              </a:rPr>
              <a:t> Mixer</a:t>
            </a:r>
            <a:r>
              <a:rPr lang="en-US" sz="900" dirty="0">
                <a:solidFill>
                  <a:schemeClr val="bg1"/>
                </a:solidFill>
              </a:rPr>
              <a:t>, A.M¨ </a:t>
            </a:r>
            <a:r>
              <a:rPr lang="en-US" sz="900" dirty="0" err="1" smtClean="0">
                <a:solidFill>
                  <a:schemeClr val="bg1"/>
                </a:solidFill>
              </a:rPr>
              <a:t>uller,M.Thiel,H.Irion,and</a:t>
            </a:r>
            <a:r>
              <a:rPr lang="en-US" sz="900" dirty="0" smtClean="0">
                <a:solidFill>
                  <a:schemeClr val="bg1"/>
                </a:solidFill>
              </a:rPr>
              <a:t> H</a:t>
            </a:r>
            <a:r>
              <a:rPr lang="en-US" sz="900" dirty="0">
                <a:solidFill>
                  <a:schemeClr val="bg1"/>
                </a:solidFill>
              </a:rPr>
              <a:t>.-</a:t>
            </a:r>
            <a:r>
              <a:rPr lang="en-US" sz="900" dirty="0" err="1" smtClean="0">
                <a:solidFill>
                  <a:schemeClr val="bg1"/>
                </a:solidFill>
              </a:rPr>
              <a:t>O.Ruoß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endParaRPr lang="en-US" sz="900" dirty="0" smtClean="0">
              <a:solidFill>
                <a:schemeClr val="bg1"/>
              </a:solidFill>
            </a:endParaRPr>
          </a:p>
          <a:p>
            <a:r>
              <a:rPr lang="en-US" sz="900" dirty="0" smtClean="0">
                <a:solidFill>
                  <a:schemeClr val="bg1"/>
                </a:solidFill>
              </a:rPr>
              <a:t>Dept.CR/ARE,Robert-Bosch-Platz1,70839Gerlingen-Schillerh</a:t>
            </a:r>
            <a:r>
              <a:rPr lang="en-US" sz="900" dirty="0">
                <a:solidFill>
                  <a:schemeClr val="bg1"/>
                </a:solidFill>
              </a:rPr>
              <a:t>¨ </a:t>
            </a:r>
            <a:r>
              <a:rPr lang="en-US" sz="900" dirty="0" err="1">
                <a:solidFill>
                  <a:schemeClr val="bg1"/>
                </a:solidFill>
              </a:rPr>
              <a:t>ohe,Germany</a:t>
            </a:r>
            <a:r>
              <a:rPr lang="en-US" sz="900" dirty="0">
                <a:solidFill>
                  <a:schemeClr val="bg1"/>
                </a:solidFill>
              </a:rPr>
              <a:t>,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872" y="4191000"/>
            <a:ext cx="1807959" cy="1753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 bwMode="auto">
              <a:xfrm>
                <a:off x="2247583" y="5961224"/>
                <a:ext cx="1926236" cy="266700"/>
              </a:xfrm>
              <a:prstGeom prst="rect">
                <a:avLst/>
              </a:prstGeom>
              <a:solidFill>
                <a:srgbClr val="FFFFFF"/>
              </a:solidFill>
              <a:ln w="25400" cap="sq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 Math"/>
                        </a:rPr>
                        <m:t>90 </m:t>
                      </m:r>
                      <m:r>
                        <a:rPr kumimoji="1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 Math"/>
                        </a:rPr>
                        <m:t>𝑑𝑒𝑔𝑟𝑒𝑒</m:t>
                      </m:r>
                      <m:r>
                        <a:rPr kumimoji="1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 Math"/>
                        </a:rPr>
                        <m:t> </m:t>
                      </m:r>
                      <m:r>
                        <a:rPr kumimoji="1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 Math"/>
                        </a:rPr>
                        <m:t>𝐻𝑦𝑏𝑟𝑖𝑑</m:t>
                      </m:r>
                    </m:oMath>
                  </m:oMathPara>
                </a14:m>
                <a:endParaRPr kumimoji="1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47583" y="5961224"/>
                <a:ext cx="1926236" cy="266700"/>
              </a:xfrm>
              <a:prstGeom prst="rect">
                <a:avLst/>
              </a:prstGeom>
              <a:blipFill rotWithShape="1">
                <a:blip r:embed="rId5"/>
                <a:stretch>
                  <a:fillRect b="-9091"/>
                </a:stretch>
              </a:blipFill>
              <a:ln w="25400" cap="sq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805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458200" cy="1143000"/>
          </a:xfrm>
        </p:spPr>
        <p:txBody>
          <a:bodyPr/>
          <a:lstStyle/>
          <a:p>
            <a:r>
              <a:rPr lang="en-US" dirty="0" err="1" smtClean="0"/>
              <a:t>Subharmonic</a:t>
            </a:r>
            <a:r>
              <a:rPr lang="en-US" dirty="0" smtClean="0"/>
              <a:t> Mixer: Topology 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590800"/>
            <a:ext cx="5444402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953798" y="5853499"/>
            <a:ext cx="9321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Topology 2:</a:t>
            </a:r>
            <a:endParaRPr lang="en-US" sz="1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/>
              <p:cNvSpPr txBox="1">
                <a:spLocks/>
              </p:cNvSpPr>
              <p:nvPr/>
            </p:nvSpPr>
            <p:spPr bwMode="auto">
              <a:xfrm>
                <a:off x="838200" y="1534299"/>
                <a:ext cx="8215860" cy="12089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2075" tIns="46038" rIns="92075" bIns="46038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SzPct val="70000"/>
                  <a:buFont typeface="Webdings" pitchFamily="18" charset="2"/>
                  <a:buChar char="="/>
                  <a:defRPr kumimoji="1" sz="2000" b="1">
                    <a:solidFill>
                      <a:srgbClr val="000000"/>
                    </a:solidFill>
                    <a:latin typeface="Arial"/>
                    <a:ea typeface="+mn-ea"/>
                    <a:cs typeface="Arial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SzPct val="55000"/>
                  <a:buFont typeface="Wingdings" pitchFamily="2" charset="2"/>
                  <a:buChar char="u"/>
                  <a:defRPr kumimoji="1" sz="2000" b="1">
                    <a:solidFill>
                      <a:srgbClr val="000000"/>
                    </a:solidFill>
                    <a:latin typeface="Arial"/>
                    <a:cs typeface="Arial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Char char="•"/>
                  <a:defRPr kumimoji="1" sz="1800" b="1">
                    <a:solidFill>
                      <a:srgbClr val="000000"/>
                    </a:solidFill>
                    <a:latin typeface="Arial"/>
                    <a:cs typeface="Arial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None/>
                  <a:defRPr kumimoji="1" sz="1600" b="1">
                    <a:solidFill>
                      <a:srgbClr val="000000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9pPr>
              </a:lstStyle>
              <a:p>
                <a:r>
                  <a:rPr lang="en-US" sz="1400" b="0" dirty="0">
                    <a:solidFill>
                      <a:schemeClr val="bg1"/>
                    </a:solidFill>
                  </a:rPr>
                  <a:t>RF=245GHz,LO=60GHz,conversion gain .7dB,NF=23dB,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sz="1400" b="0" i="1">
                            <a:solidFill>
                              <a:schemeClr val="bg1"/>
                            </a:solidFill>
                            <a:latin typeface="Cambria Math"/>
                          </a:rPr>
                          <m:t>−1</m:t>
                        </m:r>
                      </m:sub>
                    </m:sSub>
                  </m:oMath>
                </a14:m>
                <a:r>
                  <a:rPr lang="en-US" sz="1400" b="0" dirty="0">
                    <a:solidFill>
                      <a:schemeClr val="bg1"/>
                    </a:solidFill>
                  </a:rPr>
                  <a:t>=-9.1dBm.SiGe:C </a:t>
                </a:r>
                <a:r>
                  <a:rPr lang="en-US" sz="1400" b="0" dirty="0" err="1">
                    <a:solidFill>
                      <a:schemeClr val="bg1"/>
                    </a:solidFill>
                  </a:rPr>
                  <a:t>BiCMOS</a:t>
                </a:r>
                <a:r>
                  <a:rPr lang="en-US" sz="1400" b="0" dirty="0">
                    <a:solidFill>
                      <a:schemeClr val="bg1"/>
                    </a:solidFill>
                  </a:rPr>
                  <a:t> Technology,</a:t>
                </a:r>
                <a:r>
                  <a:rPr lang="en-US" sz="1400" b="0" dirty="0" smtClean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400" b="0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1400" b="0" dirty="0">
                    <a:solidFill>
                      <a:schemeClr val="bg1"/>
                    </a:solidFill>
                  </a:rPr>
                  <a:t>=300GHz</a:t>
                </a:r>
                <a:r>
                  <a:rPr lang="en-US" sz="1400" b="0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r>
                  <a:rPr lang="en-US" sz="1400" b="0" dirty="0" smtClean="0">
                    <a:solidFill>
                      <a:schemeClr val="bg1"/>
                    </a:solidFill>
                  </a:rPr>
                  <a:t>Fourth Harmonic of LO is used.</a:t>
                </a:r>
              </a:p>
              <a:p>
                <a:r>
                  <a:rPr lang="en-US" sz="1400" b="0" dirty="0" err="1">
                    <a:solidFill>
                      <a:schemeClr val="bg1"/>
                    </a:solidFill>
                  </a:rPr>
                  <a:t>Transconductance</a:t>
                </a:r>
                <a:r>
                  <a:rPr lang="en-US" sz="1400" b="0" dirty="0">
                    <a:solidFill>
                      <a:schemeClr val="bg1"/>
                    </a:solidFill>
                  </a:rPr>
                  <a:t> mixing topology : Switching core may </a:t>
                </a:r>
                <a:r>
                  <a:rPr lang="en-US" sz="1400" b="0" dirty="0" smtClean="0">
                    <a:solidFill>
                      <a:schemeClr val="bg1"/>
                    </a:solidFill>
                  </a:rPr>
                  <a:t>not </a:t>
                </a:r>
                <a:r>
                  <a:rPr lang="en-US" sz="1400" b="0" dirty="0">
                    <a:solidFill>
                      <a:schemeClr val="bg1"/>
                    </a:solidFill>
                  </a:rPr>
                  <a:t>work </a:t>
                </a:r>
                <a:r>
                  <a:rPr lang="en-US" sz="1400" b="0" dirty="0" smtClean="0">
                    <a:solidFill>
                      <a:schemeClr val="bg1"/>
                    </a:solidFill>
                  </a:rPr>
                  <a:t>as a </a:t>
                </a:r>
                <a:r>
                  <a:rPr lang="en-US" sz="1400" b="0" dirty="0">
                    <a:solidFill>
                      <a:schemeClr val="bg1"/>
                    </a:solidFill>
                  </a:rPr>
                  <a:t>switch at </a:t>
                </a:r>
                <a:r>
                  <a:rPr lang="en-US" sz="1400" b="0" dirty="0" smtClean="0">
                    <a:solidFill>
                      <a:schemeClr val="bg1"/>
                    </a:solidFill>
                  </a:rPr>
                  <a:t>frequency </a:t>
                </a:r>
                <a:r>
                  <a:rPr lang="en-US" sz="1400" b="0" dirty="0">
                    <a:solidFill>
                      <a:schemeClr val="bg1"/>
                    </a:solidFill>
                  </a:rPr>
                  <a:t>near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1400" b="0" dirty="0" smtClean="0">
                    <a:solidFill>
                      <a:schemeClr val="bg1"/>
                    </a:solidFill>
                  </a:rPr>
                  <a:t>.</a:t>
                </a:r>
                <a:endParaRPr lang="en-US" sz="1400" b="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2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8200" y="1534299"/>
                <a:ext cx="8215860" cy="1208901"/>
              </a:xfrm>
              <a:prstGeom prst="rect">
                <a:avLst/>
              </a:prstGeom>
              <a:blipFill rotWithShape="1">
                <a:blip r:embed="rId3"/>
                <a:stretch>
                  <a:fillRect t="-505" b="-808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807982"/>
            <a:ext cx="2743200" cy="18073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ounded Rectangle 13"/>
          <p:cNvSpPr/>
          <p:nvPr/>
        </p:nvSpPr>
        <p:spPr bwMode="auto">
          <a:xfrm>
            <a:off x="3030345" y="4495800"/>
            <a:ext cx="703456" cy="549415"/>
          </a:xfrm>
          <a:prstGeom prst="roundRect">
            <a:avLst/>
          </a:prstGeom>
          <a:noFill/>
          <a:ln w="12700" cap="sq" cmpd="sng" algn="ctr">
            <a:solidFill>
              <a:schemeClr val="bg1">
                <a:lumMod val="75000"/>
                <a:lumOff val="2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810000" y="5105400"/>
            <a:ext cx="1371600" cy="22860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80322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Passive Mixer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543" y="2362200"/>
            <a:ext cx="4528457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1447800"/>
            <a:ext cx="845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1400" dirty="0" smtClean="0">
                <a:solidFill>
                  <a:schemeClr val="bg1"/>
                </a:solidFill>
              </a:rPr>
              <a:t>At </a:t>
            </a:r>
            <a:r>
              <a:rPr lang="en-US" sz="1400" dirty="0">
                <a:solidFill>
                  <a:schemeClr val="bg1"/>
                </a:solidFill>
              </a:rPr>
              <a:t>very high frequency active </a:t>
            </a:r>
            <a:r>
              <a:rPr lang="en-US" sz="1400" dirty="0" smtClean="0">
                <a:solidFill>
                  <a:schemeClr val="bg1"/>
                </a:solidFill>
              </a:rPr>
              <a:t>mixers becomes complicated. In </a:t>
            </a:r>
            <a:r>
              <a:rPr lang="en-US" sz="1400" dirty="0">
                <a:solidFill>
                  <a:schemeClr val="bg1"/>
                </a:solidFill>
              </a:rPr>
              <a:t>that case passive mixer </a:t>
            </a:r>
            <a:r>
              <a:rPr lang="en-US" sz="1400" dirty="0" smtClean="0">
                <a:solidFill>
                  <a:schemeClr val="bg1"/>
                </a:solidFill>
              </a:rPr>
              <a:t>can be  used. As there is no conversion gain, passive mixer can reduce sensitivity of the receiver.</a:t>
            </a:r>
            <a:endParaRPr lang="en-US" sz="1400" dirty="0">
              <a:solidFill>
                <a:schemeClr val="bg1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33833"/>
            <a:ext cx="4147666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229288" y="2469270"/>
            <a:ext cx="12041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RC low pass filter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3769307" y="2734001"/>
            <a:ext cx="124138" cy="249305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5" name="Rounded Rectangle 14"/>
          <p:cNvSpPr/>
          <p:nvPr/>
        </p:nvSpPr>
        <p:spPr bwMode="auto">
          <a:xfrm>
            <a:off x="3216467" y="2912748"/>
            <a:ext cx="628650" cy="1178486"/>
          </a:xfrm>
          <a:prstGeom prst="roundRect">
            <a:avLst/>
          </a:prstGeom>
          <a:noFill/>
          <a:ln w="12700" cap="sq" cmpd="sng" algn="ctr">
            <a:solidFill>
              <a:schemeClr val="bg1">
                <a:lumMod val="75000"/>
                <a:lumOff val="2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996306" y="3549291"/>
            <a:ext cx="329705" cy="3810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831453" y="3810000"/>
            <a:ext cx="329705" cy="3810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914400" y="4076700"/>
            <a:ext cx="1246758" cy="728896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1202802" y="3200399"/>
            <a:ext cx="854597" cy="876301"/>
          </a:xfrm>
          <a:prstGeom prst="roundRect">
            <a:avLst/>
          </a:prstGeom>
          <a:noFill/>
          <a:ln w="12700" cap="sq" cmpd="sng" algn="ctr">
            <a:solidFill>
              <a:schemeClr val="bg1">
                <a:lumMod val="75000"/>
                <a:lumOff val="2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9347" y="4343400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Matching circuit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1173406" y="4161072"/>
            <a:ext cx="182929" cy="212256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393103" y="2336918"/>
            <a:ext cx="52129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solidFill>
                  <a:schemeClr val="bg1"/>
                </a:solidFill>
              </a:rPr>
              <a:t>Balun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5834777" y="2858653"/>
            <a:ext cx="427298" cy="876301"/>
          </a:xfrm>
          <a:prstGeom prst="roundRect">
            <a:avLst/>
          </a:prstGeom>
          <a:noFill/>
          <a:ln w="12700" cap="sq" cmpd="sng" algn="ctr">
            <a:solidFill>
              <a:schemeClr val="bg1">
                <a:lumMod val="75000"/>
                <a:lumOff val="2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7315200" y="2942647"/>
            <a:ext cx="516727" cy="820305"/>
          </a:xfrm>
          <a:prstGeom prst="roundRect">
            <a:avLst/>
          </a:prstGeom>
          <a:noFill/>
          <a:ln w="12700" cap="sq" cmpd="sng" algn="ctr">
            <a:solidFill>
              <a:schemeClr val="bg1">
                <a:lumMod val="75000"/>
                <a:lumOff val="2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21765" y="2335669"/>
            <a:ext cx="111601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Matching circuit</a:t>
            </a:r>
            <a:endParaRPr lang="en-US" sz="1100" dirty="0">
              <a:solidFill>
                <a:schemeClr val="bg1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flipH="1">
            <a:off x="6170529" y="2576883"/>
            <a:ext cx="151236" cy="153997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7336190" y="2576883"/>
            <a:ext cx="104884" cy="201016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1179652" y="6395211"/>
            <a:ext cx="633378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Reference: (1)16.9-mW </a:t>
            </a:r>
            <a:r>
              <a:rPr lang="en-US" sz="900" dirty="0">
                <a:solidFill>
                  <a:schemeClr val="bg1"/>
                </a:solidFill>
              </a:rPr>
              <a:t>33.7-dB Gain </a:t>
            </a:r>
            <a:r>
              <a:rPr lang="en-US" sz="900" dirty="0" err="1">
                <a:solidFill>
                  <a:schemeClr val="bg1"/>
                </a:solidFill>
              </a:rPr>
              <a:t>mmWave</a:t>
            </a:r>
            <a:r>
              <a:rPr lang="en-US" sz="900" dirty="0">
                <a:solidFill>
                  <a:schemeClr val="bg1"/>
                </a:solidFill>
              </a:rPr>
              <a:t> Receiver Front-End </a:t>
            </a:r>
            <a:r>
              <a:rPr lang="en-US" sz="900" dirty="0" smtClean="0">
                <a:solidFill>
                  <a:schemeClr val="bg1"/>
                </a:solidFill>
              </a:rPr>
              <a:t>in </a:t>
            </a:r>
            <a:r>
              <a:rPr lang="en-US" sz="900" dirty="0">
                <a:solidFill>
                  <a:schemeClr val="bg1"/>
                </a:solidFill>
              </a:rPr>
              <a:t>65 nm </a:t>
            </a:r>
            <a:r>
              <a:rPr lang="en-US" sz="900" dirty="0" smtClean="0">
                <a:solidFill>
                  <a:schemeClr val="bg1"/>
                </a:solidFill>
              </a:rPr>
              <a:t>CMOS,</a:t>
            </a:r>
            <a:r>
              <a:rPr lang="nl-NL" sz="900" dirty="0">
                <a:solidFill>
                  <a:schemeClr val="bg1"/>
                </a:solidFill>
              </a:rPr>
              <a:t> hun-Hsing Li and Chien-Nan Kuo, 2012 IEEE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66799" y="6626043"/>
            <a:ext cx="77957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(2)Double-Balanced </a:t>
            </a:r>
            <a:r>
              <a:rPr lang="en-US" sz="900" dirty="0">
                <a:solidFill>
                  <a:schemeClr val="bg1"/>
                </a:solidFill>
              </a:rPr>
              <a:t>130-180 GHz Passive and Balanced </a:t>
            </a:r>
            <a:r>
              <a:rPr lang="en-US" sz="900" dirty="0" smtClean="0">
                <a:solidFill>
                  <a:schemeClr val="bg1"/>
                </a:solidFill>
              </a:rPr>
              <a:t>145-165 </a:t>
            </a:r>
            <a:r>
              <a:rPr lang="en-US" sz="900" dirty="0">
                <a:solidFill>
                  <a:schemeClr val="bg1"/>
                </a:solidFill>
              </a:rPr>
              <a:t>GHz Active Mixers in 45 nm CMOS , </a:t>
            </a:r>
            <a:r>
              <a:rPr lang="en-US" sz="900" dirty="0" err="1">
                <a:solidFill>
                  <a:schemeClr val="bg1"/>
                </a:solidFill>
              </a:rPr>
              <a:t>Ozgur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Inac</a:t>
            </a:r>
            <a:r>
              <a:rPr lang="en-US" sz="900" dirty="0" smtClean="0">
                <a:solidFill>
                  <a:schemeClr val="bg1"/>
                </a:solidFill>
              </a:rPr>
              <a:t>, </a:t>
            </a:r>
            <a:r>
              <a:rPr lang="en-US" sz="900" dirty="0">
                <a:solidFill>
                  <a:schemeClr val="bg1"/>
                </a:solidFill>
              </a:rPr>
              <a:t>Andy </a:t>
            </a:r>
            <a:r>
              <a:rPr lang="en-US" sz="900" dirty="0" smtClean="0">
                <a:solidFill>
                  <a:schemeClr val="bg1"/>
                </a:solidFill>
              </a:rPr>
              <a:t>Fung2 and </a:t>
            </a:r>
            <a:r>
              <a:rPr lang="en-US" sz="900" dirty="0">
                <a:solidFill>
                  <a:schemeClr val="bg1"/>
                </a:solidFill>
              </a:rPr>
              <a:t>Gabriel M. </a:t>
            </a:r>
            <a:r>
              <a:rPr lang="en-US" sz="900" dirty="0" err="1" smtClean="0">
                <a:solidFill>
                  <a:schemeClr val="bg1"/>
                </a:solidFill>
              </a:rPr>
              <a:t>Rebeiz</a:t>
            </a:r>
            <a:r>
              <a:rPr lang="en-US" sz="900" dirty="0">
                <a:solidFill>
                  <a:schemeClr val="bg1"/>
                </a:solidFill>
              </a:rPr>
              <a:t>, 2011 IEEE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740293" y="5131632"/>
            <a:ext cx="2514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70000"/>
              <a:buFont typeface="Webdings" pitchFamily="18" charset="2"/>
              <a:buChar char="="/>
              <a:defRPr kumimoji="1" sz="2000" b="1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55000"/>
              <a:buFont typeface="Wingdings" pitchFamily="2" charset="2"/>
              <a:buChar char="u"/>
              <a:defRPr kumimoji="1" sz="2000" b="1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Char char="•"/>
              <a:defRPr kumimoji="1" sz="1800" b="1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1600" b="1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1400" b="0" dirty="0">
                <a:solidFill>
                  <a:schemeClr val="bg1"/>
                </a:solidFill>
              </a:rPr>
              <a:t>Single balanced Mixer</a:t>
            </a:r>
          </a:p>
          <a:p>
            <a:r>
              <a:rPr lang="en-US" sz="1400" b="0" dirty="0">
                <a:solidFill>
                  <a:schemeClr val="bg1"/>
                </a:solidFill>
              </a:rPr>
              <a:t>65nm CMOS process</a:t>
            </a:r>
          </a:p>
          <a:p>
            <a:r>
              <a:rPr lang="en-US" sz="1400" b="0" dirty="0">
                <a:solidFill>
                  <a:schemeClr val="bg1"/>
                </a:solidFill>
              </a:rPr>
              <a:t>67~75GHz RF</a:t>
            </a:r>
          </a:p>
        </p:txBody>
      </p: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4964662" y="5014818"/>
            <a:ext cx="4026938" cy="1309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70000"/>
              <a:buFont typeface="Webdings" pitchFamily="18" charset="2"/>
              <a:buChar char="="/>
              <a:defRPr kumimoji="1" sz="2000" b="1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55000"/>
              <a:buFont typeface="Wingdings" pitchFamily="2" charset="2"/>
              <a:buChar char="u"/>
              <a:defRPr kumimoji="1" sz="2000" b="1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Char char="•"/>
              <a:defRPr kumimoji="1" sz="1800" b="1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1600" b="1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1400" b="0" dirty="0">
                <a:solidFill>
                  <a:schemeClr val="bg1"/>
                </a:solidFill>
              </a:rPr>
              <a:t>Doubled balanced Mixer</a:t>
            </a:r>
          </a:p>
          <a:p>
            <a:r>
              <a:rPr lang="en-US" sz="1400" b="0" dirty="0">
                <a:solidFill>
                  <a:schemeClr val="bg1"/>
                </a:solidFill>
              </a:rPr>
              <a:t>45nm CMOS IBM12SOI process</a:t>
            </a:r>
          </a:p>
          <a:p>
            <a:r>
              <a:rPr lang="en-US" sz="1400" b="0" dirty="0">
                <a:solidFill>
                  <a:schemeClr val="bg1"/>
                </a:solidFill>
              </a:rPr>
              <a:t>Wide band RF 130GHz-180GHz</a:t>
            </a:r>
          </a:p>
          <a:p>
            <a:r>
              <a:rPr lang="en-US" sz="1400" b="0" dirty="0">
                <a:solidFill>
                  <a:schemeClr val="bg1"/>
                </a:solidFill>
              </a:rPr>
              <a:t>Conversion loss 12-13dB with 3dBm </a:t>
            </a:r>
            <a:r>
              <a:rPr lang="en-US" sz="1400" b="0" dirty="0" smtClean="0">
                <a:solidFill>
                  <a:schemeClr val="bg1"/>
                </a:solidFill>
              </a:rPr>
              <a:t>LO power</a:t>
            </a:r>
            <a:endParaRPr lang="en-US" sz="14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34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 smtClean="0"/>
              <a:t>Challenges in mm-wave design and passive components</a:t>
            </a:r>
          </a:p>
          <a:p>
            <a:r>
              <a:rPr lang="en-US" sz="1400" dirty="0" smtClean="0"/>
              <a:t>LNA </a:t>
            </a:r>
            <a:r>
              <a:rPr lang="en-US" sz="1400" dirty="0" smtClean="0"/>
              <a:t>design</a:t>
            </a:r>
          </a:p>
          <a:p>
            <a:r>
              <a:rPr lang="en-US" sz="1400" smtClean="0"/>
              <a:t>General LNA </a:t>
            </a:r>
            <a:r>
              <a:rPr lang="en-US" sz="1400" dirty="0" smtClean="0"/>
              <a:t>topology</a:t>
            </a:r>
            <a:endParaRPr lang="en-US" sz="1400" dirty="0" smtClean="0"/>
          </a:p>
          <a:p>
            <a:r>
              <a:rPr lang="en-US" sz="1400" dirty="0" smtClean="0"/>
              <a:t>Design example of W-band LNA</a:t>
            </a:r>
          </a:p>
          <a:p>
            <a:r>
              <a:rPr lang="en-US" sz="1400" dirty="0" smtClean="0"/>
              <a:t>Challenge </a:t>
            </a:r>
            <a:r>
              <a:rPr lang="en-US" sz="1400" dirty="0" smtClean="0"/>
              <a:t>of mm-wave </a:t>
            </a:r>
            <a:r>
              <a:rPr lang="en-US" sz="1400" dirty="0" smtClean="0"/>
              <a:t>Mixer design</a:t>
            </a:r>
            <a:endParaRPr lang="en-US" sz="1400" dirty="0" smtClean="0"/>
          </a:p>
          <a:p>
            <a:r>
              <a:rPr lang="en-US" sz="1400" dirty="0" smtClean="0"/>
              <a:t>Homodyne </a:t>
            </a:r>
            <a:r>
              <a:rPr lang="en-US" sz="1400" dirty="0" smtClean="0"/>
              <a:t>and Heterodyne Mixer</a:t>
            </a:r>
          </a:p>
          <a:p>
            <a:r>
              <a:rPr lang="en-US" sz="1400" dirty="0" err="1" smtClean="0"/>
              <a:t>Subharmonic</a:t>
            </a:r>
            <a:r>
              <a:rPr lang="en-US" sz="1400" dirty="0" smtClean="0"/>
              <a:t> Mixer</a:t>
            </a:r>
          </a:p>
          <a:p>
            <a:r>
              <a:rPr lang="en-US" sz="1400" dirty="0"/>
              <a:t>M</a:t>
            </a:r>
            <a:r>
              <a:rPr lang="en-US" sz="1400" dirty="0" smtClean="0"/>
              <a:t>m-wave </a:t>
            </a:r>
            <a:r>
              <a:rPr lang="en-US" sz="1400" dirty="0" smtClean="0"/>
              <a:t>Passive </a:t>
            </a:r>
            <a:r>
              <a:rPr lang="en-US" sz="1400" dirty="0" smtClean="0"/>
              <a:t>Mixer</a:t>
            </a:r>
          </a:p>
          <a:p>
            <a:r>
              <a:rPr lang="en-US" sz="1400" dirty="0" smtClean="0"/>
              <a:t>Layout Methodology</a:t>
            </a:r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4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</a:t>
            </a:r>
            <a:r>
              <a:rPr lang="en-US" dirty="0" smtClean="0"/>
              <a:t>Methodology : </a:t>
            </a:r>
            <a:r>
              <a:rPr lang="en-US" dirty="0" smtClean="0"/>
              <a:t>Isolation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10154"/>
            <a:ext cx="3386089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166" y="2286000"/>
            <a:ext cx="1418260" cy="888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199" y="3352800"/>
            <a:ext cx="1573531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>
            <a:endCxn id="3075" idx="1"/>
          </p:cNvCxnSpPr>
          <p:nvPr/>
        </p:nvCxnSpPr>
        <p:spPr bwMode="auto">
          <a:xfrm>
            <a:off x="3074277" y="3592684"/>
            <a:ext cx="811922" cy="293516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3169004" y="2911829"/>
            <a:ext cx="822936" cy="127423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799" y="1594103"/>
            <a:ext cx="3428999" cy="2500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33400" y="1349115"/>
            <a:ext cx="16642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400" dirty="0" smtClean="0">
                <a:solidFill>
                  <a:schemeClr val="bg1"/>
                </a:solidFill>
              </a:rPr>
              <a:t>LO-RF Isolation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02114" y="6400800"/>
            <a:ext cx="7685117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>
                <a:solidFill>
                  <a:schemeClr val="bg1"/>
                </a:solidFill>
              </a:rPr>
              <a:t>Reference:Low</a:t>
            </a:r>
            <a:r>
              <a:rPr lang="en-US" sz="1050" dirty="0" smtClean="0">
                <a:solidFill>
                  <a:schemeClr val="bg1"/>
                </a:solidFill>
              </a:rPr>
              <a:t> </a:t>
            </a:r>
            <a:r>
              <a:rPr lang="en-US" sz="1050" dirty="0">
                <a:solidFill>
                  <a:schemeClr val="bg1"/>
                </a:solidFill>
              </a:rPr>
              <a:t>Power and High Gain Double-Balanced Mixer  dedicated to 77 GHz Automotive Radar Applications, A. Mariano, T. </a:t>
            </a:r>
            <a:r>
              <a:rPr lang="en-US" sz="1050" dirty="0" err="1">
                <a:solidFill>
                  <a:schemeClr val="bg1"/>
                </a:solidFill>
              </a:rPr>
              <a:t>Taris</a:t>
            </a:r>
            <a:r>
              <a:rPr lang="en-US" sz="1050" dirty="0">
                <a:solidFill>
                  <a:schemeClr val="bg1"/>
                </a:solidFill>
              </a:rPr>
              <a:t>, </a:t>
            </a:r>
            <a:endParaRPr lang="en-US" sz="1050" dirty="0" smtClean="0">
              <a:solidFill>
                <a:schemeClr val="bg1"/>
              </a:solidFill>
            </a:endParaRPr>
          </a:p>
          <a:p>
            <a:r>
              <a:rPr lang="en-US" sz="1050" dirty="0" smtClean="0">
                <a:solidFill>
                  <a:schemeClr val="bg1"/>
                </a:solidFill>
              </a:rPr>
              <a:t>B</a:t>
            </a:r>
            <a:r>
              <a:rPr lang="en-US" sz="1050" dirty="0">
                <a:solidFill>
                  <a:schemeClr val="bg1"/>
                </a:solidFill>
              </a:rPr>
              <a:t>. </a:t>
            </a:r>
            <a:r>
              <a:rPr lang="en-US" sz="1050" dirty="0" err="1">
                <a:solidFill>
                  <a:schemeClr val="bg1"/>
                </a:solidFill>
              </a:rPr>
              <a:t>Leite</a:t>
            </a:r>
            <a:r>
              <a:rPr lang="en-US" sz="1050" dirty="0">
                <a:solidFill>
                  <a:schemeClr val="bg1"/>
                </a:solidFill>
              </a:rPr>
              <a:t>, C. </a:t>
            </a:r>
            <a:r>
              <a:rPr lang="en-US" sz="1050" dirty="0" err="1">
                <a:solidFill>
                  <a:schemeClr val="bg1"/>
                </a:solidFill>
              </a:rPr>
              <a:t>Majek</a:t>
            </a:r>
            <a:r>
              <a:rPr lang="en-US" sz="1050" dirty="0">
                <a:solidFill>
                  <a:schemeClr val="bg1"/>
                </a:solidFill>
              </a:rPr>
              <a:t>, Y. </a:t>
            </a:r>
            <a:r>
              <a:rPr lang="en-US" sz="1050" dirty="0" err="1">
                <a:solidFill>
                  <a:schemeClr val="bg1"/>
                </a:solidFill>
              </a:rPr>
              <a:t>Deval</a:t>
            </a:r>
            <a:r>
              <a:rPr lang="en-US" sz="1050" dirty="0">
                <a:solidFill>
                  <a:schemeClr val="bg1"/>
                </a:solidFill>
              </a:rPr>
              <a:t>, D. </a:t>
            </a:r>
            <a:r>
              <a:rPr lang="en-US" sz="1050" dirty="0" err="1" smtClean="0">
                <a:solidFill>
                  <a:schemeClr val="bg1"/>
                </a:solidFill>
              </a:rPr>
              <a:t>Belot</a:t>
            </a:r>
            <a:r>
              <a:rPr lang="en-US" sz="1050" dirty="0">
                <a:solidFill>
                  <a:schemeClr val="bg1"/>
                </a:solidFill>
              </a:rPr>
              <a:t>, 2010 IEEE</a:t>
            </a:r>
          </a:p>
          <a:p>
            <a:endParaRPr lang="en-US" sz="1050" dirty="0">
              <a:solidFill>
                <a:schemeClr val="bg1"/>
              </a:solidFill>
            </a:endParaRPr>
          </a:p>
        </p:txBody>
      </p:sp>
      <p:sp>
        <p:nvSpPr>
          <p:cNvPr id="14" name="Content Placeholder 5"/>
          <p:cNvSpPr>
            <a:spLocks noGrp="1"/>
          </p:cNvSpPr>
          <p:nvPr>
            <p:ph idx="1"/>
          </p:nvPr>
        </p:nvSpPr>
        <p:spPr>
          <a:xfrm>
            <a:off x="533400" y="5257800"/>
            <a:ext cx="8052055" cy="926068"/>
          </a:xfrm>
        </p:spPr>
        <p:txBody>
          <a:bodyPr/>
          <a:lstStyle/>
          <a:p>
            <a:r>
              <a:rPr lang="en-US" sz="1400" b="0" dirty="0">
                <a:solidFill>
                  <a:schemeClr val="bg1"/>
                </a:solidFill>
              </a:rPr>
              <a:t>RF </a:t>
            </a:r>
            <a:r>
              <a:rPr lang="en-US" sz="1400" b="0" dirty="0" smtClean="0">
                <a:solidFill>
                  <a:schemeClr val="bg1"/>
                </a:solidFill>
              </a:rPr>
              <a:t>frequency=77GHz,LO Frequency=80GHz,130nm </a:t>
            </a:r>
            <a:r>
              <a:rPr lang="en-US" sz="1400" b="0" dirty="0" err="1">
                <a:solidFill>
                  <a:schemeClr val="bg1"/>
                </a:solidFill>
              </a:rPr>
              <a:t>BiCMOS</a:t>
            </a:r>
            <a:r>
              <a:rPr lang="en-US" sz="1400" b="0" dirty="0">
                <a:solidFill>
                  <a:schemeClr val="bg1"/>
                </a:solidFill>
              </a:rPr>
              <a:t> Technology</a:t>
            </a:r>
          </a:p>
          <a:p>
            <a:r>
              <a:rPr lang="en-US" sz="1400" b="0" dirty="0">
                <a:solidFill>
                  <a:schemeClr val="bg1"/>
                </a:solidFill>
              </a:rPr>
              <a:t>For X junction, reducing the width of path at crossing </a:t>
            </a:r>
            <a:r>
              <a:rPr lang="en-US" sz="1400" b="0" dirty="0" smtClean="0">
                <a:solidFill>
                  <a:schemeClr val="bg1"/>
                </a:solidFill>
              </a:rPr>
              <a:t>point allows </a:t>
            </a:r>
            <a:r>
              <a:rPr lang="en-US" sz="1400" b="0" dirty="0">
                <a:solidFill>
                  <a:schemeClr val="bg1"/>
                </a:solidFill>
              </a:rPr>
              <a:t>minimizing the coupling </a:t>
            </a:r>
            <a:r>
              <a:rPr lang="en-US" sz="1400" b="0" dirty="0" smtClean="0">
                <a:solidFill>
                  <a:schemeClr val="bg1"/>
                </a:solidFill>
              </a:rPr>
              <a:t>effect.</a:t>
            </a:r>
            <a:endParaRPr lang="en-US" sz="14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15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Methodology(cont.)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1524000"/>
            <a:ext cx="6223000" cy="4114800"/>
          </a:xfrm>
        </p:spPr>
        <p:txBody>
          <a:bodyPr/>
          <a:lstStyle/>
          <a:p>
            <a:r>
              <a:rPr lang="en-US" sz="1400" b="0" dirty="0" smtClean="0"/>
              <a:t>Bias signals from large signal circuits (like the VCO and PA) must not be shared with sensitive circuit LNA.</a:t>
            </a:r>
          </a:p>
          <a:p>
            <a:pPr marL="0" indent="0">
              <a:buNone/>
            </a:pPr>
            <a:endParaRPr lang="en-US" sz="1400" b="0" dirty="0" smtClean="0"/>
          </a:p>
          <a:p>
            <a:r>
              <a:rPr lang="en-US" sz="1400" b="0" dirty="0" smtClean="0"/>
              <a:t>When bias lines of different blocks must be crossed, local ground plane should be placed between them to minimize their capacitive coupling.</a:t>
            </a:r>
          </a:p>
          <a:p>
            <a:pPr marL="0" indent="0">
              <a:buNone/>
            </a:pPr>
            <a:endParaRPr lang="en-US" sz="1400" b="0" dirty="0" smtClean="0"/>
          </a:p>
          <a:p>
            <a:r>
              <a:rPr lang="en-US" sz="1400" b="0" dirty="0" smtClean="0"/>
              <a:t>LNA should be placed as far as possible from frequency divider, PA .</a:t>
            </a:r>
          </a:p>
          <a:p>
            <a:pPr marL="0" indent="0">
              <a:buNone/>
            </a:pPr>
            <a:endParaRPr lang="en-US" sz="1400" b="0" dirty="0" smtClean="0"/>
          </a:p>
          <a:p>
            <a:r>
              <a:rPr lang="en-US" sz="1400" b="0" dirty="0" smtClean="0"/>
              <a:t>Capacitance of the metal planes contribute on-chip decoupling which prevents the propagation of high frequency noise between adjacent blocks.so power bias and ground planes are interlaced to increase their capacitance.</a:t>
            </a:r>
          </a:p>
          <a:p>
            <a:endParaRPr lang="en-US" sz="1400" b="0" dirty="0"/>
          </a:p>
          <a:p>
            <a:r>
              <a:rPr lang="en-US" sz="1400" b="0" dirty="0" smtClean="0"/>
              <a:t>Circuit blocks should be surrounded by n-well and p-well isolation ring to prevent noise from emerging or leaving.</a:t>
            </a:r>
            <a:endParaRPr lang="en-US" sz="14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398" y="1336623"/>
            <a:ext cx="1490294" cy="147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145" y="3334566"/>
            <a:ext cx="1798799" cy="1652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83656" y="2890390"/>
            <a:ext cx="1601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Local GND plane </a:t>
            </a:r>
            <a:r>
              <a:rPr lang="en-US" sz="1200" dirty="0" smtClean="0">
                <a:solidFill>
                  <a:schemeClr val="bg1"/>
                </a:solidFill>
              </a:rPr>
              <a:t>used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 for isolation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98145" y="5002417"/>
            <a:ext cx="2149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Metal planes for bias and 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Power distribution (</a:t>
            </a:r>
            <a:r>
              <a:rPr lang="en-US" sz="1200" dirty="0" err="1" smtClean="0">
                <a:solidFill>
                  <a:schemeClr val="bg1"/>
                </a:solidFill>
              </a:rPr>
              <a:t>SiGe</a:t>
            </a:r>
            <a:r>
              <a:rPr lang="en-US" sz="1200" dirty="0" smtClean="0">
                <a:solidFill>
                  <a:schemeClr val="bg1"/>
                </a:solidFill>
              </a:rPr>
              <a:t> Tech.)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32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7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7772400" cy="11430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61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95600"/>
            <a:ext cx="7772400" cy="1143000"/>
          </a:xfrm>
        </p:spPr>
        <p:txBody>
          <a:bodyPr/>
          <a:lstStyle/>
          <a:p>
            <a:r>
              <a:rPr lang="en-US" dirty="0" smtClean="0"/>
              <a:t>Back up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0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4943475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179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Passive mixer 1:power </a:t>
            </a:r>
            <a:r>
              <a:rPr lang="en-US" dirty="0" err="1" smtClean="0"/>
              <a:t>consumtion</a:t>
            </a:r>
            <a:r>
              <a:rPr lang="en-US" dirty="0" smtClean="0"/>
              <a:t> 16.9mW from 1 V supply</a:t>
            </a:r>
          </a:p>
          <a:p>
            <a:r>
              <a:rPr lang="en-US" dirty="0" smtClean="0"/>
              <a:t>IF is 8MHz is measured with LO power -2dBm,the highest gain is 33dB with Three stage LNA front </a:t>
            </a:r>
            <a:r>
              <a:rPr lang="en-US" dirty="0" err="1" smtClean="0"/>
              <a:t>end,NF</a:t>
            </a:r>
            <a:r>
              <a:rPr lang="en-US" dirty="0" smtClean="0"/>
              <a:t> of the front end is 12.2dB,IIP3 is -19dBm(overall)</a:t>
            </a:r>
          </a:p>
          <a:p>
            <a:r>
              <a:rPr lang="en-US" dirty="0" smtClean="0"/>
              <a:t>As Rd </a:t>
            </a:r>
            <a:r>
              <a:rPr lang="en-US" dirty="0" err="1" smtClean="0"/>
              <a:t>isncreases</a:t>
            </a:r>
            <a:r>
              <a:rPr lang="en-US" dirty="0" smtClean="0"/>
              <a:t> gain is also </a:t>
            </a:r>
            <a:r>
              <a:rPr lang="en-US" dirty="0" err="1" smtClean="0"/>
              <a:t>increasedused</a:t>
            </a:r>
            <a:r>
              <a:rPr lang="en-US" dirty="0" smtClean="0"/>
              <a:t> </a:t>
            </a:r>
            <a:r>
              <a:rPr lang="en-US" dirty="0" err="1" smtClean="0"/>
              <a:t>rD</a:t>
            </a:r>
            <a:r>
              <a:rPr lang="en-US" dirty="0" smtClean="0"/>
              <a:t> is 2k,but linearity </a:t>
            </a:r>
            <a:r>
              <a:rPr lang="en-US" dirty="0" err="1" smtClean="0"/>
              <a:t>degraed</a:t>
            </a:r>
            <a:r>
              <a:rPr lang="en-US" dirty="0" smtClean="0"/>
              <a:t> with high </a:t>
            </a:r>
            <a:r>
              <a:rPr lang="en-US" dirty="0" err="1" smtClean="0"/>
              <a:t>Rd,so</a:t>
            </a:r>
            <a:r>
              <a:rPr lang="en-US" dirty="0" smtClean="0"/>
              <a:t> it has a good trade off between gain and linearity.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191000"/>
            <a:ext cx="3581400" cy="1590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171800"/>
            <a:ext cx="3767137" cy="1669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313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Passive 2:CMOS SOI has </a:t>
            </a:r>
            <a:r>
              <a:rPr lang="en-US" dirty="0" err="1" smtClean="0"/>
              <a:t>ft</a:t>
            </a:r>
            <a:r>
              <a:rPr lang="en-US" dirty="0" smtClean="0"/>
              <a:t> 220GHz,balun loss 2dB,W/L=400um=16*1um/40nm,turn on R=16ohm,Vg=.3V=</a:t>
            </a:r>
            <a:r>
              <a:rPr lang="en-US" dirty="0" err="1" smtClean="0"/>
              <a:t>vth,for</a:t>
            </a:r>
            <a:r>
              <a:rPr lang="en-US" dirty="0" smtClean="0"/>
              <a:t> measurement 75-110Ghz </a:t>
            </a:r>
            <a:r>
              <a:rPr lang="en-US" dirty="0" err="1" smtClean="0"/>
              <a:t>gunn</a:t>
            </a:r>
            <a:r>
              <a:rPr lang="en-US" dirty="0" smtClean="0"/>
              <a:t> oscillator has been used with a multiplier 2.IF measurement is done by 26.5GHz spectrum </a:t>
            </a:r>
            <a:r>
              <a:rPr lang="en-US" dirty="0" err="1" smtClean="0"/>
              <a:t>analyzer.RF</a:t>
            </a:r>
            <a:r>
              <a:rPr lang="en-US" dirty="0" smtClean="0"/>
              <a:t> power has been swept </a:t>
            </a:r>
            <a:r>
              <a:rPr lang="en-US" dirty="0" err="1" smtClean="0"/>
              <a:t>upto</a:t>
            </a:r>
            <a:r>
              <a:rPr lang="en-US" dirty="0" smtClean="0"/>
              <a:t> 16dBm and no compression has been </a:t>
            </a:r>
            <a:r>
              <a:rPr lang="en-US" dirty="0" err="1" smtClean="0"/>
              <a:t>seen.Square</a:t>
            </a:r>
            <a:r>
              <a:rPr lang="en-US" dirty="0" smtClean="0"/>
              <a:t> shaped </a:t>
            </a:r>
            <a:r>
              <a:rPr lang="en-US" dirty="0" err="1" smtClean="0"/>
              <a:t>balun</a:t>
            </a:r>
            <a:r>
              <a:rPr lang="en-US" dirty="0" smtClean="0"/>
              <a:t> is used for 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3665391" cy="249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271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Subharmonic</a:t>
            </a:r>
            <a:r>
              <a:rPr lang="en-US" dirty="0" smtClean="0"/>
              <a:t> mixer topology 1:.25um SGC25 IHP </a:t>
            </a:r>
            <a:r>
              <a:rPr lang="en-US" dirty="0" err="1" smtClean="0"/>
              <a:t>HBT,Ft</a:t>
            </a:r>
            <a:r>
              <a:rPr lang="en-US" dirty="0" smtClean="0"/>
              <a:t> is 200GHz,LO is 60Ghz,6.6V supply,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Gain 23dB,NF=12dB,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LO power=3dBm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quadrature signal that is applied to the stacked LO stages yields the product LO(I-Q) which is twice the LO switching cycle.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114800"/>
            <a:ext cx="309871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274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Subharmonic</a:t>
            </a:r>
            <a:r>
              <a:rPr lang="en-US" dirty="0" smtClean="0"/>
              <a:t> mixer topology 2: in run 2 .13um </a:t>
            </a:r>
            <a:r>
              <a:rPr lang="en-US" dirty="0" err="1" smtClean="0"/>
              <a:t>BiCmos</a:t>
            </a:r>
            <a:r>
              <a:rPr lang="en-US" dirty="0" smtClean="0"/>
              <a:t> (SG13S) technology is </a:t>
            </a:r>
            <a:r>
              <a:rPr lang="en-US" dirty="0" err="1" smtClean="0"/>
              <a:t>used.ft</a:t>
            </a:r>
            <a:r>
              <a:rPr lang="en-US" dirty="0" smtClean="0"/>
              <a:t> and </a:t>
            </a:r>
            <a:r>
              <a:rPr lang="en-US" dirty="0" err="1" smtClean="0"/>
              <a:t>fmax</a:t>
            </a:r>
            <a:r>
              <a:rPr lang="en-US" dirty="0" smtClean="0"/>
              <a:t> is 250 and 300G.in run 3 (SG13G2) </a:t>
            </a:r>
            <a:r>
              <a:rPr lang="en-US" dirty="0" err="1" smtClean="0"/>
              <a:t>SiGe</a:t>
            </a:r>
            <a:r>
              <a:rPr lang="en-US" dirty="0" smtClean="0"/>
              <a:t> .13 um </a:t>
            </a:r>
            <a:r>
              <a:rPr lang="en-US" dirty="0" err="1" smtClean="0"/>
              <a:t>bicmos</a:t>
            </a:r>
            <a:r>
              <a:rPr lang="en-US" dirty="0" smtClean="0"/>
              <a:t> tech is </a:t>
            </a:r>
            <a:r>
              <a:rPr lang="en-US" dirty="0" err="1" smtClean="0"/>
              <a:t>used.fourth</a:t>
            </a:r>
            <a:r>
              <a:rPr lang="en-US" dirty="0" smtClean="0"/>
              <a:t> harmonic signal is function of conduction cycle.</a:t>
            </a:r>
          </a:p>
          <a:p>
            <a:r>
              <a:rPr lang="en-US" dirty="0" smtClean="0"/>
              <a:t>Q1 Q2 are biased at the edge of turn on voltage so that </a:t>
            </a:r>
            <a:r>
              <a:rPr lang="en-US" dirty="0" err="1" smtClean="0"/>
              <a:t>linarity</a:t>
            </a:r>
            <a:r>
              <a:rPr lang="en-US" dirty="0" smtClean="0"/>
              <a:t> is </a:t>
            </a:r>
            <a:r>
              <a:rPr lang="en-US" dirty="0" err="1" smtClean="0"/>
              <a:t>maximizedm</a:t>
            </a:r>
            <a:r>
              <a:rPr lang="en-US" dirty="0" smtClean="0"/>
              <a:t>.</a:t>
            </a:r>
          </a:p>
          <a:p>
            <a:r>
              <a:rPr lang="en-US" dirty="0" smtClean="0"/>
              <a:t>Measured result: IF 1GHz,conversion gain &lt;5Db,NF 39dB 1dB compression point -9dBm.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9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Challenges in </a:t>
            </a:r>
            <a:r>
              <a:rPr lang="en-US" dirty="0" smtClean="0"/>
              <a:t>mm-wave </a:t>
            </a:r>
            <a:r>
              <a:rPr lang="en-US" dirty="0"/>
              <a:t>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18936" y="1447801"/>
                <a:ext cx="5689601" cy="4114800"/>
              </a:xfrm>
            </p:spPr>
            <p:txBody>
              <a:bodyPr/>
              <a:lstStyle/>
              <a:p>
                <a:r>
                  <a:rPr lang="en-US" sz="1400" b="0" dirty="0" smtClean="0"/>
                  <a:t>Wavelength is few millimeter. </a:t>
                </a:r>
                <a:r>
                  <a:rPr lang="el-GR" sz="1400" b="0" dirty="0" smtClean="0">
                    <a:latin typeface="Cambria"/>
                  </a:rPr>
                  <a:t>λ</a:t>
                </a:r>
                <a:r>
                  <a:rPr lang="en-US" sz="1400" b="0" dirty="0" smtClean="0">
                    <a:latin typeface="Cambria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/>
                          </a:rPr>
                          <m:t>C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1400" b="0" i="0" smtClean="0">
                            <a:latin typeface="Cambria Math"/>
                          </a:rPr>
                          <m:t>f</m:t>
                        </m:r>
                        <m:rad>
                          <m:radPr>
                            <m:degHide m:val="on"/>
                            <m:ctrlPr>
                              <a:rPr lang="en-US" sz="14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1400" b="0" i="1" smtClean="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/>
                                    <a:ea typeface="Cambria Math"/>
                                  </a:rPr>
                                  <m:t>ε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1400" b="0" i="0" smtClean="0">
                                    <a:latin typeface="Cambria Math"/>
                                  </a:rPr>
                                  <m:t>eff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r>
                  <a:rPr lang="en-US" sz="1400" b="0" dirty="0" smtClean="0"/>
                  <a:t>  so when signal traverse components with appreciable size of wavelength, their true nature is like wave rather than stationary voltage and current.so distributed effect must be considered as a part of design process.</a:t>
                </a:r>
              </a:p>
              <a:p>
                <a:pPr marL="0" indent="0">
                  <a:buNone/>
                </a:pPr>
                <a:endParaRPr lang="en-US" sz="1400" b="0" dirty="0" smtClean="0"/>
              </a:p>
              <a:p>
                <a:r>
                  <a:rPr lang="en-US" sz="1400" b="0" dirty="0"/>
                  <a:t>Transmission lines provide better model accuracy than inductors due to well define ground planes</a:t>
                </a:r>
                <a:r>
                  <a:rPr lang="en-US" sz="1400" b="0" dirty="0" smtClean="0"/>
                  <a:t>.</a:t>
                </a:r>
                <a:r>
                  <a:rPr lang="en-US" sz="1400" b="0" dirty="0"/>
                  <a:t> Long transmission lines </a:t>
                </a:r>
                <a:r>
                  <a:rPr lang="en-US" sz="1400" b="0" dirty="0" smtClean="0"/>
                  <a:t>cause </a:t>
                </a:r>
                <a:r>
                  <a:rPr lang="en-US" sz="1400" b="0" dirty="0"/>
                  <a:t>phase shift on </a:t>
                </a:r>
                <a:r>
                  <a:rPr lang="en-US" sz="1400" b="0" dirty="0" smtClean="0"/>
                  <a:t>impedance. </a:t>
                </a:r>
              </a:p>
              <a:p>
                <a:endParaRPr lang="en-US" sz="1400" b="0" dirty="0"/>
              </a:p>
              <a:p>
                <a:r>
                  <a:rPr lang="en-US" sz="1400" b="0" dirty="0" smtClean="0"/>
                  <a:t>Ground shielded Coplanar waveguide (G-CPW) is widely used for matching of interconnection. Ground shield is necessary to reduce substrate loss.</a:t>
                </a:r>
              </a:p>
              <a:p>
                <a:endParaRPr lang="en-US" sz="1400" b="0" dirty="0" smtClean="0"/>
              </a:p>
              <a:p>
                <a:r>
                  <a:rPr lang="en-US" sz="1400" b="0" dirty="0" smtClean="0"/>
                  <a:t>Use of T-lines results can occur noticeable increase in chip-area, alternatively SW-CPW are used as a part of matching networks. For same phase delay, it has lower loss than </a:t>
                </a:r>
                <a:r>
                  <a:rPr lang="en-US" sz="1400" b="0" dirty="0" err="1" smtClean="0"/>
                  <a:t>microstrip</a:t>
                </a:r>
                <a:r>
                  <a:rPr lang="en-US" sz="1400" b="0" dirty="0" smtClean="0"/>
                  <a:t> line.</a:t>
                </a:r>
              </a:p>
              <a:p>
                <a:pPr marL="0" indent="0">
                  <a:buNone/>
                </a:pPr>
                <a:endParaRPr lang="en-US" sz="1400" b="0" dirty="0"/>
              </a:p>
              <a:p>
                <a:endParaRPr lang="en-US" sz="1400" b="0" dirty="0" smtClean="0"/>
              </a:p>
              <a:p>
                <a:endParaRPr lang="en-US" sz="1400" b="0" dirty="0"/>
              </a:p>
              <a:p>
                <a:pPr marL="0" indent="0">
                  <a:buNone/>
                </a:pPr>
                <a:endParaRPr lang="en-US" sz="1400" b="0" dirty="0"/>
              </a:p>
              <a:p>
                <a:endParaRPr lang="en-US" sz="1400" b="0" dirty="0" smtClean="0"/>
              </a:p>
              <a:p>
                <a:endParaRPr lang="en-US" sz="1400" b="0" dirty="0" smtClean="0"/>
              </a:p>
              <a:p>
                <a:endParaRPr lang="en-US" sz="1400" b="0" dirty="0"/>
              </a:p>
            </p:txBody>
          </p:sp>
        </mc:Choice>
        <mc:Fallback xmlns=""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8936" y="1447801"/>
                <a:ext cx="5689601" cy="4114800"/>
              </a:xfrm>
              <a:blipFill rotWithShape="1">
                <a:blip r:embed="rId2"/>
                <a:stretch>
                  <a:fillRect r="-11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402" y="2647548"/>
            <a:ext cx="2730598" cy="1772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162800" y="4525059"/>
            <a:ext cx="13420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CPW (IBM process)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405" y="4953000"/>
            <a:ext cx="2679394" cy="127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 bwMode="auto">
          <a:xfrm rot="16200000">
            <a:off x="6501492" y="4631760"/>
            <a:ext cx="283329" cy="685636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584" y="1447799"/>
            <a:ext cx="2761215" cy="727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311425" y="6325449"/>
            <a:ext cx="7841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SW-CPW </a:t>
            </a:r>
            <a:endParaRPr lang="en-US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56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828800"/>
            <a:ext cx="4496764" cy="2743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752599"/>
            <a:ext cx="4137336" cy="2679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516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IQ Mixer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IQ </a:t>
            </a:r>
            <a:r>
              <a:rPr lang="en-US" dirty="0" err="1" smtClean="0"/>
              <a:t>mixer:low</a:t>
            </a:r>
            <a:r>
              <a:rPr lang="en-US" dirty="0" smtClean="0"/>
              <a:t> power is the goal so transformers are </a:t>
            </a:r>
            <a:r>
              <a:rPr lang="en-US" dirty="0" err="1" smtClean="0"/>
              <a:t>used,telescopic</a:t>
            </a:r>
            <a:r>
              <a:rPr lang="en-US" dirty="0" smtClean="0"/>
              <a:t> </a:t>
            </a:r>
            <a:r>
              <a:rPr lang="en-US" dirty="0" err="1" smtClean="0"/>
              <a:t>cascode</a:t>
            </a:r>
            <a:r>
              <a:rPr lang="en-US" dirty="0" smtClean="0"/>
              <a:t> structures are </a:t>
            </a:r>
            <a:r>
              <a:rPr lang="en-US" dirty="0" err="1" smtClean="0"/>
              <a:t>avoided.the</a:t>
            </a:r>
            <a:r>
              <a:rPr lang="en-US" dirty="0" smtClean="0"/>
              <a:t> input is amplified by three stage LNA.Q5 Q6 acts as power active power splitter from LNA.G5 G6 are biased at peak Ft current.</a:t>
            </a:r>
          </a:p>
          <a:p>
            <a:r>
              <a:rPr lang="en-US" dirty="0" smtClean="0"/>
              <a:t>Conversion gain 5db,1db compression is -10dbm,DSB NF is 18.5dB including the unity gain buffer.</a:t>
            </a:r>
          </a:p>
          <a:p>
            <a:r>
              <a:rPr lang="en-US" dirty="0" smtClean="0"/>
              <a:t>~56mW power consumption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9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balanced over single balanced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Increased </a:t>
            </a:r>
            <a:r>
              <a:rPr lang="en-US" dirty="0" err="1" smtClean="0"/>
              <a:t>linearilty</a:t>
            </a:r>
            <a:endParaRPr lang="en-US" dirty="0" smtClean="0"/>
          </a:p>
          <a:p>
            <a:r>
              <a:rPr lang="en-US" dirty="0" smtClean="0"/>
              <a:t>Better suppression of spurious products</a:t>
            </a:r>
          </a:p>
          <a:p>
            <a:r>
              <a:rPr lang="en-US" dirty="0" smtClean="0"/>
              <a:t>High intercept point</a:t>
            </a:r>
          </a:p>
          <a:p>
            <a:r>
              <a:rPr lang="en-US" dirty="0" smtClean="0"/>
              <a:t>Good supply rejection</a:t>
            </a:r>
          </a:p>
          <a:p>
            <a:r>
              <a:rPr lang="en-US" dirty="0" smtClean="0"/>
              <a:t>Better IF isolation from LO and RF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34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11200" y="1524000"/>
                <a:ext cx="4318000" cy="1447800"/>
              </a:xfrm>
            </p:spPr>
            <p:txBody>
              <a:bodyPr/>
              <a:lstStyle/>
              <a:p>
                <a:r>
                  <a:rPr lang="en-US" sz="1200" b="0" dirty="0" smtClean="0">
                    <a:solidFill>
                      <a:schemeClr val="bg1"/>
                    </a:solidFill>
                  </a:rPr>
                  <a:t>Inductively degenerated </a:t>
                </a:r>
                <a:r>
                  <a:rPr lang="en-US" sz="1200" b="0" dirty="0" err="1">
                    <a:solidFill>
                      <a:schemeClr val="bg1"/>
                    </a:solidFill>
                  </a:rPr>
                  <a:t>cascode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 topology:</a:t>
                </a:r>
              </a:p>
              <a:p>
                <a:r>
                  <a:rPr lang="en-US" sz="1200" b="0" dirty="0">
                    <a:solidFill>
                      <a:schemeClr val="bg1"/>
                    </a:solidFill>
                  </a:rPr>
                  <a:t>Input matching depends on package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parasitic.</a:t>
                </a:r>
                <a:endParaRPr lang="en-US" sz="1200" b="0" dirty="0">
                  <a:solidFill>
                    <a:schemeClr val="bg1"/>
                  </a:solidFill>
                </a:endParaRPr>
              </a:p>
              <a:p>
                <a:r>
                  <a:rPr lang="en-US" sz="1200" b="0" dirty="0">
                    <a:solidFill>
                      <a:schemeClr val="bg1"/>
                    </a:solidFill>
                  </a:rPr>
                  <a:t>Magnetic coupling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can alter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Input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matching so careful layout consideration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is needed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.</a:t>
                </a:r>
              </a:p>
              <a:p>
                <a:r>
                  <a:rPr lang="en-US" sz="1200" b="0" dirty="0">
                    <a:solidFill>
                      <a:schemeClr val="bg1"/>
                    </a:solidFill>
                  </a:rPr>
                  <a:t>A pole(in the order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sz="1200" b="0" i="1" smtClean="0">
                        <a:solidFill>
                          <a:schemeClr val="bg1"/>
                        </a:solidFill>
                        <a:latin typeface="Cambria Math"/>
                      </a:rPr>
                      <m:t>/2</m:t>
                    </m:r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)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is introduced at node P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, thereby adversely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impact t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he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gain and noise figure in mm-wave.</a:t>
                </a:r>
              </a:p>
              <a:p>
                <a:endParaRPr lang="en-US" sz="1200" b="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524000"/>
                <a:ext cx="4318000" cy="1447800"/>
              </a:xfrm>
              <a:blipFill rotWithShape="1">
                <a:blip r:embed="rId2"/>
                <a:stretch>
                  <a:fillRect t="-420" b="-5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65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5791200" cy="4114800"/>
          </a:xfrm>
        </p:spPr>
        <p:txBody>
          <a:bodyPr/>
          <a:lstStyle/>
          <a:p>
            <a:r>
              <a:rPr lang="en-US" sz="1400" b="0" dirty="0" smtClean="0"/>
              <a:t>Folded </a:t>
            </a:r>
            <a:r>
              <a:rPr lang="en-US" sz="1400" b="0" dirty="0" err="1" smtClean="0"/>
              <a:t>Microstrip</a:t>
            </a:r>
            <a:r>
              <a:rPr lang="en-US" sz="1400" b="0" dirty="0" smtClean="0"/>
              <a:t> lines can also be used for inductor.</a:t>
            </a:r>
          </a:p>
          <a:p>
            <a:endParaRPr lang="en-US" sz="1400" b="0" dirty="0" smtClean="0"/>
          </a:p>
          <a:p>
            <a:r>
              <a:rPr lang="en-US" sz="1400" b="0" dirty="0" smtClean="0"/>
              <a:t>Transformer based </a:t>
            </a:r>
            <a:r>
              <a:rPr lang="en-US" sz="1400" b="0" dirty="0" err="1" smtClean="0"/>
              <a:t>balun</a:t>
            </a:r>
            <a:r>
              <a:rPr lang="en-US" sz="1400" b="0" dirty="0" smtClean="0"/>
              <a:t> is widely used to make single ended to</a:t>
            </a:r>
            <a:r>
              <a:rPr lang="en-US" sz="1400" b="0" dirty="0"/>
              <a:t> </a:t>
            </a:r>
            <a:r>
              <a:rPr lang="en-US" sz="1400" b="0" dirty="0" smtClean="0"/>
              <a:t>differential ended.mm-wave transformers usually have one turn and can be square or octagonal shape. </a:t>
            </a:r>
            <a:r>
              <a:rPr lang="en-US" sz="1400" b="0" dirty="0" err="1" smtClean="0"/>
              <a:t>Baluns</a:t>
            </a:r>
            <a:r>
              <a:rPr lang="en-US" sz="1400" b="0" dirty="0" smtClean="0"/>
              <a:t> are routed with top two thick metal layers.</a:t>
            </a:r>
          </a:p>
          <a:p>
            <a:endParaRPr lang="en-US" sz="1400" b="0" dirty="0"/>
          </a:p>
          <a:p>
            <a:endParaRPr lang="en-US" sz="1400" b="0" dirty="0" smtClean="0"/>
          </a:p>
          <a:p>
            <a:endParaRPr lang="en-US" sz="1400" b="0" dirty="0"/>
          </a:p>
          <a:p>
            <a:endParaRPr lang="en-US" sz="1400" b="0" dirty="0" smtClean="0"/>
          </a:p>
          <a:p>
            <a:endParaRPr lang="en-US" sz="1400" b="0" dirty="0"/>
          </a:p>
          <a:p>
            <a:endParaRPr lang="en-US" sz="1400" b="0" dirty="0" smtClean="0"/>
          </a:p>
          <a:p>
            <a:endParaRPr lang="en-US" sz="1400" b="0" dirty="0"/>
          </a:p>
          <a:p>
            <a:r>
              <a:rPr lang="en-US" sz="1400" b="0" dirty="0" smtClean="0"/>
              <a:t>Metal-insulator-metal(MIM) capacitor terminations must be considered as T-lines and modeled consequently.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663" y="2771690"/>
            <a:ext cx="2151093" cy="1322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216" y="1371600"/>
            <a:ext cx="2783584" cy="115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 bwMode="auto">
          <a:xfrm rot="16200000">
            <a:off x="7358668" y="870931"/>
            <a:ext cx="141664" cy="11430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84216" y="2559658"/>
            <a:ext cx="26853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Folded </a:t>
            </a:r>
            <a:r>
              <a:rPr lang="en-US" sz="1100" dirty="0" err="1" smtClean="0">
                <a:solidFill>
                  <a:schemeClr val="bg1"/>
                </a:solidFill>
              </a:rPr>
              <a:t>Microstrip</a:t>
            </a:r>
            <a:r>
              <a:rPr lang="en-US" sz="1100" dirty="0" smtClean="0">
                <a:solidFill>
                  <a:schemeClr val="bg1"/>
                </a:solidFill>
              </a:rPr>
              <a:t> line (90nm CMOS Tech.)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4457" y="2936729"/>
            <a:ext cx="2179760" cy="1279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 bwMode="auto">
          <a:xfrm rot="16200000">
            <a:off x="2096779" y="2909724"/>
            <a:ext cx="350979" cy="9144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 rot="16200000">
            <a:off x="2324131" y="2996139"/>
            <a:ext cx="350979" cy="9144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 rot="16200000">
            <a:off x="2096779" y="3119188"/>
            <a:ext cx="350979" cy="9144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 rot="16200000">
            <a:off x="2585098" y="2966652"/>
            <a:ext cx="113853" cy="9144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 rot="16200000">
            <a:off x="3184710" y="3320260"/>
            <a:ext cx="266252" cy="321037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49493" y="4146727"/>
            <a:ext cx="23471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Octagonal Transformer(center tapped)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32441" y="4180405"/>
            <a:ext cx="21595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Square Transformer(center tapped)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243" y="3693018"/>
            <a:ext cx="2612399" cy="2537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6517000" y="6256440"/>
            <a:ext cx="27302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3pF MIM Capacitor and its equivalent model</a:t>
            </a:r>
          </a:p>
          <a:p>
            <a:r>
              <a:rPr lang="en-US" sz="1100" dirty="0" smtClean="0">
                <a:solidFill>
                  <a:schemeClr val="bg1"/>
                </a:solidFill>
              </a:rPr>
              <a:t>(0.13um </a:t>
            </a:r>
            <a:r>
              <a:rPr lang="en-US" sz="1100" dirty="0" err="1" smtClean="0">
                <a:solidFill>
                  <a:schemeClr val="bg1"/>
                </a:solidFill>
              </a:rPr>
              <a:t>SiGe</a:t>
            </a:r>
            <a:r>
              <a:rPr lang="en-US" sz="1100" dirty="0" smtClean="0">
                <a:solidFill>
                  <a:schemeClr val="bg1"/>
                </a:solidFill>
              </a:rPr>
              <a:t> </a:t>
            </a:r>
            <a:r>
              <a:rPr lang="en-US" sz="1100" dirty="0" err="1" smtClean="0">
                <a:solidFill>
                  <a:schemeClr val="bg1"/>
                </a:solidFill>
              </a:rPr>
              <a:t>BiCMOS</a:t>
            </a:r>
            <a:r>
              <a:rPr lang="en-US" sz="1100" dirty="0" smtClean="0">
                <a:solidFill>
                  <a:schemeClr val="bg1"/>
                </a:solidFill>
              </a:rPr>
              <a:t> process)</a:t>
            </a:r>
            <a:endParaRPr lang="en-US" sz="1100" dirty="0">
              <a:solidFill>
                <a:schemeClr val="bg1"/>
              </a:solidFill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8896574" y="4572000"/>
            <a:ext cx="247426" cy="165842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5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Challenges in </a:t>
            </a:r>
            <a:r>
              <a:rPr lang="en-US" dirty="0" smtClean="0"/>
              <a:t>LNA </a:t>
            </a:r>
            <a:r>
              <a:rPr lang="en-US" dirty="0"/>
              <a:t>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1371600"/>
                <a:ext cx="8382000" cy="4114800"/>
              </a:xfrm>
            </p:spPr>
            <p:txBody>
              <a:bodyPr/>
              <a:lstStyle/>
              <a:p>
                <a:endParaRPr lang="en-US" sz="1400" b="0" dirty="0" smtClean="0"/>
              </a:p>
              <a:p>
                <a:endParaRPr lang="en-US" sz="1400" b="0" dirty="0"/>
              </a:p>
              <a:p>
                <a:endParaRPr lang="en-US" sz="1400" b="0" dirty="0" smtClean="0"/>
              </a:p>
              <a:p>
                <a:endParaRPr lang="en-US" sz="1400" b="0" dirty="0"/>
              </a:p>
              <a:p>
                <a:endParaRPr lang="en-US" sz="1400" b="0" dirty="0" smtClean="0"/>
              </a:p>
              <a:p>
                <a:endParaRPr lang="en-US" sz="1400" b="0" dirty="0"/>
              </a:p>
              <a:p>
                <a:r>
                  <a:rPr lang="en-US" sz="1400" b="0" dirty="0" smtClean="0"/>
                  <a:t>Simultaneous conjugate matching and noise matching at LNA input</a:t>
                </a:r>
              </a:p>
              <a:p>
                <a:r>
                  <a:rPr lang="en-US" sz="1400" b="0" dirty="0"/>
                  <a:t>M</a:t>
                </a:r>
                <a:r>
                  <a:rPr lang="en-US" sz="1400" b="0" dirty="0" smtClean="0"/>
                  <a:t>ultistage LNA: Inter-stage matching and stability</a:t>
                </a:r>
              </a:p>
              <a:p>
                <a:r>
                  <a:rPr lang="en-US" sz="1400" b="0" dirty="0" smtClean="0"/>
                  <a:t>When Transistors operate close to their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400" b="0" i="1" smtClean="0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1400" b="0" dirty="0" smtClean="0"/>
                  <a:t> ,lower gain and higher NF is observed.so devices should have high -current gain, cutoff  frequency and breakdown voltage.</a:t>
                </a:r>
              </a:p>
              <a:p>
                <a:endParaRPr lang="en-US" sz="1400" b="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1371600"/>
                <a:ext cx="8382000" cy="4114800"/>
              </a:xfrm>
              <a:blipFill rotWithShape="1">
                <a:blip r:embed="rId2"/>
                <a:stretch>
                  <a:fillRect r="-1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49049"/>
            <a:ext cx="570547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026076" y="1359799"/>
                <a:ext cx="559897" cy="2912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𝑠𝑜𝑝𝑡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6076" y="1359799"/>
                <a:ext cx="559897" cy="29129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716513" y="1383347"/>
                <a:ext cx="631711" cy="2912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120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𝑍</m:t>
                              </m:r>
                            </m:e>
                            <m:sup>
                              <m:r>
                                <a:rPr lang="en-US" sz="12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∗</m:t>
                              </m:r>
                            </m:sup>
                          </m:sSup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𝑠𝑜𝑝𝑡</m:t>
                          </m:r>
                        </m:sub>
                      </m:sSub>
                    </m:oMath>
                  </m:oMathPara>
                </a14:m>
                <a:endParaRPr lang="en-US" sz="1200" i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6513" y="1383347"/>
                <a:ext cx="631711" cy="29129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438400" y="1379095"/>
                <a:ext cx="73321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=</m:t>
                          </m:r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1379095"/>
                <a:ext cx="733214" cy="27699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828800" y="1381593"/>
                <a:ext cx="37324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1381593"/>
                <a:ext cx="373244" cy="27699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 bwMode="auto">
          <a:xfrm flipH="1" flipV="1">
            <a:off x="5026076" y="1656094"/>
            <a:ext cx="460324" cy="249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5874971" y="1656094"/>
            <a:ext cx="417381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85891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LNA topology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28800"/>
            <a:ext cx="2540611" cy="2447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711698"/>
            <a:ext cx="2209800" cy="2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28600" y="4359639"/>
                <a:ext cx="4267200" cy="2057400"/>
              </a:xfrm>
            </p:spPr>
            <p:txBody>
              <a:bodyPr/>
              <a:lstStyle/>
              <a:p>
                <a:r>
                  <a:rPr lang="en-US" sz="1200" b="0" dirty="0" smtClean="0">
                    <a:solidFill>
                      <a:schemeClr val="bg1"/>
                    </a:solidFill>
                  </a:rPr>
                  <a:t>CG LNA faces two serious issue in mm-wave frequency and deep Submicron technology:</a:t>
                </a:r>
                <a:endParaRPr lang="en-US" sz="1200" b="0" dirty="0">
                  <a:solidFill>
                    <a:schemeClr val="bg1"/>
                  </a:solidFill>
                </a:endParaRPr>
              </a:p>
              <a:p>
                <a:pPr lvl="1"/>
                <a:r>
                  <a:rPr lang="en-US" sz="1200" b="0" dirty="0">
                    <a:solidFill>
                      <a:schemeClr val="bg1"/>
                    </a:solidFill>
                  </a:rPr>
                  <a:t>Gate of the input transistor must see a very low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input return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path to GND so as to avoid degrading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input matching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and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gain. But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due to the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parasitic inductance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to ground at very high frequency leads to a high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impedance. So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Matching becomes difficult.</a:t>
                </a:r>
              </a:p>
              <a:p>
                <a:pPr lvl="1"/>
                <a:r>
                  <a:rPr lang="en-US" sz="1200" b="0" dirty="0">
                    <a:solidFill>
                      <a:schemeClr val="bg1"/>
                    </a:solidFill>
                  </a:rPr>
                  <a:t>Gain of CG stage is much lower at mm-wave frequency.</a:t>
                </a:r>
              </a:p>
              <a:p>
                <a:endParaRPr lang="en-US" sz="1200" b="0" dirty="0"/>
              </a:p>
            </p:txBody>
          </p:sp>
        </mc:Choice>
        <mc:Fallback xmlns="">
          <p:sp>
            <p:nvSpPr>
              <p:cNvPr id="12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8600" y="4359639"/>
                <a:ext cx="4267200" cy="2057400"/>
              </a:xfrm>
              <a:blipFill rotWithShape="1">
                <a:blip r:embed="rId4"/>
                <a:stretch>
                  <a:fillRect t="-2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/>
              <p:cNvSpPr txBox="1">
                <a:spLocks/>
              </p:cNvSpPr>
              <p:nvPr/>
            </p:nvSpPr>
            <p:spPr bwMode="auto">
              <a:xfrm>
                <a:off x="4821836" y="4419600"/>
                <a:ext cx="3886200" cy="18650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2075" tIns="46038" rIns="92075" bIns="46038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SzPct val="70000"/>
                  <a:buFont typeface="Webdings" pitchFamily="18" charset="2"/>
                  <a:buChar char="="/>
                  <a:defRPr kumimoji="1" sz="2000" b="1">
                    <a:solidFill>
                      <a:srgbClr val="000000"/>
                    </a:solidFill>
                    <a:latin typeface="Arial"/>
                    <a:ea typeface="+mn-ea"/>
                    <a:cs typeface="Arial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SzPct val="55000"/>
                  <a:buFont typeface="Wingdings" pitchFamily="2" charset="2"/>
                  <a:buChar char="u"/>
                  <a:defRPr kumimoji="1" sz="2000" b="1">
                    <a:solidFill>
                      <a:srgbClr val="000000"/>
                    </a:solidFill>
                    <a:latin typeface="Arial"/>
                    <a:cs typeface="Arial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Char char="•"/>
                  <a:defRPr kumimoji="1" sz="1800" b="1">
                    <a:solidFill>
                      <a:srgbClr val="000000"/>
                    </a:solidFill>
                    <a:latin typeface="Arial"/>
                    <a:cs typeface="Arial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None/>
                  <a:defRPr kumimoji="1" sz="1600" b="1">
                    <a:solidFill>
                      <a:srgbClr val="000000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9pPr>
              </a:lstStyle>
              <a:p>
                <a:r>
                  <a:rPr lang="en-US" sz="1200" b="0" dirty="0" smtClean="0">
                    <a:solidFill>
                      <a:schemeClr val="bg1"/>
                    </a:solidFill>
                  </a:rPr>
                  <a:t>Input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matching depends on package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parasitic.</a:t>
                </a:r>
                <a:endParaRPr lang="en-US" sz="1200" b="0" dirty="0">
                  <a:solidFill>
                    <a:schemeClr val="bg1"/>
                  </a:solidFill>
                </a:endParaRPr>
              </a:p>
              <a:p>
                <a:r>
                  <a:rPr lang="en-US" sz="1200" b="0" dirty="0">
                    <a:solidFill>
                      <a:schemeClr val="bg1"/>
                    </a:solidFill>
                  </a:rPr>
                  <a:t>Magnetic coupling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can alter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Input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matching so careful layout consideration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is needed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.</a:t>
                </a:r>
              </a:p>
              <a:p>
                <a:r>
                  <a:rPr lang="en-US" sz="1200" b="0" dirty="0">
                    <a:solidFill>
                      <a:schemeClr val="bg1"/>
                    </a:solidFill>
                  </a:rPr>
                  <a:t>A pole(in the order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sz="1200" b="0" i="1" smtClean="0">
                        <a:solidFill>
                          <a:schemeClr val="bg1"/>
                        </a:solidFill>
                        <a:latin typeface="Cambria Math"/>
                      </a:rPr>
                      <m:t>/2</m:t>
                    </m:r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)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is introduced at node P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, thereby adversely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impact t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he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gain and noise figure in mm-wave.</a:t>
                </a:r>
              </a:p>
              <a:p>
                <a:endParaRPr lang="en-US" sz="1200" b="0" dirty="0"/>
              </a:p>
            </p:txBody>
          </p:sp>
        </mc:Choice>
        <mc:Fallback xmlns="">
          <p:sp>
            <p:nvSpPr>
              <p:cNvPr id="1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821836" y="4419600"/>
                <a:ext cx="3886200" cy="1865026"/>
              </a:xfrm>
              <a:prstGeom prst="rect">
                <a:avLst/>
              </a:prstGeom>
              <a:blipFill rotWithShape="1">
                <a:blip r:embed="rId5"/>
                <a:stretch>
                  <a:fillRect t="-32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447800" y="1380656"/>
            <a:ext cx="18806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Common gate topology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93695" y="1417662"/>
            <a:ext cx="32143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Inductively degenerated </a:t>
            </a:r>
            <a:r>
              <a:rPr lang="en-US" sz="1400" dirty="0" err="1" smtClean="0">
                <a:solidFill>
                  <a:schemeClr val="bg1"/>
                </a:solidFill>
              </a:rPr>
              <a:t>cascode</a:t>
            </a:r>
            <a:r>
              <a:rPr lang="en-US" sz="1400" dirty="0" smtClean="0">
                <a:solidFill>
                  <a:schemeClr val="bg1"/>
                </a:solidFill>
              </a:rPr>
              <a:t> topology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93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LNA topology(cont.)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4000"/>
            <a:ext cx="2209800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9600" y="4266986"/>
            <a:ext cx="223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566862"/>
            <a:ext cx="3200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486400" y="4267200"/>
            <a:ext cx="223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4620185"/>
                <a:ext cx="3429000" cy="381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can be used as Series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resonance, acts as inter-stage matching.</a:t>
                </a:r>
                <a:endParaRPr lang="en-US" sz="1200" b="0" dirty="0"/>
              </a:p>
            </p:txBody>
          </p:sp>
        </mc:Choice>
        <mc:Fallback xmlns="">
          <p:sp>
            <p:nvSpPr>
              <p:cNvPr id="12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4620185"/>
                <a:ext cx="3429000" cy="381000"/>
              </a:xfrm>
              <a:blipFill rotWithShape="1">
                <a:blip r:embed="rId4"/>
                <a:stretch>
                  <a:fillRect t="-1613" b="-3225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5029200" y="4543985"/>
            <a:ext cx="3581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70000"/>
              <a:buFont typeface="Webdings" pitchFamily="18" charset="2"/>
              <a:buChar char="="/>
              <a:defRPr kumimoji="1" sz="2000" b="1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55000"/>
              <a:buFont typeface="Wingdings" pitchFamily="2" charset="2"/>
              <a:buChar char="u"/>
              <a:defRPr kumimoji="1" sz="2000" b="1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Char char="•"/>
              <a:defRPr kumimoji="1" sz="1800" b="1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1600" b="1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1200" b="0" dirty="0">
                <a:solidFill>
                  <a:schemeClr val="bg1"/>
                </a:solidFill>
              </a:rPr>
              <a:t>Transformer feedback LNA</a:t>
            </a:r>
          </a:p>
          <a:p>
            <a:r>
              <a:rPr lang="en-US" sz="1200" b="0" dirty="0">
                <a:solidFill>
                  <a:schemeClr val="bg1"/>
                </a:solidFill>
              </a:rPr>
              <a:t>Wide Band impedance and noise matching</a:t>
            </a:r>
            <a:endParaRPr lang="en-US" sz="1200" b="0" dirty="0"/>
          </a:p>
        </p:txBody>
      </p:sp>
      <p:sp>
        <p:nvSpPr>
          <p:cNvPr id="6" name="Right Arrow 5"/>
          <p:cNvSpPr/>
          <p:nvPr/>
        </p:nvSpPr>
        <p:spPr bwMode="auto">
          <a:xfrm>
            <a:off x="3581400" y="2667000"/>
            <a:ext cx="1143000" cy="119062"/>
          </a:xfrm>
          <a:prstGeom prst="rightArrow">
            <a:avLst/>
          </a:prstGeom>
          <a:solidFill>
            <a:schemeClr val="tx1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800" y="2314970"/>
            <a:ext cx="175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Cascading three stage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59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W-band LNA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76" y="1352108"/>
            <a:ext cx="3439598" cy="1772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>
            <a:off x="4204069" y="2177185"/>
            <a:ext cx="381000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953000" y="3276600"/>
                <a:ext cx="4191000" cy="3124200"/>
              </a:xfrm>
            </p:spPr>
            <p:txBody>
              <a:bodyPr/>
              <a:lstStyle/>
              <a:p>
                <a:r>
                  <a:rPr lang="en-US" sz="1200" b="0" dirty="0" smtClean="0"/>
                  <a:t>Four stage LNA, Gain=25dB,NF=8.3dB,.18um </a:t>
                </a:r>
                <a:r>
                  <a:rPr lang="en-US" sz="1200" b="0" dirty="0" err="1" smtClean="0"/>
                  <a:t>SiGe</a:t>
                </a:r>
                <a:r>
                  <a:rPr lang="en-US" sz="1200" b="0" dirty="0" smtClean="0"/>
                  <a:t> </a:t>
                </a:r>
                <a:r>
                  <a:rPr lang="en-US" sz="1200" b="0" dirty="0" err="1" smtClean="0"/>
                  <a:t>BiCMOS</a:t>
                </a:r>
                <a:r>
                  <a:rPr lang="en-US" sz="1200" b="0" dirty="0" smtClean="0"/>
                  <a:t> technology.</a:t>
                </a:r>
              </a:p>
              <a:p>
                <a:r>
                  <a:rPr lang="en-US" sz="1200" b="0" dirty="0" smtClean="0"/>
                  <a:t>Decoupling MIM capacitor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/>
                          </a:rPr>
                          <m:t> </m:t>
                        </m:r>
                        <m:r>
                          <a:rPr lang="en-US" sz="12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200" b="0" i="1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200" b="0" dirty="0" smtClean="0"/>
                  <a:t> is put as close as possible to the base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/>
                          </a:rPr>
                          <m:t>𝑄</m:t>
                        </m:r>
                      </m:e>
                      <m:sub>
                        <m:r>
                          <a:rPr lang="en-US" sz="12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2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1200" b="0" dirty="0" smtClean="0"/>
                  <a:t>in layout to minimize parasitic inductance and ensure stability .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200" b="0" i="1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200" b="0" dirty="0" smtClean="0"/>
                  <a:t> further improve stability.</a:t>
                </a:r>
              </a:p>
              <a:p>
                <a:r>
                  <a:rPr lang="en-US" sz="1200" b="0" dirty="0" smtClean="0"/>
                  <a:t>Local decoupling network for power supply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200" b="0" i="1" smtClean="0">
                            <a:latin typeface="Cambria Math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sz="1200" b="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200" b="0" i="1" dirty="0" smtClean="0">
                            <a:latin typeface="Cambria Math"/>
                          </a:rPr>
                          <m:t>4</m:t>
                        </m:r>
                      </m:sub>
                    </m:sSub>
                    <m:sSub>
                      <m:sSubPr>
                        <m:ctrlPr>
                          <a:rPr lang="en-US" sz="1200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dirty="0" smtClean="0">
                            <a:latin typeface="Cambria Math"/>
                          </a:rPr>
                          <m:t>,</m:t>
                        </m:r>
                        <m:r>
                          <a:rPr lang="en-US" sz="1200" b="0" i="1" dirty="0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200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sz="1200" b="0" i="1" dirty="0" smtClean="0">
                        <a:latin typeface="Cambria Math"/>
                      </a:rPr>
                      <m:t>.</m:t>
                    </m:r>
                  </m:oMath>
                </a14:m>
                <a:endParaRPr lang="en-US" sz="1200" b="0" dirty="0" smtClean="0"/>
              </a:p>
              <a:p>
                <a:r>
                  <a:rPr lang="en-US" sz="1200" b="0" dirty="0" smtClean="0"/>
                  <a:t>Capacitance of GSG pad 20fF at 94GHz,should be absorbed by input matching network.</a:t>
                </a:r>
              </a:p>
              <a:p>
                <a:r>
                  <a:rPr lang="en-US" sz="1200" b="0" dirty="0" smtClean="0"/>
                  <a:t>To reduce footprint ,lumped inductors are used instead of T-lines, as well as inter-stage matching.</a:t>
                </a:r>
                <a:endParaRPr lang="en-US" sz="1200" b="0" dirty="0"/>
              </a:p>
            </p:txBody>
          </p:sp>
        </mc:Choice>
        <mc:Fallback xmlns="">
          <p:sp>
            <p:nvSpPr>
              <p:cNvPr id="10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53000" y="3276600"/>
                <a:ext cx="4191000" cy="3124200"/>
              </a:xfrm>
              <a:blipFill rotWithShape="1">
                <a:blip r:embed="rId3"/>
                <a:stretch>
                  <a:fillRect t="-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22323"/>
            <a:ext cx="2971800" cy="3154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063630" y="3526595"/>
            <a:ext cx="864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Next stage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210" y="1384848"/>
            <a:ext cx="1447090" cy="102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Straight Connector 14"/>
          <p:cNvCxnSpPr/>
          <p:nvPr/>
        </p:nvCxnSpPr>
        <p:spPr bwMode="auto">
          <a:xfrm>
            <a:off x="2500307" y="1556479"/>
            <a:ext cx="740742" cy="0"/>
          </a:xfrm>
          <a:prstGeom prst="line">
            <a:avLst/>
          </a:prstGeom>
          <a:solidFill>
            <a:schemeClr val="accent1"/>
          </a:solidFill>
          <a:ln w="1905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6" y="2367356"/>
            <a:ext cx="1635283" cy="1143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4" name="Rectangle 23"/>
          <p:cNvSpPr/>
          <p:nvPr/>
        </p:nvSpPr>
        <p:spPr bwMode="auto">
          <a:xfrm rot="16200000">
            <a:off x="967511" y="2081526"/>
            <a:ext cx="350979" cy="663782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391494" y="2733051"/>
                <a:ext cx="41543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𝑏</m:t>
                          </m:r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1494" y="2733051"/>
                <a:ext cx="415435" cy="2616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/>
          <p:nvPr/>
        </p:nvCxnSpPr>
        <p:spPr bwMode="auto">
          <a:xfrm flipH="1" flipV="1">
            <a:off x="1905000" y="2863856"/>
            <a:ext cx="838200" cy="135807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8" name="Rounded Rectangle 27"/>
          <p:cNvSpPr/>
          <p:nvPr/>
        </p:nvSpPr>
        <p:spPr bwMode="auto">
          <a:xfrm>
            <a:off x="182459" y="2367357"/>
            <a:ext cx="1604296" cy="1061644"/>
          </a:xfrm>
          <a:prstGeom prst="roundRect">
            <a:avLst/>
          </a:prstGeom>
          <a:noFill/>
          <a:ln w="12700" cap="sq" cmpd="sng" algn="ctr">
            <a:solidFill>
              <a:schemeClr val="bg1">
                <a:lumMod val="75000"/>
                <a:lumOff val="2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268531" y="3268176"/>
                <a:ext cx="39100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8531" y="3268176"/>
                <a:ext cx="391004" cy="27699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269836" y="2661857"/>
                <a:ext cx="39459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9836" y="2661857"/>
                <a:ext cx="394595" cy="276999"/>
              </a:xfrm>
              <a:prstGeom prst="rect">
                <a:avLst/>
              </a:prstGeom>
              <a:blipFill rotWithShape="1">
                <a:blip r:embed="rId9"/>
                <a:stretch>
                  <a:fillRect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366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base topology for BJT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4285404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4660702" y="2418096"/>
            <a:ext cx="234302" cy="14478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 rot="16200000">
            <a:off x="4546978" y="2872953"/>
            <a:ext cx="283329" cy="538085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945193" y="1438230"/>
                <a:ext cx="4046407" cy="4886370"/>
              </a:xfrm>
            </p:spPr>
            <p:txBody>
              <a:bodyPr/>
              <a:lstStyle/>
              <a:p>
                <a:r>
                  <a:rPr lang="en-US" sz="1200" b="0" dirty="0" smtClean="0">
                    <a:solidFill>
                      <a:schemeClr val="bg1"/>
                    </a:solidFill>
                  </a:rPr>
                  <a:t>245GHz LNA, Gain=12dB, BW=26GHz ,NF=9.4dB, power consumption=28mW,</a:t>
                </a:r>
              </a:p>
              <a:p>
                <a:r>
                  <a:rPr lang="en-US" sz="1200" b="0" dirty="0" smtClean="0">
                    <a:solidFill>
                      <a:schemeClr val="bg1"/>
                    </a:solidFill>
                  </a:rPr>
                  <a:t>For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design </a:t>
                </a:r>
                <a:r>
                  <a:rPr lang="en-US" sz="1200" b="0" dirty="0" err="1">
                    <a:solidFill>
                      <a:schemeClr val="bg1"/>
                    </a:solidFill>
                  </a:rPr>
                  <a:t>upto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 245GHz,Common base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can achieve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higher gain for each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stage in multiple stage LNA, wider bandwidth and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higher isolation because CB stage does not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contain emitter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to collector To cause miller effect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r>
                  <a:rPr lang="en-US" sz="1200" b="0" dirty="0" smtClean="0">
                    <a:solidFill>
                      <a:schemeClr val="bg1"/>
                    </a:solidFill>
                  </a:rPr>
                  <a:t>Parasitic inductance can appear from the connection between base terminal and bypass capacitor(ac ground) which introduces negative resistance at emitter terminal by the equation,</a:t>
                </a:r>
                <a:r>
                  <a:rPr lang="en-US" sz="1200" b="0" i="1" dirty="0" smtClean="0">
                    <a:solidFill>
                      <a:schemeClr val="bg1"/>
                    </a:solidFill>
                    <a:latin typeface="Cambria Math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𝐸</m:t>
                        </m:r>
                      </m:sub>
                    </m:sSub>
                    <m:r>
                      <a:rPr lang="en-US" sz="1200" b="0" i="1" smtClean="0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𝑗</m:t>
                        </m:r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𝜔</m:t>
                        </m:r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𝜔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)</m:t>
                        </m:r>
                        <m:sSub>
                          <m:sSubPr>
                            <m:ctrlPr>
                              <a:rPr lang="en-US" sz="1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𝐿</m:t>
                            </m:r>
                          </m:e>
                          <m:sub>
                            <m:r>
                              <a:rPr lang="en-US" sz="1200" b="0" i="1" smtClean="0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𝑝</m:t>
                            </m:r>
                          </m:sub>
                        </m:sSub>
                      </m:num>
                      <m:den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 </a:t>
                </a:r>
              </a:p>
              <a:p>
                <a:r>
                  <a:rPr lang="en-US" sz="1200" b="0" dirty="0" smtClean="0">
                    <a:solidFill>
                      <a:schemeClr val="bg1"/>
                    </a:solidFill>
                  </a:rPr>
                  <a:t>For stability, collector current is reduced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𝑏𝑒</m:t>
                        </m:r>
                      </m:sub>
                    </m:sSub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 is reduced) to reduce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.</a:t>
                </a:r>
              </a:p>
              <a:p>
                <a:r>
                  <a:rPr lang="en-US" sz="1200" b="0" dirty="0" smtClean="0">
                    <a:solidFill>
                      <a:schemeClr val="bg1"/>
                    </a:solidFill>
                  </a:rPr>
                  <a:t>With ensuring stability, parasitic inductance</a:t>
                </a:r>
                <a14:m>
                  <m:oMath xmlns:m="http://schemas.openxmlformats.org/officeDocument/2006/math">
                    <m:r>
                      <a:rPr lang="en-US" sz="1200" b="0" i="0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 can increase gain and lower NF.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𝑏𝑦𝑝</m:t>
                        </m:r>
                      </m:sub>
                    </m:sSub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 , </m:t>
                        </m:r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𝑏𝑦𝑝</m:t>
                        </m:r>
                      </m:sub>
                    </m:sSub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 form a low pass filter for dc supply to improve isolation between CB stages.</a:t>
                </a:r>
                <a:endParaRPr lang="en-US" sz="1200" b="0" dirty="0">
                  <a:solidFill>
                    <a:schemeClr val="bg1"/>
                  </a:solidFill>
                </a:endParaRPr>
              </a:p>
              <a:p>
                <a:endParaRPr lang="en-US" sz="1200" b="0" dirty="0"/>
              </a:p>
            </p:txBody>
          </p:sp>
        </mc:Choice>
        <mc:Fallback xmlns="">
          <p:sp>
            <p:nvSpPr>
              <p:cNvPr id="9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45193" y="1438230"/>
                <a:ext cx="4046407" cy="4886370"/>
              </a:xfrm>
              <a:blipFill rotWithShape="1">
                <a:blip r:embed="rId3"/>
                <a:stretch>
                  <a:fillRect t="-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7338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0"/>
  <p:tag name="HOTSPOTTYPE" val="PreviousSlide"/>
  <p:tag name="DEFINEDINNAVIGATOR" val="False"/>
  <p:tag name="_INSTRUCTOR VIEW19C14C36-AC8E-43BC-9DB6-C2AAF774C7DC|PANE__TAG" val="_"/>
</p:tagLst>
</file>

<file path=ppt/theme/theme1.xml><?xml version="1.0" encoding="utf-8"?>
<a:theme xmlns:a="http://schemas.openxmlformats.org/drawingml/2006/main" name="Default Design">
  <a:themeElements>
    <a:clrScheme name="">
      <a:dk1>
        <a:srgbClr val="00354E"/>
      </a:dk1>
      <a:lt1>
        <a:srgbClr val="EAEAEA"/>
      </a:lt1>
      <a:dk2>
        <a:srgbClr val="002244"/>
      </a:dk2>
      <a:lt2>
        <a:srgbClr val="CCECFF"/>
      </a:lt2>
      <a:accent1>
        <a:srgbClr val="006699"/>
      </a:accent1>
      <a:accent2>
        <a:srgbClr val="6699FF"/>
      </a:accent2>
      <a:accent3>
        <a:srgbClr val="AAABB0"/>
      </a:accent3>
      <a:accent4>
        <a:srgbClr val="C8C8C8"/>
      </a:accent4>
      <a:accent5>
        <a:srgbClr val="AAB8CA"/>
      </a:accent5>
      <a:accent6>
        <a:srgbClr val="5C8AE7"/>
      </a:accent6>
      <a:hlink>
        <a:srgbClr val="CCCCFF"/>
      </a:hlink>
      <a:folHlink>
        <a:srgbClr val="5E6FD4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 cap="sq" cmpd="sng" algn="ctr">
          <a:solidFill>
            <a:schemeClr val="bg1">
              <a:lumMod val="75000"/>
              <a:lumOff val="25000"/>
            </a:schemeClr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354E"/>
        </a:dk1>
        <a:lt1>
          <a:srgbClr val="EAEAEA"/>
        </a:lt1>
        <a:dk2>
          <a:srgbClr val="006699"/>
        </a:dk2>
        <a:lt2>
          <a:srgbClr val="CCECFF"/>
        </a:lt2>
        <a:accent1>
          <a:srgbClr val="006699"/>
        </a:accent1>
        <a:accent2>
          <a:srgbClr val="6699FF"/>
        </a:accent2>
        <a:accent3>
          <a:srgbClr val="AAB8CA"/>
        </a:accent3>
        <a:accent4>
          <a:srgbClr val="C8C8C8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80"/>
        </a:dk1>
        <a:lt1>
          <a:srgbClr val="FFFFFF"/>
        </a:lt1>
        <a:dk2>
          <a:srgbClr val="3366CC"/>
        </a:dk2>
        <a:lt2>
          <a:srgbClr val="7A7C93"/>
        </a:lt2>
        <a:accent1>
          <a:srgbClr val="006699"/>
        </a:accent1>
        <a:accent2>
          <a:srgbClr val="6699FF"/>
        </a:accent2>
        <a:accent3>
          <a:srgbClr val="FFFFFF"/>
        </a:accent3>
        <a:accent4>
          <a:srgbClr val="00006C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969696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B8B8B8"/>
        </a:accent6>
        <a:hlink>
          <a:srgbClr val="EAEAEA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660066"/>
        </a:dk1>
        <a:lt1>
          <a:srgbClr val="EAEAEA"/>
        </a:lt1>
        <a:dk2>
          <a:srgbClr val="3366CC"/>
        </a:dk2>
        <a:lt2>
          <a:srgbClr val="7A7C93"/>
        </a:lt2>
        <a:accent1>
          <a:srgbClr val="00CCCC"/>
        </a:accent1>
        <a:accent2>
          <a:srgbClr val="CC66FF"/>
        </a:accent2>
        <a:accent3>
          <a:srgbClr val="F3F3F3"/>
        </a:accent3>
        <a:accent4>
          <a:srgbClr val="560056"/>
        </a:accent4>
        <a:accent5>
          <a:srgbClr val="AAE2E2"/>
        </a:accent5>
        <a:accent6>
          <a:srgbClr val="B95CE7"/>
        </a:accent6>
        <a:hlink>
          <a:srgbClr val="CCFF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354E"/>
        </a:dk1>
        <a:lt1>
          <a:srgbClr val="EAEAEA"/>
        </a:lt1>
        <a:dk2>
          <a:srgbClr val="6D67AA"/>
        </a:dk2>
        <a:lt2>
          <a:srgbClr val="CCCCFF"/>
        </a:lt2>
        <a:accent1>
          <a:srgbClr val="6600CC"/>
        </a:accent1>
        <a:accent2>
          <a:srgbClr val="9999FF"/>
        </a:accent2>
        <a:accent3>
          <a:srgbClr val="BAB8D2"/>
        </a:accent3>
        <a:accent4>
          <a:srgbClr val="C8C8C8"/>
        </a:accent4>
        <a:accent5>
          <a:srgbClr val="B8AAE2"/>
        </a:accent5>
        <a:accent6>
          <a:srgbClr val="8A8AE7"/>
        </a:accent6>
        <a:hlink>
          <a:srgbClr val="CCCCFF"/>
        </a:hlink>
        <a:folHlink>
          <a:srgbClr val="9D70B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3366"/>
        </a:dk1>
        <a:lt1>
          <a:srgbClr val="EAEAEA"/>
        </a:lt1>
        <a:dk2>
          <a:srgbClr val="009999"/>
        </a:dk2>
        <a:lt2>
          <a:srgbClr val="FFFFFF"/>
        </a:lt2>
        <a:accent1>
          <a:srgbClr val="008080"/>
        </a:accent1>
        <a:accent2>
          <a:srgbClr val="00CCCC"/>
        </a:accent2>
        <a:accent3>
          <a:srgbClr val="AACACA"/>
        </a:accent3>
        <a:accent4>
          <a:srgbClr val="C8C8C8"/>
        </a:accent4>
        <a:accent5>
          <a:srgbClr val="AAC0C0"/>
        </a:accent5>
        <a:accent6>
          <a:srgbClr val="00B9B9"/>
        </a:accent6>
        <a:hlink>
          <a:srgbClr val="A7DDE1"/>
        </a:hlink>
        <a:folHlink>
          <a:srgbClr val="FF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">
      <a:dk1>
        <a:srgbClr val="00354E"/>
      </a:dk1>
      <a:lt1>
        <a:srgbClr val="EAEAEA"/>
      </a:lt1>
      <a:dk2>
        <a:srgbClr val="002244"/>
      </a:dk2>
      <a:lt2>
        <a:srgbClr val="CCECFF"/>
      </a:lt2>
      <a:accent1>
        <a:srgbClr val="006699"/>
      </a:accent1>
      <a:accent2>
        <a:srgbClr val="6699FF"/>
      </a:accent2>
      <a:accent3>
        <a:srgbClr val="AAABB0"/>
      </a:accent3>
      <a:accent4>
        <a:srgbClr val="C8C8C8"/>
      </a:accent4>
      <a:accent5>
        <a:srgbClr val="AAB8CA"/>
      </a:accent5>
      <a:accent6>
        <a:srgbClr val="5C8AE7"/>
      </a:accent6>
      <a:hlink>
        <a:srgbClr val="CCCCFF"/>
      </a:hlink>
      <a:folHlink>
        <a:srgbClr val="5E6FD4"/>
      </a:folHlink>
    </a:clrScheme>
    <a:fontScheme name="1_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354E"/>
        </a:dk1>
        <a:lt1>
          <a:srgbClr val="EAEAEA"/>
        </a:lt1>
        <a:dk2>
          <a:srgbClr val="006699"/>
        </a:dk2>
        <a:lt2>
          <a:srgbClr val="CCECFF"/>
        </a:lt2>
        <a:accent1>
          <a:srgbClr val="006699"/>
        </a:accent1>
        <a:accent2>
          <a:srgbClr val="6699FF"/>
        </a:accent2>
        <a:accent3>
          <a:srgbClr val="AAB8CA"/>
        </a:accent3>
        <a:accent4>
          <a:srgbClr val="C8C8C8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80"/>
        </a:dk1>
        <a:lt1>
          <a:srgbClr val="FFFFFF"/>
        </a:lt1>
        <a:dk2>
          <a:srgbClr val="3366CC"/>
        </a:dk2>
        <a:lt2>
          <a:srgbClr val="7A7C93"/>
        </a:lt2>
        <a:accent1>
          <a:srgbClr val="006699"/>
        </a:accent1>
        <a:accent2>
          <a:srgbClr val="6699FF"/>
        </a:accent2>
        <a:accent3>
          <a:srgbClr val="FFFFFF"/>
        </a:accent3>
        <a:accent4>
          <a:srgbClr val="00006C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969696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B8B8B8"/>
        </a:accent6>
        <a:hlink>
          <a:srgbClr val="EAEAEA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660066"/>
        </a:dk1>
        <a:lt1>
          <a:srgbClr val="EAEAEA"/>
        </a:lt1>
        <a:dk2>
          <a:srgbClr val="3366CC"/>
        </a:dk2>
        <a:lt2>
          <a:srgbClr val="7A7C93"/>
        </a:lt2>
        <a:accent1>
          <a:srgbClr val="00CCCC"/>
        </a:accent1>
        <a:accent2>
          <a:srgbClr val="CC66FF"/>
        </a:accent2>
        <a:accent3>
          <a:srgbClr val="F3F3F3"/>
        </a:accent3>
        <a:accent4>
          <a:srgbClr val="560056"/>
        </a:accent4>
        <a:accent5>
          <a:srgbClr val="AAE2E2"/>
        </a:accent5>
        <a:accent6>
          <a:srgbClr val="B95CE7"/>
        </a:accent6>
        <a:hlink>
          <a:srgbClr val="CCFF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354E"/>
        </a:dk1>
        <a:lt1>
          <a:srgbClr val="EAEAEA"/>
        </a:lt1>
        <a:dk2>
          <a:srgbClr val="6D67AA"/>
        </a:dk2>
        <a:lt2>
          <a:srgbClr val="CCCCFF"/>
        </a:lt2>
        <a:accent1>
          <a:srgbClr val="6600CC"/>
        </a:accent1>
        <a:accent2>
          <a:srgbClr val="9999FF"/>
        </a:accent2>
        <a:accent3>
          <a:srgbClr val="BAB8D2"/>
        </a:accent3>
        <a:accent4>
          <a:srgbClr val="C8C8C8"/>
        </a:accent4>
        <a:accent5>
          <a:srgbClr val="B8AAE2"/>
        </a:accent5>
        <a:accent6>
          <a:srgbClr val="8A8AE7"/>
        </a:accent6>
        <a:hlink>
          <a:srgbClr val="CCCCFF"/>
        </a:hlink>
        <a:folHlink>
          <a:srgbClr val="9D70B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3366"/>
        </a:dk1>
        <a:lt1>
          <a:srgbClr val="EAEAEA"/>
        </a:lt1>
        <a:dk2>
          <a:srgbClr val="009999"/>
        </a:dk2>
        <a:lt2>
          <a:srgbClr val="FFFFFF"/>
        </a:lt2>
        <a:accent1>
          <a:srgbClr val="008080"/>
        </a:accent1>
        <a:accent2>
          <a:srgbClr val="00CCCC"/>
        </a:accent2>
        <a:accent3>
          <a:srgbClr val="AACACA"/>
        </a:accent3>
        <a:accent4>
          <a:srgbClr val="C8C8C8"/>
        </a:accent4>
        <a:accent5>
          <a:srgbClr val="AAC0C0"/>
        </a:accent5>
        <a:accent6>
          <a:srgbClr val="00B9B9"/>
        </a:accent6>
        <a:hlink>
          <a:srgbClr val="A7DDE1"/>
        </a:hlink>
        <a:folHlink>
          <a:srgbClr val="FF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40760</TotalTime>
  <Words>2620</Words>
  <Application>Microsoft Office PowerPoint</Application>
  <PresentationFormat>On-screen Show (4:3)</PresentationFormat>
  <Paragraphs>289</Paragraphs>
  <Slides>33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Default Design</vt:lpstr>
      <vt:lpstr>1_Default Design</vt:lpstr>
      <vt:lpstr>Equation</vt:lpstr>
      <vt:lpstr>LNA and Mixer Design in Millimeter wave</vt:lpstr>
      <vt:lpstr>Outlines</vt:lpstr>
      <vt:lpstr> Challenges in mm-wave Design</vt:lpstr>
      <vt:lpstr>Passive components</vt:lpstr>
      <vt:lpstr> Challenges in LNA Design</vt:lpstr>
      <vt:lpstr>LNA topology</vt:lpstr>
      <vt:lpstr>LNA topology(cont.)</vt:lpstr>
      <vt:lpstr>W-band LNA</vt:lpstr>
      <vt:lpstr>Common base topology for BJT</vt:lpstr>
      <vt:lpstr> Challenges in Mixer Design in mm-wave</vt:lpstr>
      <vt:lpstr>Conversion Gain or Loss</vt:lpstr>
      <vt:lpstr>Design of Homodyne Mixer in Millimeter wave</vt:lpstr>
      <vt:lpstr>Folded structure</vt:lpstr>
      <vt:lpstr>Heterodyne Mixer</vt:lpstr>
      <vt:lpstr>Subharmonic Mixer</vt:lpstr>
      <vt:lpstr>Subharmonic Mixer :Topology 1</vt:lpstr>
      <vt:lpstr>Subharmonic mixer: topology 2</vt:lpstr>
      <vt:lpstr>Subharmonic Mixer: Topology 3</vt:lpstr>
      <vt:lpstr> Passive Mixer</vt:lpstr>
      <vt:lpstr>Layout Methodology : Isolation</vt:lpstr>
      <vt:lpstr>Layout Methodology(cont.)</vt:lpstr>
      <vt:lpstr>Summary</vt:lpstr>
      <vt:lpstr>Thank you</vt:lpstr>
      <vt:lpstr>Back up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IQ Mixer</vt:lpstr>
      <vt:lpstr>Double balanced over single balanced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for VTVT Presentation</dc:title>
  <dc:creator>Dong Ha</dc:creator>
  <cp:lastModifiedBy>wml11</cp:lastModifiedBy>
  <cp:revision>2267</cp:revision>
  <cp:lastPrinted>2013-03-22T14:16:09Z</cp:lastPrinted>
  <dcterms:created xsi:type="dcterms:W3CDTF">2000-03-27T02:25:26Z</dcterms:created>
  <dcterms:modified xsi:type="dcterms:W3CDTF">2013-05-20T22:01:55Z</dcterms:modified>
</cp:coreProperties>
</file>