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9"/>
  </p:notesMasterIdLst>
  <p:handoutMasterIdLst>
    <p:handoutMasterId r:id="rId40"/>
  </p:handoutMasterIdLst>
  <p:sldIdLst>
    <p:sldId id="578" r:id="rId3"/>
    <p:sldId id="628" r:id="rId4"/>
    <p:sldId id="622" r:id="rId5"/>
    <p:sldId id="615" r:id="rId6"/>
    <p:sldId id="611" r:id="rId7"/>
    <p:sldId id="619" r:id="rId8"/>
    <p:sldId id="631" r:id="rId9"/>
    <p:sldId id="620" r:id="rId10"/>
    <p:sldId id="617" r:id="rId11"/>
    <p:sldId id="621" r:id="rId12"/>
    <p:sldId id="580" r:id="rId13"/>
    <p:sldId id="633" r:id="rId14"/>
    <p:sldId id="582" r:id="rId15"/>
    <p:sldId id="589" r:id="rId16"/>
    <p:sldId id="632" r:id="rId17"/>
    <p:sldId id="592" r:id="rId18"/>
    <p:sldId id="613" r:id="rId19"/>
    <p:sldId id="624" r:id="rId20"/>
    <p:sldId id="627" r:id="rId21"/>
    <p:sldId id="626" r:id="rId22"/>
    <p:sldId id="596" r:id="rId23"/>
    <p:sldId id="590" r:id="rId24"/>
    <p:sldId id="593" r:id="rId25"/>
    <p:sldId id="630" r:id="rId26"/>
    <p:sldId id="629" r:id="rId27"/>
    <p:sldId id="599" r:id="rId28"/>
    <p:sldId id="594" r:id="rId29"/>
    <p:sldId id="595" r:id="rId30"/>
    <p:sldId id="600" r:id="rId31"/>
    <p:sldId id="601" r:id="rId32"/>
    <p:sldId id="602" r:id="rId33"/>
    <p:sldId id="608" r:id="rId34"/>
    <p:sldId id="609" r:id="rId35"/>
    <p:sldId id="606" r:id="rId36"/>
    <p:sldId id="607" r:id="rId37"/>
    <p:sldId id="623" r:id="rId38"/>
  </p:sldIdLst>
  <p:sldSz cx="9144000" cy="6858000" type="screen4x3"/>
  <p:notesSz cx="7315200" cy="9601200"/>
  <p:custDataLst>
    <p:tags r:id="rId41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1600" kern="1200">
        <a:solidFill>
          <a:srgbClr val="FF3300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FF"/>
    <a:srgbClr val="FF6600"/>
    <a:srgbClr val="FFFFFF"/>
    <a:srgbClr val="FF3300"/>
    <a:srgbClr val="FF0000"/>
    <a:srgbClr val="F5F5EB"/>
    <a:srgbClr val="79946C"/>
    <a:srgbClr val="557082"/>
    <a:srgbClr val="6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67" autoAdjust="0"/>
    <p:restoredTop sz="91834" autoAdjust="0"/>
  </p:normalViewPr>
  <p:slideViewPr>
    <p:cSldViewPr>
      <p:cViewPr>
        <p:scale>
          <a:sx n="127" d="100"/>
          <a:sy n="127" d="100"/>
        </p:scale>
        <p:origin x="-708" y="72"/>
      </p:cViewPr>
      <p:guideLst>
        <p:guide orient="horz" pos="4128"/>
        <p:guide pos="576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292" y="-5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81061" y="0"/>
            <a:ext cx="3134139" cy="46563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t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81061" y="9107697"/>
            <a:ext cx="3134139" cy="467271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vert="horz" wrap="square" lIns="94652" tIns="47325" rIns="94652" bIns="47325" numCol="1" anchor="b" anchorCtr="0" compatLnSpc="1">
            <a:prstTxWarp prst="textNoShape">
              <a:avLst/>
            </a:prstTxWarp>
          </a:bodyPr>
          <a:lstStyle>
            <a:lvl1pPr algn="r" defTabSz="945214">
              <a:defRPr kumimoji="0" sz="13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E1FF0E14-07AE-4F17-AF31-D43E38886D7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397049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98235" y="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t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07/16/96</a:t>
            </a:r>
            <a:endParaRPr lang="en-US" altLang="zh-CN" sz="1300" dirty="0"/>
          </a:p>
        </p:txBody>
      </p:sp>
      <p:sp>
        <p:nvSpPr>
          <p:cNvPr id="11268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220788" y="700088"/>
            <a:ext cx="4879975" cy="3659187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4880"/>
            <a:ext cx="3134139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zh-CN" altLang="en-US" dirty="0"/>
              <a:t>*</a:t>
            </a:r>
            <a:endParaRPr lang="zh-CN" altLang="en-US" sz="1300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98235" y="8874880"/>
            <a:ext cx="3137452" cy="46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9718" tIns="0" rIns="19718" bIns="0" numCol="1" anchor="b" anchorCtr="0" compatLnSpc="1">
            <a:prstTxWarp prst="textNoShape">
              <a:avLst/>
            </a:prstTxWarp>
          </a:bodyPr>
          <a:lstStyle>
            <a:lvl1pPr algn="r" defTabSz="966621">
              <a:defRPr sz="1100" i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396775479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*</a:t>
            </a:r>
            <a:endParaRPr lang="zh-CN" altLang="en-US" sz="13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07/16/96</a:t>
            </a:r>
            <a:endParaRPr lang="en-US" altLang="zh-CN" sz="13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*</a:t>
            </a:r>
            <a:endParaRPr lang="zh-CN" altLang="en-US" sz="13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31077217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LO signal is applied to the switching pairs</a:t>
            </a:r>
            <a:r>
              <a:rPr lang="en-US" baseline="0" dirty="0" smtClean="0"/>
              <a:t> of the mixer core via 50 ohm input matched LO </a:t>
            </a:r>
            <a:r>
              <a:rPr lang="en-US" baseline="0" dirty="0" err="1" smtClean="0"/>
              <a:t>balun,the</a:t>
            </a:r>
            <a:r>
              <a:rPr lang="en-US" baseline="0" dirty="0" smtClean="0"/>
              <a:t> coupling capacitances and two pairs of emitter </a:t>
            </a:r>
            <a:r>
              <a:rPr lang="en-US" baseline="0" dirty="0" err="1" smtClean="0"/>
              <a:t>follower.these</a:t>
            </a:r>
            <a:r>
              <a:rPr lang="en-US" baseline="0" dirty="0" smtClean="0"/>
              <a:t> emitter </a:t>
            </a:r>
            <a:r>
              <a:rPr lang="en-US" baseline="0" dirty="0" err="1" smtClean="0"/>
              <a:t>fllowers</a:t>
            </a:r>
            <a:r>
              <a:rPr lang="en-US" baseline="0" dirty="0" smtClean="0"/>
              <a:t> set the dc levels for the LO switching </a:t>
            </a:r>
            <a:r>
              <a:rPr lang="en-US" baseline="0" dirty="0" err="1" smtClean="0"/>
              <a:t>pairs,providing</a:t>
            </a:r>
            <a:r>
              <a:rPr lang="en-US" baseline="0" dirty="0" smtClean="0"/>
              <a:t> also low input impedance at this interface.C2 provides a path to GND to avoid potential parasitic </a:t>
            </a:r>
            <a:r>
              <a:rPr lang="en-US" baseline="0" dirty="0" err="1" smtClean="0"/>
              <a:t>oscillations.VbLo</a:t>
            </a:r>
            <a:r>
              <a:rPr lang="en-US" baseline="0" dirty="0" smtClean="0"/>
              <a:t> is </a:t>
            </a:r>
            <a:r>
              <a:rPr lang="en-US" baseline="0" dirty="0" err="1" smtClean="0"/>
              <a:t>onchip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*</a:t>
            </a:r>
            <a:endParaRPr lang="zh-CN" altLang="en-US" sz="13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07/16/96</a:t>
            </a:r>
            <a:endParaRPr lang="en-US" altLang="zh-CN" sz="13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*</a:t>
            </a:r>
            <a:endParaRPr lang="zh-CN" altLang="en-US" sz="13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##</a:t>
            </a:r>
            <a:endParaRPr lang="en-US" altLang="zh-CN" sz="1300" dirty="0"/>
          </a:p>
        </p:txBody>
      </p:sp>
    </p:spTree>
    <p:extLst>
      <p:ext uri="{BB962C8B-B14F-4D97-AF65-F5344CB8AC3E}">
        <p14:creationId xmlns:p14="http://schemas.microsoft.com/office/powerpoint/2010/main" val="2048289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3pPr>
              <a:defRPr sz="1800"/>
            </a:lvl3pPr>
            <a:lvl4pPr>
              <a:buNone/>
              <a:defRPr/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buClr>
                <a:srgbClr val="79946C"/>
              </a:buClr>
              <a:defRPr/>
            </a:lvl4pPr>
            <a:lvl5pPr>
              <a:buClr>
                <a:srgbClr val="79946C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6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762000" y="1219200"/>
            <a:ext cx="8380413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600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3124200"/>
            <a:ext cx="777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 Second level</a:t>
            </a:r>
          </a:p>
          <a:p>
            <a:pPr lvl="2"/>
            <a:r>
              <a:rPr lang="en-US" altLang="zh-CN" dirty="0" smtClean="0"/>
              <a:t>Third level</a:t>
            </a:r>
          </a:p>
        </p:txBody>
      </p:sp>
      <p:sp>
        <p:nvSpPr>
          <p:cNvPr id="292872" name="Rectangle 8"/>
          <p:cNvSpPr>
            <a:spLocks noChangeArrowheads="1"/>
          </p:cNvSpPr>
          <p:nvPr userDrawn="1"/>
        </p:nvSpPr>
        <p:spPr bwMode="auto">
          <a:xfrm>
            <a:off x="6858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 anchorCtr="1"/>
          <a:lstStyle/>
          <a:p>
            <a:pPr>
              <a:defRPr/>
            </a:pPr>
            <a:endParaRPr lang="zh-CN" altLang="en-US" sz="360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  <a:ea typeface="宋体" pitchFamily="2" charset="-122"/>
            </a:endParaRPr>
          </a:p>
        </p:txBody>
      </p:sp>
      <p:sp>
        <p:nvSpPr>
          <p:cNvPr id="292873" name="Rectangle 9"/>
          <p:cNvSpPr>
            <a:spLocks noChangeArrowheads="1"/>
          </p:cNvSpPr>
          <p:nvPr userDrawn="1"/>
        </p:nvSpPr>
        <p:spPr bwMode="auto">
          <a:xfrm>
            <a:off x="711200" y="1524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rgbClr val="0000FF"/>
              </a:buClr>
              <a:buSzPct val="70000"/>
              <a:buFont typeface="Webdings" pitchFamily="18" charset="2"/>
              <a:buNone/>
              <a:defRPr/>
            </a:pPr>
            <a:endParaRPr lang="zh-CN" altLang="en-US" b="1">
              <a:solidFill>
                <a:srgbClr val="000000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292877" name="Rectangle 13"/>
          <p:cNvSpPr>
            <a:spLocks noChangeArrowheads="1"/>
          </p:cNvSpPr>
          <p:nvPr userDrawn="1"/>
        </p:nvSpPr>
        <p:spPr bwMode="auto">
          <a:xfrm>
            <a:off x="382588" y="2819400"/>
            <a:ext cx="8380412" cy="92075"/>
          </a:xfrm>
          <a:prstGeom prst="rect">
            <a:avLst/>
          </a:prstGeom>
          <a:solidFill>
            <a:srgbClr val="FF6600"/>
          </a:solidFill>
          <a:ln w="44450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 sz="240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8686800" y="6508750"/>
            <a:ext cx="457200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  <a:latin typeface="Arial"/>
                <a:cs typeface="Arial"/>
              </a:defRPr>
            </a:lvl1pPr>
          </a:lstStyle>
          <a:p>
            <a:fld id="{90BE237A-3C10-CB42-9E82-6FFF293908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76200" y="6400800"/>
            <a:ext cx="106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660000"/>
                </a:solidFill>
                <a:latin typeface="Apple Chancery"/>
                <a:cs typeface="Apple Chancery"/>
              </a:rPr>
              <a:t>MICS</a:t>
            </a:r>
            <a:endParaRPr lang="en-US" sz="2400" b="1" dirty="0">
              <a:solidFill>
                <a:srgbClr val="660000"/>
              </a:solidFill>
              <a:latin typeface="Apple Chancery"/>
              <a:cs typeface="Apple Chancery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660000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0000CC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70000"/>
        <a:buFont typeface="Webdings" pitchFamily="18" charset="2"/>
        <a:buChar char="="/>
        <a:defRPr kumimoji="1" sz="2000" b="1">
          <a:solidFill>
            <a:srgbClr val="000000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SzPct val="55000"/>
        <a:buFont typeface="Wingdings" pitchFamily="2" charset="2"/>
        <a:buChar char="u"/>
        <a:defRPr kumimoji="1" sz="2000" b="1">
          <a:solidFill>
            <a:srgbClr val="000000"/>
          </a:solidFill>
          <a:latin typeface="Arial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800" b="1">
          <a:solidFill>
            <a:srgbClr val="000000"/>
          </a:solidFill>
          <a:latin typeface="Arial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 b="1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400" b="1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0.png"/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wmf"/><Relationship Id="rId9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8.png"/><Relationship Id="rId5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153400" cy="1295400"/>
          </a:xfrm>
        </p:spPr>
        <p:txBody>
          <a:bodyPr/>
          <a:lstStyle/>
          <a:p>
            <a:pPr lvl="0"/>
            <a:r>
              <a:rPr lang="en-US" dirty="0" smtClean="0"/>
              <a:t>LNA and Mixer Design in Millimeter wave</a:t>
            </a:r>
            <a:endParaRPr lang="en-US" baseline="-25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Presented By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</a:t>
            </a:r>
            <a:r>
              <a:rPr lang="en-US" dirty="0" err="1" smtClean="0"/>
              <a:t>Sadia</a:t>
            </a:r>
            <a:r>
              <a:rPr lang="en-US" dirty="0" smtClean="0"/>
              <a:t> </a:t>
            </a:r>
            <a:r>
              <a:rPr lang="en-US" dirty="0" err="1" smtClean="0"/>
              <a:t>Afroz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6" name="Picture 11" descr="vt_shield_tag_onwhite2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6391688"/>
            <a:ext cx="1809750" cy="4091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63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base topology for BJT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600200"/>
            <a:ext cx="4285404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4660702" y="2418096"/>
            <a:ext cx="234302" cy="14478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 rot="16200000">
            <a:off x="4546978" y="2872953"/>
            <a:ext cx="283329" cy="53808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45193" y="1438230"/>
                <a:ext cx="4198807" cy="4886370"/>
              </a:xfrm>
            </p:spPr>
            <p:txBody>
              <a:bodyPr/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245GHz LNA, Gain=12dB, BW=26GHz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, NF=9.4dB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, power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consumption=28mW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Common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base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can achieve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higher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gain, wider bandwidth and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higher isolation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than CE stage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Parasitic inductance at base terminal and bypass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capacitor (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ac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ground) introduces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negative resistance at emitter terminal by the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equation (1).</a:t>
                </a:r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For stability, collector current is reduced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𝑽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𝒃𝒆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is reduced) to reduce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With ensuring stability, parasitic inductance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can increase gain and lower NF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𝒃𝒚𝒑</m:t>
                        </m:r>
                      </m:sub>
                    </m:sSub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 , </m:t>
                        </m:r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𝒃𝒚𝒑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form a low pass filter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improve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isolation between CB stages.</a:t>
                </a:r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endParaRPr lang="en-US" sz="1600" dirty="0"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9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45193" y="1438230"/>
                <a:ext cx="4198807" cy="4886370"/>
              </a:xfrm>
              <a:blipFill rotWithShape="1">
                <a:blip r:embed="rId3"/>
                <a:stretch>
                  <a:fillRect t="-374" r="-4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990599" y="6499153"/>
            <a:ext cx="78165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</a:t>
            </a:r>
            <a:r>
              <a:rPr lang="en-US" sz="900" dirty="0">
                <a:solidFill>
                  <a:schemeClr val="bg1"/>
                </a:solidFill>
              </a:rPr>
              <a:t>: </a:t>
            </a:r>
            <a:r>
              <a:rPr lang="en-US" sz="900" dirty="0" err="1" smtClean="0">
                <a:solidFill>
                  <a:schemeClr val="bg1"/>
                </a:solidFill>
              </a:rPr>
              <a:t>Yanfei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Mao,K</a:t>
            </a:r>
            <a:r>
              <a:rPr lang="en-US" sz="900" dirty="0" smtClean="0">
                <a:solidFill>
                  <a:schemeClr val="bg1"/>
                </a:solidFill>
              </a:rPr>
              <a:t>. </a:t>
            </a:r>
            <a:r>
              <a:rPr lang="en-US" sz="900" dirty="0" err="1" smtClean="0">
                <a:solidFill>
                  <a:schemeClr val="bg1"/>
                </a:solidFill>
              </a:rPr>
              <a:t>schmalz,J</a:t>
            </a:r>
            <a:r>
              <a:rPr lang="en-US" sz="900" dirty="0" smtClean="0">
                <a:solidFill>
                  <a:schemeClr val="bg1"/>
                </a:solidFill>
              </a:rPr>
              <a:t>. </a:t>
            </a:r>
            <a:r>
              <a:rPr lang="en-US" sz="900" dirty="0" err="1" smtClean="0">
                <a:solidFill>
                  <a:schemeClr val="bg1"/>
                </a:solidFill>
              </a:rPr>
              <a:t>Borngraber,J.C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scheytt</a:t>
            </a:r>
            <a:r>
              <a:rPr lang="en-US" sz="900" dirty="0" smtClean="0">
                <a:solidFill>
                  <a:schemeClr val="bg1"/>
                </a:solidFill>
              </a:rPr>
              <a:t>,“A 245GHz CB LNA in </a:t>
            </a:r>
            <a:r>
              <a:rPr lang="en-US" sz="900" dirty="0" err="1" smtClean="0">
                <a:solidFill>
                  <a:schemeClr val="bg1"/>
                </a:solidFill>
              </a:rPr>
              <a:t>SiGe</a:t>
            </a:r>
            <a:r>
              <a:rPr lang="en-US" sz="900" dirty="0" smtClean="0">
                <a:solidFill>
                  <a:schemeClr val="bg1"/>
                </a:solidFill>
              </a:rPr>
              <a:t>” ,Proceedings of 6</a:t>
            </a:r>
            <a:r>
              <a:rPr lang="en-US" sz="900" baseline="30000" dirty="0" smtClean="0">
                <a:solidFill>
                  <a:schemeClr val="bg1"/>
                </a:solidFill>
              </a:rPr>
              <a:t>th</a:t>
            </a:r>
            <a:r>
              <a:rPr lang="en-US" sz="900" dirty="0" smtClean="0">
                <a:solidFill>
                  <a:schemeClr val="bg1"/>
                </a:solidFill>
              </a:rPr>
              <a:t> European Microwave Integrated circuits Conference</a:t>
            </a:r>
            <a:endParaRPr lang="en-US" sz="9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ounded Rectangle 9"/>
              <p:cNvSpPr/>
              <p:nvPr/>
            </p:nvSpPr>
            <p:spPr bwMode="auto">
              <a:xfrm>
                <a:off x="838200" y="3352800"/>
                <a:ext cx="2133600" cy="1143000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Negative Resistance seen from emitter due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𝒑</m:t>
                        </m:r>
                      </m:sub>
                    </m:sSub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𝒁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𝑬</m:t>
                        </m:r>
                      </m:sub>
                    </m:sSub>
                    <m:r>
                      <a:rPr lang="en-US" sz="1400" b="1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𝒋</m:t>
                        </m:r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/>
                                <a:ea typeface="Cambria Math"/>
                              </a:rPr>
                              <m:t>𝝎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𝑻</m:t>
                            </m:r>
                          </m:sub>
                        </m:sSub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)</m:t>
                        </m:r>
                        <m:sSub>
                          <m:sSubPr>
                            <m:ctrlP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𝑳</m:t>
                            </m:r>
                          </m:e>
                          <m:sub>
                            <m:r>
                              <a:rPr lang="en-US" sz="1400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𝒑</m:t>
                            </m:r>
                          </m:sub>
                        </m:sSub>
                      </m:num>
                      <m:den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……(1) </a:t>
                </a:r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0" name="Rounded 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8200" y="3352800"/>
                <a:ext cx="2133600" cy="1143000"/>
              </a:xfrm>
              <a:prstGeom prst="round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 bwMode="auto">
          <a:xfrm flipV="1">
            <a:off x="2271010" y="2418096"/>
            <a:ext cx="0" cy="865564"/>
          </a:xfrm>
          <a:prstGeom prst="line">
            <a:avLst/>
          </a:prstGeom>
          <a:solidFill>
            <a:schemeClr val="accent1"/>
          </a:solidFill>
          <a:ln w="19050" cap="sq" cmpd="sng" algn="ctr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2271010" y="2418096"/>
            <a:ext cx="152400" cy="0"/>
          </a:xfrm>
          <a:prstGeom prst="straightConnector1">
            <a:avLst/>
          </a:prstGeom>
          <a:solidFill>
            <a:schemeClr val="accent1"/>
          </a:solidFill>
          <a:ln w="19050" cap="sq" cmpd="sng" algn="ctr">
            <a:solidFill>
              <a:srgbClr val="CC0000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57338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Challenges in Mixer Design in mm-wave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650562" cy="51816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latin typeface="Arial Narrow" pitchFamily="34" charset="0"/>
              </a:rPr>
              <a:t>Homodyne Mixer </a:t>
            </a:r>
            <a:r>
              <a:rPr lang="en-US" sz="1600" dirty="0" smtClean="0">
                <a:latin typeface="Arial Narrow" pitchFamily="34" charset="0"/>
              </a:rPr>
              <a:t>: High performance silicon base oscillator is very challenging in mm-wave frequency. so for direct conversion, LO is generated at a fraction of RF frequency and then use a multiplier prior to the frequency </a:t>
            </a:r>
            <a:r>
              <a:rPr lang="en-US" sz="1600" dirty="0">
                <a:latin typeface="Arial Narrow" pitchFamily="34" charset="0"/>
              </a:rPr>
              <a:t>translation. </a:t>
            </a:r>
            <a:endParaRPr lang="en-US" sz="1600" dirty="0" smtClean="0">
              <a:latin typeface="Arial Narrow" pitchFamily="34" charset="0"/>
            </a:endParaRPr>
          </a:p>
          <a:p>
            <a:pPr marL="0" indent="0">
              <a:buNone/>
            </a:pPr>
            <a:endParaRPr lang="en-US" sz="1600" dirty="0" smtClean="0">
              <a:latin typeface="Arial Narrow" pitchFamily="34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Arial Narrow" pitchFamily="34" charset="0"/>
              </a:rPr>
              <a:t>Heterodyne Mixer</a:t>
            </a:r>
            <a:r>
              <a:rPr lang="en-US" sz="1600" dirty="0" smtClean="0">
                <a:latin typeface="Arial Narrow" pitchFamily="34" charset="0"/>
              </a:rPr>
              <a:t>: Double conversion mixer is used to relax oscillator and frequency divider requirement in mm-wave application.</a:t>
            </a:r>
          </a:p>
          <a:p>
            <a:endParaRPr lang="en-US" sz="1600" dirty="0">
              <a:latin typeface="Arial Narrow" pitchFamily="34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Arial Narrow" pitchFamily="34" charset="0"/>
              </a:rPr>
              <a:t>IQ Mixer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: </a:t>
            </a:r>
            <a:r>
              <a:rPr lang="en-US" sz="1600" dirty="0" smtClean="0">
                <a:latin typeface="Arial Narrow" pitchFamily="34" charset="0"/>
              </a:rPr>
              <a:t>Generation of I Q phases of LO at mm-wave frequency and its balanced distribution is problematic. Quadrature </a:t>
            </a:r>
            <a:r>
              <a:rPr lang="en-US" sz="1600" dirty="0">
                <a:latin typeface="Arial Narrow" pitchFamily="34" charset="0"/>
              </a:rPr>
              <a:t>operation typically degrades phase noise in mm-wave </a:t>
            </a:r>
            <a:r>
              <a:rPr lang="en-US" sz="1600" dirty="0" smtClean="0">
                <a:latin typeface="Arial Narrow" pitchFamily="34" charset="0"/>
              </a:rPr>
              <a:t>frequency.</a:t>
            </a:r>
          </a:p>
          <a:p>
            <a:pPr marL="0" indent="0">
              <a:buNone/>
            </a:pPr>
            <a:endParaRPr lang="en-US" sz="1600" dirty="0" smtClean="0">
              <a:latin typeface="Arial Narrow" pitchFamily="34" charset="0"/>
            </a:endParaRPr>
          </a:p>
          <a:p>
            <a:endParaRPr lang="en-US" sz="1600" dirty="0" smtClean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189458" y="3274050"/>
            <a:ext cx="1340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Homodyne  mixer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590451" y="3020466"/>
                <a:ext cx="45397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𝐿𝑂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𝑛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0451" y="3020466"/>
                <a:ext cx="453970" cy="26161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962" y="1551236"/>
            <a:ext cx="2883838" cy="1480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935015" y="2564926"/>
            <a:ext cx="9797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N frequency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multiplier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7501401" y="2564926"/>
                <a:ext cx="4348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100" i="1" dirty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r>
                        <a:rPr lang="en-US" sz="1100" b="0" i="1" dirty="0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𝑛</m:t>
                      </m:r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1401" y="2564926"/>
                <a:ext cx="434863" cy="2616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8186139" y="1424292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IF amplifier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54977" y="142815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Mixer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00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Challenges in Mixer Design </a:t>
            </a:r>
            <a:r>
              <a:rPr lang="en-US" dirty="0" smtClean="0"/>
              <a:t>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>
                <a:latin typeface="Arial Narrow" pitchFamily="34" charset="0"/>
              </a:rPr>
              <a:t>LO distribution is difficult because of significant loss and mismatch in interconnects at high frequency</a:t>
            </a:r>
            <a:r>
              <a:rPr lang="en-US" sz="1600" dirty="0" smtClean="0">
                <a:latin typeface="Arial Narrow" pitchFamily="34" charset="0"/>
              </a:rPr>
              <a:t>.</a:t>
            </a:r>
            <a:endParaRPr lang="en-US" sz="1600" dirty="0">
              <a:latin typeface="Arial Narrow" pitchFamily="34" charset="0"/>
            </a:endParaRPr>
          </a:p>
          <a:p>
            <a:r>
              <a:rPr lang="en-US" sz="1600" dirty="0">
                <a:latin typeface="Arial Narrow" pitchFamily="34" charset="0"/>
              </a:rPr>
              <a:t>AT mm-wave frequencies, it is difficult to get large LO signal, so conversion gain is low with weak LO signal</a:t>
            </a:r>
            <a:r>
              <a:rPr lang="en-US" sz="1600" dirty="0" smtClean="0">
                <a:latin typeface="Arial Narrow" pitchFamily="34" charset="0"/>
              </a:rPr>
              <a:t>.</a:t>
            </a:r>
            <a:endParaRPr lang="en-US" sz="1600" dirty="0">
              <a:latin typeface="Arial Narrow" pitchFamily="34" charset="0"/>
            </a:endParaRPr>
          </a:p>
          <a:p>
            <a:r>
              <a:rPr lang="en-US" sz="1600" dirty="0">
                <a:latin typeface="Arial Narrow" pitchFamily="34" charset="0"/>
              </a:rPr>
              <a:t>Parasitic and layout consideration is an important issue for port to port isolation and stability.</a:t>
            </a:r>
          </a:p>
          <a:p>
            <a:endParaRPr lang="en-US" sz="16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62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Conversion Gain or Loss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9108510"/>
              </p:ext>
            </p:extLst>
          </p:nvPr>
        </p:nvGraphicFramePr>
        <p:xfrm>
          <a:off x="1905000" y="2127250"/>
          <a:ext cx="4214813" cy="4950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0" name="Equation" r:id="rId3" imgW="3568680" imgH="419040" progId="Equation.DSMT4">
                  <p:embed/>
                </p:oleObj>
              </mc:Choice>
              <mc:Fallback>
                <p:oleObj name="Equation" r:id="rId3" imgW="3568680" imgH="4190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127250"/>
                        <a:ext cx="4214813" cy="495022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CC0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Grp="1" noChangeArrowheads="1"/>
          </p:cNvSpPr>
          <p:nvPr/>
        </p:nvSpPr>
        <p:spPr bwMode="auto">
          <a:xfrm>
            <a:off x="533400" y="1371600"/>
            <a:ext cx="8229600" cy="755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bg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rgbClr val="008000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Char char="q"/>
            </a:pPr>
            <a:r>
              <a:rPr lang="en-US" sz="1600" b="1" dirty="0">
                <a:solidFill>
                  <a:srgbClr val="C00000"/>
                </a:solidFill>
                <a:latin typeface="Arial Narrow" pitchFamily="34" charset="0"/>
              </a:rPr>
              <a:t>Conversion gain or loss is the ratio of the desired IF output (voltage or power) to the RF input signal value ( voltage or power).</a:t>
            </a:r>
          </a:p>
        </p:txBody>
      </p:sp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106" y="3505200"/>
            <a:ext cx="3477225" cy="2488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7285220" y="5012801"/>
            <a:ext cx="457200" cy="492787"/>
          </a:xfrm>
          <a:prstGeom prst="rect">
            <a:avLst/>
          </a:prstGeom>
          <a:noFill/>
          <a:ln w="28575" cap="sq" cmpd="sng" algn="ctr">
            <a:solidFill>
              <a:srgbClr val="C0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461106" y="4876800"/>
            <a:ext cx="533400" cy="382393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19646" y="4933474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LO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72" name="Picture 4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7364" y="5135270"/>
            <a:ext cx="209550" cy="638175"/>
          </a:xfrm>
          <a:prstGeom prst="rect">
            <a:avLst/>
          </a:prstGeom>
          <a:noFill/>
          <a:ln>
            <a:noFill/>
          </a:ln>
          <a:effectLst/>
        </p:spPr>
      </p:pic>
      <p:cxnSp>
        <p:nvCxnSpPr>
          <p:cNvPr id="11" name="Straight Connector 10"/>
          <p:cNvCxnSpPr/>
          <p:nvPr/>
        </p:nvCxnSpPr>
        <p:spPr bwMode="auto">
          <a:xfrm>
            <a:off x="7513820" y="4844522"/>
            <a:ext cx="454545" cy="336557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7959621" y="5149473"/>
                <a:ext cx="383758" cy="2912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𝐶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9621" y="5149473"/>
                <a:ext cx="383758" cy="29129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812906" y="4337757"/>
            <a:ext cx="4648200" cy="1623432"/>
          </a:xfrm>
        </p:spPr>
        <p:txBody>
          <a:bodyPr/>
          <a:lstStyle/>
          <a:p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Transmission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line is used to reduce the parasitic at the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common node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of switches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  <a:endParaRPr lang="en-US" sz="16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1600" dirty="0" err="1">
                <a:solidFill>
                  <a:schemeClr val="bg1"/>
                </a:solidFill>
                <a:latin typeface="Arial Narrow" pitchFamily="34" charset="0"/>
              </a:rPr>
              <a:t>Transconductor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  bias current is optimized for high gain. Base emitter area and number of finger of </a:t>
            </a:r>
            <a:r>
              <a:rPr lang="en-US" sz="1600" dirty="0" err="1">
                <a:solidFill>
                  <a:schemeClr val="bg1"/>
                </a:solidFill>
                <a:latin typeface="Arial Narrow" pitchFamily="34" charset="0"/>
              </a:rPr>
              <a:t>transconductance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 should be high.</a:t>
            </a:r>
          </a:p>
          <a:p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  <a:p>
            <a:endParaRPr lang="en-US" sz="1400" dirty="0">
              <a:latin typeface="Arial Narrow" pitchFamily="34" charset="0"/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5619646" y="5151450"/>
            <a:ext cx="1289659" cy="370318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 Narrow" pitchFamily="34" charset="0"/>
              </a:rPr>
              <a:t>Improve Gain</a:t>
            </a:r>
            <a:endParaRPr lang="en-US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cxnSp>
        <p:nvCxnSpPr>
          <p:cNvPr id="8" name="Straight Arrow Connector 7"/>
          <p:cNvCxnSpPr>
            <a:endCxn id="9" idx="1"/>
          </p:cNvCxnSpPr>
          <p:nvPr/>
        </p:nvCxnSpPr>
        <p:spPr bwMode="auto">
          <a:xfrm flipV="1">
            <a:off x="7010400" y="5259195"/>
            <a:ext cx="274820" cy="7543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ounded Rectangle 19"/>
              <p:cNvSpPr/>
              <p:nvPr/>
            </p:nvSpPr>
            <p:spPr bwMode="auto">
              <a:xfrm>
                <a:off x="2639657" y="2895600"/>
                <a:ext cx="2694343" cy="762000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CG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bg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𝝅</m:t>
                        </m:r>
                      </m:den>
                    </m:f>
                    <m:sSub>
                      <m:sSub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𝒈</m:t>
                        </m:r>
                      </m:e>
                      <m:sub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𝒎</m:t>
                        </m:r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sSub>
                      <m:sSub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f>
                      <m:fPr>
                        <m:ctrlPr>
                          <a:rPr lang="en-US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𝒈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𝒎</m:t>
                            </m:r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𝟏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𝑪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𝒑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sSup>
                              <m:sSupPr>
                                <m:ctrlP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/>
                                    <a:ea typeface="Cambria Math"/>
                                  </a:rPr>
                                  <m:t>𝝎</m:t>
                                </m:r>
                              </m:e>
                              <m:sup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  <m:r>
                              <a:rPr lang="en-US" b="1" i="1">
                                <a:solidFill>
                                  <a:schemeClr val="bg1"/>
                                </a:solidFill>
                                <a:latin typeface="Cambria Math"/>
                              </a:rPr>
                              <m:t>+</m:t>
                            </m:r>
                            <m:sSup>
                              <m:sSupPr>
                                <m:ctrlP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𝒈</m:t>
                                    </m:r>
                                  </m:e>
                                  <m:sub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𝒎</m:t>
                                    </m:r>
                                    <m:r>
                                      <a:rPr lang="en-US" b="1" i="1">
                                        <a:solidFill>
                                          <a:schemeClr val="bg1"/>
                                        </a:solidFill>
                                        <a:latin typeface="Cambria Math"/>
                                      </a:rPr>
                                      <m:t>𝟏</m:t>
                                    </m:r>
                                  </m:sub>
                                </m:sSub>
                              </m:e>
                              <m:sup>
                                <m:r>
                                  <a:rPr lang="en-US" b="1" i="1">
                                    <a:solidFill>
                                      <a:schemeClr val="bg1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20" name="Rounded 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639657" y="2895600"/>
                <a:ext cx="2694343" cy="762000"/>
              </a:xfrm>
              <a:prstGeom prst="roundRect">
                <a:avLst/>
              </a:prstGeom>
              <a:blipFill rotWithShape="1">
                <a:blip r:embed="rId9"/>
                <a:stretch>
                  <a:fillRect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943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Homodyne Mixer in Millimeter wave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699" y="1371599"/>
            <a:ext cx="3648075" cy="290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Arrow Connector 9"/>
          <p:cNvCxnSpPr/>
          <p:nvPr/>
        </p:nvCxnSpPr>
        <p:spPr bwMode="auto">
          <a:xfrm flipV="1">
            <a:off x="4309605" y="3632897"/>
            <a:ext cx="285751" cy="1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7664767" y="1905342"/>
            <a:ext cx="1071172" cy="267654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257854" y="3259447"/>
            <a:ext cx="800100" cy="42792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5090240" y="3043051"/>
            <a:ext cx="800100" cy="42792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246202" y="3088246"/>
            <a:ext cx="800100" cy="330898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5307754" y="3254569"/>
            <a:ext cx="800100" cy="356604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5829354" y="1937716"/>
            <a:ext cx="887598" cy="330898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964365" y="6488668"/>
            <a:ext cx="77715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Reference: </a:t>
            </a:r>
            <a:r>
              <a:rPr lang="en-US" sz="900" dirty="0" err="1" smtClean="0">
                <a:solidFill>
                  <a:schemeClr val="bg1"/>
                </a:solidFill>
              </a:rPr>
              <a:t>Saverio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trotta</a:t>
            </a:r>
            <a:r>
              <a:rPr lang="en-US" sz="900" dirty="0" smtClean="0">
                <a:solidFill>
                  <a:schemeClr val="bg1"/>
                </a:solidFill>
              </a:rPr>
              <a:t> ,</a:t>
            </a:r>
            <a:r>
              <a:rPr lang="en-US" sz="900" dirty="0" err="1" smtClean="0">
                <a:solidFill>
                  <a:schemeClr val="bg1"/>
                </a:solidFill>
              </a:rPr>
              <a:t>bernhard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Dehlink</a:t>
            </a:r>
            <a:r>
              <a:rPr lang="en-US" sz="900" dirty="0" smtClean="0">
                <a:solidFill>
                  <a:schemeClr val="bg1"/>
                </a:solidFill>
              </a:rPr>
              <a:t> ,</a:t>
            </a:r>
            <a:r>
              <a:rPr lang="en-US" sz="900" dirty="0" err="1" smtClean="0">
                <a:solidFill>
                  <a:schemeClr val="bg1"/>
                </a:solidFill>
              </a:rPr>
              <a:t>herbert</a:t>
            </a:r>
            <a:r>
              <a:rPr lang="en-US" sz="900" dirty="0" smtClean="0">
                <a:solidFill>
                  <a:schemeClr val="bg1"/>
                </a:solidFill>
              </a:rPr>
              <a:t> Knapp ,Klaus </a:t>
            </a:r>
            <a:r>
              <a:rPr lang="en-US" sz="900" dirty="0" err="1" smtClean="0">
                <a:solidFill>
                  <a:schemeClr val="bg1"/>
                </a:solidFill>
              </a:rPr>
              <a:t>Aufinger</a:t>
            </a:r>
            <a:r>
              <a:rPr lang="en-US" sz="900" dirty="0" smtClean="0">
                <a:solidFill>
                  <a:schemeClr val="bg1"/>
                </a:solidFill>
              </a:rPr>
              <a:t>, Thomas F. Meister ,Josef Bock, </a:t>
            </a:r>
            <a:r>
              <a:rPr lang="en-US" sz="900" dirty="0" err="1" smtClean="0">
                <a:solidFill>
                  <a:schemeClr val="bg1"/>
                </a:solidFill>
              </a:rPr>
              <a:t>Werne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Simburger</a:t>
            </a:r>
            <a:r>
              <a:rPr lang="en-US" sz="900" dirty="0" smtClean="0">
                <a:solidFill>
                  <a:schemeClr val="bg1"/>
                </a:solidFill>
              </a:rPr>
              <a:t> and Arpad L. </a:t>
            </a:r>
            <a:r>
              <a:rPr lang="en-US" sz="900" dirty="0" err="1" smtClean="0">
                <a:solidFill>
                  <a:schemeClr val="bg1"/>
                </a:solidFill>
              </a:rPr>
              <a:t>Scholtz</a:t>
            </a:r>
            <a:r>
              <a:rPr lang="en-US" sz="900" dirty="0" smtClean="0">
                <a:solidFill>
                  <a:schemeClr val="bg1"/>
                </a:solidFill>
              </a:rPr>
              <a:t> ,“Design considerations for low noise, Highly Linear Millimeter-wave Mixer in </a:t>
            </a:r>
            <a:r>
              <a:rPr lang="en-US" sz="900" dirty="0" err="1" smtClean="0">
                <a:solidFill>
                  <a:schemeClr val="bg1"/>
                </a:solidFill>
              </a:rPr>
              <a:t>SiGe</a:t>
            </a:r>
            <a:r>
              <a:rPr lang="en-US" sz="900" dirty="0" smtClean="0">
                <a:solidFill>
                  <a:schemeClr val="bg1"/>
                </a:solidFill>
              </a:rPr>
              <a:t> Bipolar Technology”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05" y="2438400"/>
            <a:ext cx="5035513" cy="3103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ounded Rectangle 18"/>
          <p:cNvSpPr/>
          <p:nvPr/>
        </p:nvSpPr>
        <p:spPr bwMode="auto">
          <a:xfrm>
            <a:off x="3643167" y="2546301"/>
            <a:ext cx="666438" cy="657662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V="1">
            <a:off x="4385805" y="3875588"/>
            <a:ext cx="1571197" cy="438064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1" name="Rounded Rectangle 30"/>
          <p:cNvSpPr/>
          <p:nvPr/>
        </p:nvSpPr>
        <p:spPr bwMode="auto">
          <a:xfrm>
            <a:off x="3872393" y="4128341"/>
            <a:ext cx="381000" cy="477732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ounded Rectangle 31"/>
          <p:cNvSpPr/>
          <p:nvPr/>
        </p:nvSpPr>
        <p:spPr bwMode="auto">
          <a:xfrm>
            <a:off x="4649253" y="2546301"/>
            <a:ext cx="666438" cy="657662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3989864" y="1387611"/>
            <a:ext cx="1500426" cy="785385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 Narrow" pitchFamily="34" charset="0"/>
              </a:rPr>
              <a:t>RC </a:t>
            </a:r>
            <a:r>
              <a:rPr lang="en-US" sz="1400" b="1" dirty="0" smtClean="0">
                <a:solidFill>
                  <a:schemeClr val="bg1"/>
                </a:solidFill>
                <a:latin typeface="Arial Narrow" pitchFamily="34" charset="0"/>
              </a:rPr>
              <a:t>low-pass </a:t>
            </a:r>
            <a:r>
              <a:rPr lang="en-US" sz="1400" b="1" dirty="0">
                <a:solidFill>
                  <a:schemeClr val="bg1"/>
                </a:solidFill>
                <a:latin typeface="Arial Narrow" pitchFamily="34" charset="0"/>
              </a:rPr>
              <a:t>improves LO-IF </a:t>
            </a:r>
            <a:r>
              <a:rPr lang="en-US" sz="1400" b="1" dirty="0" smtClean="0">
                <a:solidFill>
                  <a:schemeClr val="bg1"/>
                </a:solidFill>
                <a:latin typeface="Arial Narrow" pitchFamily="34" charset="0"/>
              </a:rPr>
              <a:t>Isolation</a:t>
            </a:r>
            <a:endParaRPr lang="en-US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 bwMode="auto">
          <a:xfrm flipV="1">
            <a:off x="4157205" y="2268614"/>
            <a:ext cx="228600" cy="16978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 flipH="1" flipV="1">
            <a:off x="4800600" y="2268614"/>
            <a:ext cx="195350" cy="238632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43" name="Rectangle 42"/>
          <p:cNvSpPr/>
          <p:nvPr/>
        </p:nvSpPr>
        <p:spPr bwMode="auto">
          <a:xfrm>
            <a:off x="1185405" y="3274803"/>
            <a:ext cx="533400" cy="575376"/>
          </a:xfrm>
          <a:prstGeom prst="rect">
            <a:avLst/>
          </a:prstGeom>
          <a:solidFill>
            <a:srgbClr val="FF66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05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Balun</a:t>
            </a:r>
            <a:endParaRPr kumimoji="1" lang="en-US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1185405" y="4190108"/>
            <a:ext cx="533400" cy="575376"/>
          </a:xfrm>
          <a:prstGeom prst="rect">
            <a:avLst/>
          </a:prstGeom>
          <a:solidFill>
            <a:srgbClr val="FF66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sz="105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Balun</a:t>
            </a:r>
            <a:endParaRPr kumimoji="1" lang="en-US" sz="105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37553" y="4495800"/>
            <a:ext cx="21868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Small Signal Equivalent Circuit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2" name="Content Placeholder 5"/>
          <p:cNvSpPr>
            <a:spLocks noGrp="1"/>
          </p:cNvSpPr>
          <p:nvPr>
            <p:ph idx="1"/>
          </p:nvPr>
        </p:nvSpPr>
        <p:spPr>
          <a:xfrm>
            <a:off x="824123" y="5791200"/>
            <a:ext cx="8052055" cy="609600"/>
          </a:xfrm>
        </p:spPr>
        <p:txBody>
          <a:bodyPr/>
          <a:lstStyle/>
          <a:p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RF=76 GHZ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,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CG=15 dB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, SSB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NF=11.2 dB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,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IIP3=8.5 </a:t>
            </a:r>
            <a:r>
              <a:rPr lang="en-US" sz="1600" dirty="0" err="1" smtClean="0">
                <a:solidFill>
                  <a:srgbClr val="C00000"/>
                </a:solidFill>
                <a:latin typeface="Arial Narrow" pitchFamily="34" charset="0"/>
              </a:rPr>
              <a:t>dBm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,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Supply=5.5 V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, </a:t>
            </a:r>
            <a:r>
              <a:rPr lang="en-US" sz="1600" dirty="0" err="1" smtClean="0">
                <a:solidFill>
                  <a:srgbClr val="C00000"/>
                </a:solidFill>
                <a:latin typeface="Arial Narrow" pitchFamily="34" charset="0"/>
              </a:rPr>
              <a:t>SiGe:C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 technology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.</a:t>
            </a:r>
            <a:endParaRPr lang="en-US" sz="1600" dirty="0" smtClean="0">
              <a:solidFill>
                <a:srgbClr val="C0000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10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Homodyne </a:t>
            </a:r>
            <a:r>
              <a:rPr lang="en-US" dirty="0" smtClean="0"/>
              <a:t>Mixer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968875" y="4419600"/>
                <a:ext cx="8052055" cy="2057400"/>
              </a:xfrm>
            </p:spPr>
            <p:txBody>
              <a:bodyPr/>
              <a:lstStyle/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Nonlinearity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of B-E junction creates harmonics.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𝒃𝒄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,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 L3-C1 represents very low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impedance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path for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𝑹𝑭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components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generated by T1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</a:p>
              <a:p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The </a:t>
                </a:r>
                <a:r>
                  <a:rPr lang="en-US" sz="1600" dirty="0" err="1">
                    <a:solidFill>
                      <a:schemeClr val="bg1"/>
                    </a:solidFill>
                    <a:latin typeface="Arial Narrow" pitchFamily="34" charset="0"/>
                  </a:rPr>
                  <a:t>feedthrough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𝑳𝑶</m:t>
                        </m:r>
                      </m:sub>
                    </m:sSub>
                    <m:r>
                      <a:rPr lang="en-US" sz="1600" b="1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600" b="1" i="1">
                        <a:solidFill>
                          <a:schemeClr val="bg1"/>
                        </a:solidFill>
                        <a:latin typeface="Cambria Math"/>
                      </a:rPr>
                      <m:t>𝒕𝒐</m:t>
                    </m:r>
                    <m:r>
                      <a:rPr lang="en-US" sz="1600" b="1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600" b="1" i="1">
                        <a:solidFill>
                          <a:schemeClr val="bg1"/>
                        </a:solidFill>
                        <a:latin typeface="Cambria Math"/>
                      </a:rPr>
                      <m:t>𝑻</m:t>
                    </m:r>
                    <m:r>
                      <a:rPr lang="en-US" sz="1600" b="1" i="1">
                        <a:solidFill>
                          <a:schemeClr val="bg1"/>
                        </a:solidFill>
                        <a:latin typeface="Cambria Math"/>
                      </a:rPr>
                      <m:t>𝟏</m:t>
                    </m:r>
                    <m:r>
                      <a:rPr lang="en-US" sz="1600" b="1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can increase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IM3,both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𝑹𝑭</m:t>
                        </m:r>
                      </m:sub>
                    </m:sSub>
                    <m:r>
                      <a:rPr lang="en-US" sz="1600" b="1" i="0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,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 is highly attenuated by Low pass filter consisting of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Ccs-L1,as RF and LO frequency are quite close.</a:t>
                </a:r>
              </a:p>
              <a:p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The effect of parasitic capacitance at node A is lowered by L1 which also improves NF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</a:p>
              <a:p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L2 and R1 improves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stability.</a:t>
                </a:r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5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68875" y="4419600"/>
                <a:ext cx="8052055" cy="2057400"/>
              </a:xfrm>
              <a:blipFill rotWithShape="1">
                <a:blip r:embed="rId2"/>
                <a:stretch>
                  <a:fillRect t="-888" r="-4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412" y="1330209"/>
            <a:ext cx="3648075" cy="290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 bwMode="auto">
          <a:xfrm flipV="1">
            <a:off x="3996079" y="2061775"/>
            <a:ext cx="359983" cy="25296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4590480" y="1863952"/>
            <a:ext cx="1071172" cy="267654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2183567" y="3218057"/>
            <a:ext cx="800100" cy="42792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2015953" y="3001661"/>
            <a:ext cx="800100" cy="427925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171915" y="3046856"/>
            <a:ext cx="800100" cy="330898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2233467" y="3213179"/>
            <a:ext cx="800100" cy="356604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2755067" y="1896326"/>
            <a:ext cx="887598" cy="330898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2571965" y="3248422"/>
            <a:ext cx="338498" cy="76572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ounded Rectangle 19"/>
              <p:cNvSpPr/>
              <p:nvPr/>
            </p:nvSpPr>
            <p:spPr bwMode="auto">
              <a:xfrm>
                <a:off x="5208882" y="1780304"/>
                <a:ext cx="2001927" cy="325783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sub>
                    </m:sSub>
                    <m:r>
                      <a:rPr lang="en-US" sz="1400" b="1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-</a:t>
                </a:r>
                <a:r>
                  <a:rPr lang="en-US" sz="1400" b="1" dirty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𝒄𝒔</m:t>
                        </m:r>
                      </m:sub>
                    </m:sSub>
                    <m:r>
                      <a:rPr lang="en-US" sz="1400" b="1" i="1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Filters  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𝑳𝑶</m:t>
                        </m:r>
                      </m:sub>
                    </m:sSub>
                  </m:oMath>
                </a14:m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20" name="Rounded 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08882" y="1780304"/>
                <a:ext cx="2001927" cy="325783"/>
              </a:xfrm>
              <a:prstGeom prst="roundRect">
                <a:avLst/>
              </a:prstGeom>
              <a:blipFill rotWithShape="1">
                <a:blip r:embed="rId4"/>
                <a:stretch>
                  <a:fillRect b="-14035"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ectangle 36"/>
          <p:cNvSpPr/>
          <p:nvPr/>
        </p:nvSpPr>
        <p:spPr bwMode="auto">
          <a:xfrm>
            <a:off x="4356062" y="1921929"/>
            <a:ext cx="715040" cy="279692"/>
          </a:xfrm>
          <a:prstGeom prst="rect">
            <a:avLst/>
          </a:prstGeom>
          <a:noFill/>
          <a:ln w="25400" cap="sq" cmpd="sng" algn="ctr">
            <a:solidFill>
              <a:srgbClr val="CC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5071102" y="2201621"/>
            <a:ext cx="351760" cy="874090"/>
          </a:xfrm>
          <a:prstGeom prst="rect">
            <a:avLst/>
          </a:prstGeom>
          <a:noFill/>
          <a:ln w="25400" cap="sq" cmpd="sng" algn="ctr">
            <a:solidFill>
              <a:srgbClr val="CC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Rounded Rectangle 38"/>
              <p:cNvSpPr/>
              <p:nvPr/>
            </p:nvSpPr>
            <p:spPr bwMode="auto">
              <a:xfrm>
                <a:off x="2816053" y="1863951"/>
                <a:ext cx="1105112" cy="449759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 @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𝑹𝑭</m:t>
                        </m:r>
                      </m:sub>
                    </m:sSub>
                  </m:oMath>
                </a14:m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39" name="Rounded 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816053" y="1863951"/>
                <a:ext cx="1105112" cy="449759"/>
              </a:xfrm>
              <a:prstGeom prst="round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ounded Rectangle 43"/>
              <p:cNvSpPr/>
              <p:nvPr/>
            </p:nvSpPr>
            <p:spPr bwMode="auto">
              <a:xfrm>
                <a:off x="1003262" y="3377754"/>
                <a:ext cx="1737952" cy="858778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 @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𝑹𝑭</m:t>
                        </m:r>
                      </m:sub>
                    </m:sSub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 (O.C)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400" b="1" i="1" smtClean="0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400" b="1" dirty="0">
                    <a:solidFill>
                      <a:schemeClr val="bg1"/>
                    </a:solidFill>
                    <a:latin typeface="Arial Narrow" pitchFamily="34" charset="0"/>
                  </a:rPr>
                  <a:t>  @  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𝑹𝑭</m:t>
                        </m:r>
                      </m:sub>
                    </m:sSub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(S.C)</a:t>
                </a:r>
              </a:p>
              <a:p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44" name="Rounded 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03262" y="3377754"/>
                <a:ext cx="1737952" cy="858778"/>
              </a:xfrm>
              <a:prstGeom prst="round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Rounded Rectangle 47"/>
          <p:cNvSpPr/>
          <p:nvPr/>
        </p:nvSpPr>
        <p:spPr bwMode="auto">
          <a:xfrm>
            <a:off x="5477202" y="3749450"/>
            <a:ext cx="990600" cy="559070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 Narrow" pitchFamily="34" charset="0"/>
              </a:rPr>
              <a:t>Improve stability</a:t>
            </a:r>
            <a:endParaRPr lang="en-US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>
            <a:off x="4994903" y="4054483"/>
            <a:ext cx="427959" cy="68564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51" name="Rectangle 50"/>
          <p:cNvSpPr/>
          <p:nvPr/>
        </p:nvSpPr>
        <p:spPr bwMode="auto">
          <a:xfrm>
            <a:off x="2983667" y="3076731"/>
            <a:ext cx="328176" cy="419954"/>
          </a:xfrm>
          <a:prstGeom prst="rect">
            <a:avLst/>
          </a:prstGeom>
          <a:noFill/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4562729" y="3932301"/>
            <a:ext cx="391508" cy="244365"/>
          </a:xfrm>
          <a:prstGeom prst="rect">
            <a:avLst/>
          </a:prstGeom>
          <a:noFill/>
          <a:ln w="25400" cap="sq" cmpd="sng" algn="ctr">
            <a:solidFill>
              <a:srgbClr val="CC0000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0139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Folded structure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60622"/>
            <a:ext cx="4507057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7"/>
          <p:cNvSpPr/>
          <p:nvPr/>
        </p:nvSpPr>
        <p:spPr bwMode="auto">
          <a:xfrm>
            <a:off x="3199151" y="4141822"/>
            <a:ext cx="1257300" cy="381000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 rot="16200000">
            <a:off x="856001" y="3360772"/>
            <a:ext cx="1562100" cy="381000"/>
          </a:xfrm>
          <a:prstGeom prst="roundRect">
            <a:avLst/>
          </a:prstGeom>
          <a:noFill/>
          <a:ln w="28575" cap="sq" cmpd="sng" algn="ctr">
            <a:solidFill>
              <a:srgbClr val="CC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1827552" y="3588122"/>
            <a:ext cx="1257300" cy="381000"/>
          </a:xfrm>
          <a:prstGeom prst="roundRect">
            <a:avLst/>
          </a:prstGeom>
          <a:noFill/>
          <a:ln w="28575" cap="sq" cmpd="sng" algn="ctr">
            <a:solidFill>
              <a:srgbClr val="CC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ontent Placeholder 5"/>
              <p:cNvSpPr>
                <a:spLocks noGrp="1"/>
              </p:cNvSpPr>
              <p:nvPr>
                <p:ph idx="1"/>
              </p:nvPr>
            </p:nvSpPr>
            <p:spPr>
              <a:xfrm>
                <a:off x="5278840" y="1371600"/>
                <a:ext cx="3670990" cy="4576908"/>
              </a:xfrm>
            </p:spPr>
            <p:txBody>
              <a:bodyPr/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RF=76.5 GHz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,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LO=38.25 GHz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, CG with IF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amplifier=18 dB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,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Supply 3.3 V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, 200 GHz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SiGe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BiCMOS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technology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.</a:t>
                </a:r>
                <a:endParaRPr lang="en-US" sz="1600" dirty="0" smtClean="0">
                  <a:solidFill>
                    <a:srgbClr val="C00000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Current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in the input RF-pair can be optimized to improve NF and linearity. So Transistors are biased to get highest stable gain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LO switch quad are biased in low current to reduce noise injected by these transistors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Voltage headroom available at the IF output help to avoid the clipping of mixer core.</a:t>
                </a:r>
              </a:p>
              <a:p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23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278840" y="1371600"/>
                <a:ext cx="3670990" cy="4576908"/>
              </a:xfrm>
              <a:blipFill rotWithShape="1">
                <a:blip r:embed="rId3"/>
                <a:stretch>
                  <a:fillRect t="-3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990600" y="6503818"/>
            <a:ext cx="79592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Reference: </a:t>
            </a:r>
            <a:r>
              <a:rPr lang="en-US" sz="900" dirty="0" err="1" smtClean="0">
                <a:solidFill>
                  <a:schemeClr val="bg1"/>
                </a:solidFill>
              </a:rPr>
              <a:t>S.trotta,B.Dehlink,R</a:t>
            </a:r>
            <a:r>
              <a:rPr lang="en-US" sz="900" dirty="0" smtClean="0">
                <a:solidFill>
                  <a:schemeClr val="bg1"/>
                </a:solidFill>
              </a:rPr>
              <a:t>. Reuter,Y.Yin,J.John,J.Kirchgessner,D.Morgan,P.welch,J.J.Lin,B.Knappenberger,I.To and </a:t>
            </a:r>
            <a:r>
              <a:rPr lang="en-US" sz="900" dirty="0" err="1" smtClean="0">
                <a:solidFill>
                  <a:schemeClr val="bg1"/>
                </a:solidFill>
              </a:rPr>
              <a:t>M.Huang,”A</a:t>
            </a:r>
            <a:r>
              <a:rPr lang="en-US" sz="900" dirty="0" smtClean="0">
                <a:solidFill>
                  <a:schemeClr val="bg1"/>
                </a:solidFill>
              </a:rPr>
              <a:t> multi-channel Rx for 76.5GHz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Automotive Radar Applications with 55dB IF Channel-to-Channel Isolation”, 4</a:t>
            </a:r>
            <a:r>
              <a:rPr lang="en-US" sz="900" baseline="30000" dirty="0" smtClean="0">
                <a:solidFill>
                  <a:schemeClr val="bg1"/>
                </a:solidFill>
              </a:rPr>
              <a:t>th</a:t>
            </a:r>
            <a:r>
              <a:rPr lang="en-US" sz="900" dirty="0" smtClean="0">
                <a:solidFill>
                  <a:schemeClr val="bg1"/>
                </a:solidFill>
              </a:rPr>
              <a:t> European </a:t>
            </a:r>
            <a:r>
              <a:rPr lang="en-US" sz="900" dirty="0" err="1" smtClean="0">
                <a:solidFill>
                  <a:schemeClr val="bg1"/>
                </a:solidFill>
              </a:rPr>
              <a:t>Micorwave</a:t>
            </a:r>
            <a:r>
              <a:rPr lang="en-US" sz="900" dirty="0" smtClean="0">
                <a:solidFill>
                  <a:schemeClr val="bg1"/>
                </a:solidFill>
              </a:rPr>
              <a:t> Integrated Circuits Conference,2009.</a:t>
            </a:r>
            <a:endParaRPr lang="en-US" sz="9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ounded Rectangle 14"/>
              <p:cNvSpPr/>
              <p:nvPr/>
            </p:nvSpPr>
            <p:spPr bwMode="auto">
              <a:xfrm>
                <a:off x="989351" y="1534055"/>
                <a:ext cx="2438400" cy="762000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 xmlns:m="http://schemas.openxmlformats.org/officeDocument/2006/math">
                    <m:r>
                      <a:rPr lang="en-US" sz="1400" b="1" i="0">
                        <a:solidFill>
                          <a:schemeClr val="bg1"/>
                        </a:solidFill>
                        <a:latin typeface="Cambria Math"/>
                      </a:rPr>
                      <m:t>𝐃𝐢𝐬𝐭𝐫𝐢𝐛𝐮𝐭𝐞𝐝</m:t>
                    </m:r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T-Lines</a:t>
                </a:r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1400" b="1" i="0">
                        <a:solidFill>
                          <a:schemeClr val="bg1"/>
                        </a:solidFill>
                        <a:latin typeface="Cambria Math"/>
                      </a:rPr>
                      <m:t>𝐅𝐨𝐫</m:t>
                    </m:r>
                    <m:r>
                      <a:rPr lang="en-US" sz="1400" b="1" i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400" b="1" i="0">
                        <a:solidFill>
                          <a:schemeClr val="bg1"/>
                        </a:solidFill>
                        <a:latin typeface="Cambria Math"/>
                      </a:rPr>
                      <m:t>𝐢𝐦𝐩𝐫𝐨𝐯𝐞𝐝</m:t>
                    </m:r>
                    <m:r>
                      <a:rPr lang="en-US" sz="1400" b="1" i="0">
                        <a:solidFill>
                          <a:schemeClr val="bg1"/>
                        </a:solidFill>
                        <a:latin typeface="Cambria Math"/>
                      </a:rPr>
                      <m:t> </m:t>
                    </m:r>
                    <m:r>
                      <a:rPr lang="en-US" sz="1400" b="1" i="0">
                        <a:solidFill>
                          <a:schemeClr val="bg1"/>
                        </a:solidFill>
                        <a:latin typeface="Cambria Math"/>
                      </a:rPr>
                      <m:t>𝐦𝐚𝐭𝐜𝐡𝐢𝐧𝐠</m:t>
                    </m:r>
                  </m:oMath>
                </a14:m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:r>
                  <a:rPr lang="en-US" sz="1400" b="1" dirty="0">
                    <a:solidFill>
                      <a:schemeClr val="bg1"/>
                    </a:solidFill>
                    <a:latin typeface="Arial Narrow" pitchFamily="34" charset="0"/>
                  </a:rPr>
                  <a:t>,</a:t>
                </a:r>
              </a:p>
              <a:p>
                <a:r>
                  <a:rPr lang="en-US" sz="1400" b="1" dirty="0">
                    <a:solidFill>
                      <a:schemeClr val="bg1"/>
                    </a:solidFill>
                    <a:latin typeface="Arial Narrow" pitchFamily="34" charset="0"/>
                  </a:rPr>
                  <a:t>Gain </a:t>
                </a:r>
                <a:r>
                  <a:rPr lang="en-US" sz="1400" b="1" dirty="0" smtClean="0">
                    <a:solidFill>
                      <a:schemeClr val="bg1"/>
                    </a:solidFill>
                    <a:latin typeface="Arial Narrow" pitchFamily="34" charset="0"/>
                  </a:rPr>
                  <a:t>, NF</a:t>
                </a:r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5" name="Rounded 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89351" y="1534055"/>
                <a:ext cx="2438400" cy="762000"/>
              </a:xfrm>
              <a:prstGeom prst="roundRect">
                <a:avLst/>
              </a:prstGeom>
              <a:blipFill rotWithShape="1">
                <a:blip r:embed="rId4"/>
                <a:stretch>
                  <a:fillRect b="-6977"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/>
          <p:cNvCxnSpPr/>
          <p:nvPr/>
        </p:nvCxnSpPr>
        <p:spPr bwMode="auto">
          <a:xfrm flipV="1">
            <a:off x="1492771" y="2372255"/>
            <a:ext cx="0" cy="304800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C00000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ounded Rectangle 18"/>
              <p:cNvSpPr/>
              <p:nvPr/>
            </p:nvSpPr>
            <p:spPr bwMode="auto">
              <a:xfrm>
                <a:off x="4176361" y="3599427"/>
                <a:ext cx="990600" cy="419100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  <a:sym typeface="Symbol"/>
                          </a:rPr>
                          <m:t></m:t>
                        </m:r>
                      </m:num>
                      <m:den>
                        <m:r>
                          <a:rPr lang="en-US" sz="1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en-US" sz="1400" b="1" dirty="0">
                    <a:solidFill>
                      <a:schemeClr val="bg1"/>
                    </a:solidFill>
                    <a:latin typeface="Arial Narrow" pitchFamily="34" charset="0"/>
                  </a:rPr>
                  <a:t> @ RF</a:t>
                </a:r>
                <a:endParaRPr lang="en-US" sz="1400" b="1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9" name="Rounded 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176361" y="3599427"/>
                <a:ext cx="990600" cy="419100"/>
              </a:xfrm>
              <a:prstGeom prst="roundRect">
                <a:avLst/>
              </a:prstGeom>
              <a:blipFill rotWithShape="1">
                <a:blip r:embed="rId5"/>
                <a:stretch>
                  <a:fillRect l="-19760" t="-84932" b="-132877"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ounded Rectangle 19"/>
          <p:cNvSpPr/>
          <p:nvPr/>
        </p:nvSpPr>
        <p:spPr bwMode="auto">
          <a:xfrm rot="10800000">
            <a:off x="1290401" y="4408522"/>
            <a:ext cx="1638300" cy="381000"/>
          </a:xfrm>
          <a:prstGeom prst="roundRect">
            <a:avLst/>
          </a:prstGeom>
          <a:noFill/>
          <a:ln w="28575" cap="sq" cmpd="sng" algn="ctr">
            <a:solidFill>
              <a:srgbClr val="0000FF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 bwMode="auto">
          <a:xfrm>
            <a:off x="2571164" y="5600343"/>
            <a:ext cx="2133600" cy="593882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/>
            <a:r>
              <a:rPr lang="en-US" sz="1400" b="1" dirty="0" smtClean="0">
                <a:solidFill>
                  <a:schemeClr val="bg1"/>
                </a:solidFill>
                <a:latin typeface="Arial Narrow" pitchFamily="34" charset="0"/>
              </a:rPr>
              <a:t>RF pair is separated from Switching quad</a:t>
            </a:r>
            <a:endParaRPr lang="en-US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2571164" y="4886855"/>
            <a:ext cx="475587" cy="70276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0000FF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5745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Heterodyne Mixer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065" y="3783147"/>
            <a:ext cx="2804967" cy="2562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039" y="1800251"/>
            <a:ext cx="2057399" cy="102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7643239" y="2467761"/>
            <a:ext cx="76199" cy="381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6901" y="1319238"/>
            <a:ext cx="1295400" cy="2568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Connector 6"/>
          <p:cNvCxnSpPr/>
          <p:nvPr/>
        </p:nvCxnSpPr>
        <p:spPr bwMode="auto">
          <a:xfrm>
            <a:off x="7548300" y="2614156"/>
            <a:ext cx="228600" cy="0"/>
          </a:xfrm>
          <a:prstGeom prst="line">
            <a:avLst/>
          </a:prstGeom>
          <a:solidFill>
            <a:schemeClr val="accent1"/>
          </a:solidFill>
          <a:ln w="1905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6710102" y="2785422"/>
            <a:ext cx="1" cy="246890"/>
          </a:xfrm>
          <a:prstGeom prst="straightConnector1">
            <a:avLst/>
          </a:prstGeom>
          <a:solidFill>
            <a:schemeClr val="accent1"/>
          </a:solidFill>
          <a:ln w="1905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5943600" y="3125850"/>
            <a:ext cx="12843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LO @ </a:t>
            </a:r>
            <a:r>
              <a:rPr lang="en-US" sz="1400" b="1" dirty="0" smtClean="0">
                <a:solidFill>
                  <a:schemeClr val="bg1"/>
                </a:solidFill>
                <a:cs typeface="Times New Roman" pitchFamily="18" charset="0"/>
              </a:rPr>
              <a:t>52 GHz</a:t>
            </a:r>
            <a:endParaRPr lang="en-US" sz="14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6438640" y="1968077"/>
            <a:ext cx="542923" cy="1098830"/>
          </a:xfrm>
          <a:prstGeom prst="roundRect">
            <a:avLst/>
          </a:prstGeom>
          <a:noFill/>
          <a:ln w="19050" cap="sq" cmpd="sng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7021538" y="3070249"/>
            <a:ext cx="486036" cy="726755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8147047" y="3696661"/>
            <a:ext cx="6399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solidFill>
                  <a:schemeClr val="bg1"/>
                </a:solidFill>
              </a:rPr>
              <a:t>@ 26 GHz</a:t>
            </a:r>
            <a:endParaRPr lang="en-US" sz="8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104641" y="1307066"/>
            <a:ext cx="6960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b="1" dirty="0" smtClean="0">
                <a:solidFill>
                  <a:schemeClr val="bg1"/>
                </a:solidFill>
              </a:rPr>
              <a:t>@ 26 GHz</a:t>
            </a: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44" name="Content Placeholder 5"/>
          <p:cNvSpPr>
            <a:spLocks noGrp="1"/>
          </p:cNvSpPr>
          <p:nvPr>
            <p:ph idx="1"/>
          </p:nvPr>
        </p:nvSpPr>
        <p:spPr>
          <a:xfrm>
            <a:off x="152400" y="1346111"/>
            <a:ext cx="5638800" cy="3290663"/>
          </a:xfrm>
        </p:spPr>
        <p:txBody>
          <a:bodyPr/>
          <a:lstStyle/>
          <a:p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T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wo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step down conversion scheme with </a:t>
            </a:r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RF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=76-81 GHz, IF= 25-27 GHz.</a:t>
            </a:r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CG=5 </a:t>
            </a:r>
            <a:r>
              <a:rPr lang="en-US" sz="1600" dirty="0" err="1" smtClean="0">
                <a:solidFill>
                  <a:srgbClr val="C00000"/>
                </a:solidFill>
                <a:latin typeface="Arial Narrow" pitchFamily="34" charset="0"/>
              </a:rPr>
              <a:t>dB,BW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=10 GHz ,NF=11 </a:t>
            </a:r>
            <a:r>
              <a:rPr lang="en-US" sz="1600" dirty="0" err="1" smtClean="0">
                <a:solidFill>
                  <a:srgbClr val="C00000"/>
                </a:solidFill>
                <a:latin typeface="Arial Narrow" pitchFamily="34" charset="0"/>
              </a:rPr>
              <a:t>dB.</a:t>
            </a:r>
            <a:endParaRPr lang="en-US" sz="1600" dirty="0" smtClean="0">
              <a:solidFill>
                <a:srgbClr val="C00000"/>
              </a:solidFill>
              <a:latin typeface="Arial Narrow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Second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quadrature LO is generated by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dividing first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LO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by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2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 Single frequency synthesizer can be used as first and second LO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generation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Shielded T-lines are used for matching circuits because required reactance is small, also These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lines has high isolation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, reduced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coupling  to adjacent circuits. </a:t>
            </a:r>
          </a:p>
          <a:p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Second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Mixer achieves 6dB conversion gain and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BW=8 GHz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in base band.</a:t>
            </a:r>
          </a:p>
          <a:p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90600" y="6462379"/>
            <a:ext cx="7100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Reference: </a:t>
            </a:r>
            <a:r>
              <a:rPr lang="en-US" sz="900" dirty="0" err="1" smtClean="0">
                <a:solidFill>
                  <a:schemeClr val="bg1"/>
                </a:solidFill>
              </a:rPr>
              <a:t>Aydin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babakhani,Xiang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Guan,Abbas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komijani,Arun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Natarajan,Ali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hajimiri</a:t>
            </a:r>
            <a:r>
              <a:rPr lang="en-US" sz="900" dirty="0" smtClean="0">
                <a:solidFill>
                  <a:schemeClr val="bg1"/>
                </a:solidFill>
              </a:rPr>
              <a:t>,”A &amp;&amp;GHz phased array transceiver with on chip antennas in </a:t>
            </a:r>
          </a:p>
          <a:p>
            <a:r>
              <a:rPr lang="en-US" sz="900" dirty="0" err="1" smtClean="0">
                <a:solidFill>
                  <a:schemeClr val="bg1"/>
                </a:solidFill>
              </a:rPr>
              <a:t>Silicon:receiver</a:t>
            </a:r>
            <a:r>
              <a:rPr lang="en-US" sz="900" dirty="0" smtClean="0">
                <a:solidFill>
                  <a:schemeClr val="bg1"/>
                </a:solidFill>
              </a:rPr>
              <a:t> and </a:t>
            </a:r>
            <a:r>
              <a:rPr lang="en-US" sz="900" dirty="0" err="1" smtClean="0">
                <a:solidFill>
                  <a:schemeClr val="bg1"/>
                </a:solidFill>
              </a:rPr>
              <a:t>Antennas”,IEEE</a:t>
            </a:r>
            <a:r>
              <a:rPr lang="en-US" sz="900" dirty="0" smtClean="0">
                <a:solidFill>
                  <a:schemeClr val="bg1"/>
                </a:solidFill>
              </a:rPr>
              <a:t> journal of Solid State Circuit,vol.41,no.12,December 2006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78673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524000"/>
            <a:ext cx="8356600" cy="4114800"/>
          </a:xfrm>
        </p:spPr>
        <p:txBody>
          <a:bodyPr/>
          <a:lstStyle/>
          <a:p>
            <a:r>
              <a:rPr lang="en-US" sz="1600" dirty="0" err="1" smtClean="0">
                <a:latin typeface="Arial Narrow" pitchFamily="34" charset="0"/>
              </a:rPr>
              <a:t>Subharmonic</a:t>
            </a:r>
            <a:r>
              <a:rPr lang="en-US" sz="1600" dirty="0" smtClean="0">
                <a:latin typeface="Arial Narrow" pitchFamily="34" charset="0"/>
              </a:rPr>
              <a:t> mixer offers an alternative solution to fundamental mixers in mm-wave range since they allow for an LO at lower frequency.so this technique avoids separate multiplier and associated circuitry, resulting in lower power consumption and low active area.</a:t>
            </a:r>
          </a:p>
          <a:p>
            <a:pPr marL="0" indent="0">
              <a:buNone/>
            </a:pPr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Second harmonic or fourth harmonic of LO frequency are commonly used to </a:t>
            </a:r>
            <a:r>
              <a:rPr lang="en-US" sz="1600" dirty="0" err="1" smtClean="0">
                <a:latin typeface="Arial Narrow" pitchFamily="34" charset="0"/>
              </a:rPr>
              <a:t>downconvert</a:t>
            </a:r>
            <a:r>
              <a:rPr lang="en-US" sz="1600" dirty="0" smtClean="0">
                <a:latin typeface="Arial Narrow" pitchFamily="34" charset="0"/>
              </a:rPr>
              <a:t> RF signal to IF frequency.</a:t>
            </a:r>
          </a:p>
          <a:p>
            <a:pPr marL="0" indent="0">
              <a:buNone/>
            </a:pPr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To increase the gain of </a:t>
            </a:r>
            <a:r>
              <a:rPr lang="en-US" sz="1600" dirty="0" err="1" smtClean="0">
                <a:latin typeface="Arial Narrow" pitchFamily="34" charset="0"/>
              </a:rPr>
              <a:t>subharmonic</a:t>
            </a:r>
            <a:r>
              <a:rPr lang="en-US" sz="1600" dirty="0" smtClean="0">
                <a:latin typeface="Arial Narrow" pitchFamily="34" charset="0"/>
              </a:rPr>
              <a:t> mixer, the desired harmonic mixing product should be maximized. Harmonic component of LO signal is a function of conduction duty cycle.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7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1143000"/>
          </a:xfrm>
        </p:spPr>
        <p:txBody>
          <a:bodyPr/>
          <a:lstStyle/>
          <a:p>
            <a:r>
              <a:rPr lang="en-US" dirty="0" err="1"/>
              <a:t>Subharmonic</a:t>
            </a:r>
            <a:r>
              <a:rPr lang="en-US" dirty="0"/>
              <a:t> </a:t>
            </a:r>
            <a:r>
              <a:rPr lang="en-US" dirty="0" smtClean="0"/>
              <a:t>Mixer :Topology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19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 txBox="1">
                <a:spLocks/>
              </p:cNvSpPr>
              <p:nvPr/>
            </p:nvSpPr>
            <p:spPr bwMode="auto">
              <a:xfrm>
                <a:off x="4648200" y="1365336"/>
                <a:ext cx="4419600" cy="47306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70000"/>
                  <a:buFont typeface="Webdings" pitchFamily="18" charset="2"/>
                  <a:buChar char="="/>
                  <a:defRPr kumimoji="1" sz="2000" b="1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55000"/>
                  <a:buFont typeface="Wingdings" pitchFamily="2" charset="2"/>
                  <a:buChar char="u"/>
                  <a:defRPr kumimoji="1" sz="2000" b="1">
                    <a:solidFill>
                      <a:srgbClr val="000000"/>
                    </a:solidFill>
                    <a:latin typeface="Arial"/>
                    <a:cs typeface="Arial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Char char="•"/>
                  <a:defRPr kumimoji="1" sz="1800" b="1">
                    <a:solidFill>
                      <a:srgbClr val="000000"/>
                    </a:solidFill>
                    <a:latin typeface="Arial"/>
                    <a:cs typeface="Arial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None/>
                  <a:defRPr kumimoji="1" sz="1600" b="1">
                    <a:solidFill>
                      <a:srgbClr val="0000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9pPr>
              </a:lstStyle>
              <a:p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RF= 50GHz,LO=24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GHz,peak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CG=9dB,NF=11.8 dB from 3.3V supply, 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0.12um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SiGe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BiCMOS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process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.</a:t>
                </a:r>
              </a:p>
              <a:p>
                <a:pPr marL="0" indent="0">
                  <a:buNone/>
                </a:pPr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Second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Harmonic of LO is used.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Completely Doubled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Balanced Gilbert cell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</a:p>
              <a:p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This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topology uses just two level of transistors hence lower supply voltage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</a:p>
              <a:p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Differential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Two stage ring oscillator is used to generate quadrature phase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</a:p>
              <a:p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The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some of the collector current of all switching pair has 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chemeClr val="bg1"/>
                        </a:solidFill>
                        <a:latin typeface="Cambria Math"/>
                      </a:rPr>
                      <m:t>𝟐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  <a:ea typeface="Cambria Math"/>
                          </a:rPr>
                          <m:t>𝝎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𝑳𝑶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component indicating frequency doubling.</a:t>
                </a:r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8200" y="1365336"/>
                <a:ext cx="4419600" cy="4730664"/>
              </a:xfrm>
              <a:prstGeom prst="rect">
                <a:avLst/>
              </a:prstGeom>
              <a:blipFill rotWithShape="1">
                <a:blip r:embed="rId2"/>
                <a:stretch>
                  <a:fillRect t="-387" r="-1241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95" y="2753838"/>
            <a:ext cx="3189328" cy="316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25663"/>
            <a:ext cx="3429000" cy="142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6869" y="1569979"/>
            <a:ext cx="12474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C00000"/>
                </a:solidFill>
              </a:rPr>
              <a:t>Ring oscillator</a:t>
            </a:r>
            <a:endParaRPr lang="en-US" sz="14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599" y="6614569"/>
            <a:ext cx="70679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</a:t>
            </a:r>
            <a:r>
              <a:rPr lang="en-US" sz="900" dirty="0">
                <a:solidFill>
                  <a:schemeClr val="bg1"/>
                </a:solidFill>
              </a:rPr>
              <a:t>: </a:t>
            </a:r>
            <a:r>
              <a:rPr lang="en-US" sz="900" dirty="0" smtClean="0">
                <a:solidFill>
                  <a:schemeClr val="bg1"/>
                </a:solidFill>
              </a:rPr>
              <a:t>R.M. </a:t>
            </a:r>
            <a:r>
              <a:rPr lang="en-US" sz="900" dirty="0" err="1" smtClean="0">
                <a:solidFill>
                  <a:schemeClr val="bg1"/>
                </a:solidFill>
              </a:rPr>
              <a:t>kodkani</a:t>
            </a:r>
            <a:r>
              <a:rPr lang="en-US" sz="900" dirty="0" smtClean="0">
                <a:solidFill>
                  <a:schemeClr val="bg1"/>
                </a:solidFill>
              </a:rPr>
              <a:t> and L.E. </a:t>
            </a:r>
            <a:r>
              <a:rPr lang="en-US" sz="900" dirty="0" err="1" smtClean="0">
                <a:solidFill>
                  <a:schemeClr val="bg1"/>
                </a:solidFill>
              </a:rPr>
              <a:t>larson</a:t>
            </a:r>
            <a:r>
              <a:rPr lang="en-US" sz="900" dirty="0" smtClean="0">
                <a:solidFill>
                  <a:schemeClr val="bg1"/>
                </a:solidFill>
              </a:rPr>
              <a:t>,“An integrated 50GHz </a:t>
            </a:r>
            <a:r>
              <a:rPr lang="en-US" sz="900" dirty="0" err="1" smtClean="0">
                <a:solidFill>
                  <a:schemeClr val="bg1"/>
                </a:solidFill>
              </a:rPr>
              <a:t>SiGe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Subharmonic</a:t>
            </a:r>
            <a:r>
              <a:rPr lang="en-US" sz="900" dirty="0" smtClean="0">
                <a:solidFill>
                  <a:schemeClr val="bg1"/>
                </a:solidFill>
              </a:rPr>
              <a:t> Mixer/</a:t>
            </a:r>
            <a:r>
              <a:rPr lang="en-US" sz="900" dirty="0" err="1" smtClean="0">
                <a:solidFill>
                  <a:schemeClr val="bg1"/>
                </a:solidFill>
              </a:rPr>
              <a:t>downconverter</a:t>
            </a:r>
            <a:r>
              <a:rPr lang="en-US" sz="900" dirty="0" smtClean="0">
                <a:solidFill>
                  <a:schemeClr val="bg1"/>
                </a:solidFill>
              </a:rPr>
              <a:t> with a quadrature ring VCO” ,IEEE 2007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43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>
                <a:latin typeface="Arial Narrow" pitchFamily="34" charset="0"/>
              </a:rPr>
              <a:t>Challenges in mm-wave design and passive components</a:t>
            </a:r>
          </a:p>
          <a:p>
            <a:r>
              <a:rPr lang="en-US" sz="1600" dirty="0" smtClean="0">
                <a:latin typeface="Arial Narrow" pitchFamily="34" charset="0"/>
              </a:rPr>
              <a:t>LNA design</a:t>
            </a:r>
          </a:p>
          <a:p>
            <a:pPr lvl="1"/>
            <a:r>
              <a:rPr lang="en-US" sz="1600" dirty="0">
                <a:latin typeface="Arial Narrow" pitchFamily="34" charset="0"/>
              </a:rPr>
              <a:t>General LNA topology</a:t>
            </a:r>
          </a:p>
          <a:p>
            <a:pPr lvl="1"/>
            <a:r>
              <a:rPr lang="en-US" sz="1600" dirty="0">
                <a:latin typeface="Arial Narrow" pitchFamily="34" charset="0"/>
              </a:rPr>
              <a:t>Design example of W-band </a:t>
            </a:r>
            <a:r>
              <a:rPr lang="en-US" sz="1600" dirty="0" smtClean="0">
                <a:latin typeface="Arial Narrow" pitchFamily="34" charset="0"/>
              </a:rPr>
              <a:t>LNA</a:t>
            </a:r>
          </a:p>
          <a:p>
            <a:r>
              <a:rPr lang="en-US" sz="1600" dirty="0" smtClean="0">
                <a:latin typeface="Arial Narrow" pitchFamily="34" charset="0"/>
              </a:rPr>
              <a:t>Challenges of mm-wave Mixer design</a:t>
            </a:r>
          </a:p>
          <a:p>
            <a:pPr lvl="1"/>
            <a:r>
              <a:rPr lang="en-US" sz="1600" dirty="0" smtClean="0">
                <a:latin typeface="Arial Narrow" pitchFamily="34" charset="0"/>
              </a:rPr>
              <a:t>Homodyne and Heterodyne Mixer</a:t>
            </a:r>
          </a:p>
          <a:p>
            <a:pPr lvl="1"/>
            <a:r>
              <a:rPr lang="en-US" sz="1600" dirty="0" err="1" smtClean="0">
                <a:latin typeface="Arial Narrow" pitchFamily="34" charset="0"/>
              </a:rPr>
              <a:t>Subharmonic</a:t>
            </a:r>
            <a:r>
              <a:rPr lang="en-US" sz="1600" dirty="0" smtClean="0">
                <a:latin typeface="Arial Narrow" pitchFamily="34" charset="0"/>
              </a:rPr>
              <a:t> Mixer</a:t>
            </a:r>
          </a:p>
          <a:p>
            <a:pPr lvl="1"/>
            <a:r>
              <a:rPr lang="en-US" sz="1600" dirty="0">
                <a:latin typeface="Arial Narrow" pitchFamily="34" charset="0"/>
              </a:rPr>
              <a:t>M</a:t>
            </a:r>
            <a:r>
              <a:rPr lang="en-US" sz="1600" dirty="0" smtClean="0">
                <a:latin typeface="Arial Narrow" pitchFamily="34" charset="0"/>
              </a:rPr>
              <a:t>m-wave Passive Mixer</a:t>
            </a:r>
          </a:p>
          <a:p>
            <a:r>
              <a:rPr lang="en-US" sz="1600" dirty="0" smtClean="0">
                <a:latin typeface="Arial Narrow" pitchFamily="34" charset="0"/>
              </a:rPr>
              <a:t>Layout Methodology</a:t>
            </a:r>
          </a:p>
          <a:p>
            <a:endParaRPr lang="en-US" sz="1600" dirty="0" smtClean="0">
              <a:latin typeface="Arial Narrow" pitchFamily="34" charset="0"/>
            </a:endParaRPr>
          </a:p>
          <a:p>
            <a:endParaRPr lang="en-US" sz="1600" dirty="0" smtClean="0">
              <a:latin typeface="Arial Narrow" pitchFamily="34" charset="0"/>
            </a:endParaRPr>
          </a:p>
          <a:p>
            <a:endParaRPr lang="en-US" sz="16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4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1143000"/>
          </a:xfrm>
        </p:spPr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mixer: Topology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524000"/>
            <a:ext cx="4267200" cy="4570574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RF =122GHz,LO=60GHz,CG=23dB with +3dBm LO power ,SSB NF=12 dB, </a:t>
            </a:r>
            <a:r>
              <a:rPr lang="en-US" sz="1600" dirty="0" err="1">
                <a:solidFill>
                  <a:srgbClr val="C00000"/>
                </a:solidFill>
                <a:latin typeface="Arial Narrow" pitchFamily="34" charset="0"/>
              </a:rPr>
              <a:t>SiGe:C</a:t>
            </a:r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 HBT technology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.</a:t>
            </a:r>
          </a:p>
          <a:p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Second </a:t>
            </a:r>
            <a:r>
              <a:rPr lang="en-US" sz="1600" dirty="0" smtClean="0">
                <a:latin typeface="Arial Narrow" pitchFamily="34" charset="0"/>
              </a:rPr>
              <a:t>Harmonic of LO is used. </a:t>
            </a:r>
            <a:endParaRPr lang="en-US" sz="1600" dirty="0" smtClean="0">
              <a:latin typeface="Arial Narrow" pitchFamily="34" charset="0"/>
            </a:endParaRPr>
          </a:p>
          <a:p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Quadrature </a:t>
            </a:r>
            <a:r>
              <a:rPr lang="en-US" sz="1600" dirty="0" smtClean="0">
                <a:latin typeface="Arial Narrow" pitchFamily="34" charset="0"/>
              </a:rPr>
              <a:t>signal is applied to the stacked LO stages yields the product of twice the LO switching cycle</a:t>
            </a:r>
            <a:r>
              <a:rPr lang="en-US" sz="1600" dirty="0" smtClean="0">
                <a:latin typeface="Arial Narrow" pitchFamily="34" charset="0"/>
              </a:rPr>
              <a:t>.</a:t>
            </a:r>
          </a:p>
          <a:p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Reduced </a:t>
            </a:r>
            <a:r>
              <a:rPr lang="en-US" sz="1600" dirty="0" smtClean="0">
                <a:latin typeface="Arial Narrow" pitchFamily="34" charset="0"/>
              </a:rPr>
              <a:t>size 90 degree Hybrid coupler is used to generate quadrature LO </a:t>
            </a:r>
            <a:r>
              <a:rPr lang="en-US" sz="1600" dirty="0" smtClean="0">
                <a:latin typeface="Arial Narrow" pitchFamily="34" charset="0"/>
              </a:rPr>
              <a:t>signal.</a:t>
            </a:r>
          </a:p>
          <a:p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This topology Requires High supply </a:t>
            </a:r>
            <a:r>
              <a:rPr lang="en-US" sz="1600" dirty="0">
                <a:latin typeface="Arial Narrow" pitchFamily="34" charset="0"/>
              </a:rPr>
              <a:t>v</a:t>
            </a:r>
            <a:r>
              <a:rPr lang="en-US" sz="1600" dirty="0" smtClean="0">
                <a:latin typeface="Arial Narrow" pitchFamily="34" charset="0"/>
              </a:rPr>
              <a:t>oltage, Supply 6.6V,power consumption 150mW.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86200" y="3276600"/>
            <a:ext cx="762000" cy="762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909346" y="4586226"/>
            <a:ext cx="692438" cy="2286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64" y="1371600"/>
            <a:ext cx="3220411" cy="303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066800" y="6604084"/>
            <a:ext cx="77068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</a:t>
            </a:r>
            <a:r>
              <a:rPr lang="en-US" sz="900" dirty="0">
                <a:solidFill>
                  <a:schemeClr val="bg1"/>
                </a:solidFill>
              </a:rPr>
              <a:t>: A.M¨ </a:t>
            </a:r>
            <a:r>
              <a:rPr lang="en-US" sz="900" dirty="0" err="1">
                <a:solidFill>
                  <a:schemeClr val="bg1"/>
                </a:solidFill>
              </a:rPr>
              <a:t>uller,M.Thiel,H.Irion,and</a:t>
            </a:r>
            <a:r>
              <a:rPr lang="en-US" sz="900" dirty="0">
                <a:solidFill>
                  <a:schemeClr val="bg1"/>
                </a:solidFill>
              </a:rPr>
              <a:t> H.-</a:t>
            </a:r>
            <a:r>
              <a:rPr lang="en-US" sz="900" dirty="0" err="1" smtClean="0">
                <a:solidFill>
                  <a:schemeClr val="bg1"/>
                </a:solidFill>
              </a:rPr>
              <a:t>O.Ruoß</a:t>
            </a:r>
            <a:r>
              <a:rPr lang="en-US" sz="900" dirty="0" smtClean="0">
                <a:solidFill>
                  <a:schemeClr val="bg1"/>
                </a:solidFill>
              </a:rPr>
              <a:t>,” A 122 GHz </a:t>
            </a:r>
            <a:r>
              <a:rPr lang="en-US" sz="900" dirty="0" err="1" smtClean="0">
                <a:solidFill>
                  <a:schemeClr val="bg1"/>
                </a:solidFill>
              </a:rPr>
              <a:t>SiGe</a:t>
            </a:r>
            <a:r>
              <a:rPr lang="en-US" sz="900" dirty="0" smtClean="0">
                <a:solidFill>
                  <a:schemeClr val="bg1"/>
                </a:solidFill>
              </a:rPr>
              <a:t> Active </a:t>
            </a:r>
            <a:r>
              <a:rPr lang="en-US" sz="900" dirty="0" err="1" smtClean="0">
                <a:solidFill>
                  <a:schemeClr val="bg1"/>
                </a:solidFill>
              </a:rPr>
              <a:t>Subharmonic</a:t>
            </a:r>
            <a:r>
              <a:rPr lang="en-US" sz="900" dirty="0" smtClean="0">
                <a:solidFill>
                  <a:schemeClr val="bg1"/>
                </a:solidFill>
              </a:rPr>
              <a:t> Mixer”.</a:t>
            </a:r>
            <a:endParaRPr lang="en-US" sz="900" dirty="0">
              <a:solidFill>
                <a:schemeClr val="bg1"/>
              </a:solidFill>
            </a:endParaRP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872" y="4191000"/>
            <a:ext cx="1807959" cy="1753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 bwMode="auto">
              <a:xfrm>
                <a:off x="2247583" y="5961224"/>
                <a:ext cx="1926236" cy="266700"/>
              </a:xfrm>
              <a:prstGeom prst="rect">
                <a:avLst/>
              </a:prstGeom>
              <a:solidFill>
                <a:srgbClr val="FFFFFF"/>
              </a:solidFill>
              <a:ln w="254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90 </m:t>
                      </m:r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𝑑𝑒𝑔𝑟𝑒𝑒</m:t>
                      </m:r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 </m:t>
                      </m:r>
                      <m:r>
                        <a:rPr kumimoji="1" lang="en-US" sz="1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mbria Math"/>
                        </a:rPr>
                        <m:t>𝐻𝑦𝑏𝑟𝑖𝑑</m:t>
                      </m:r>
                    </m:oMath>
                  </m:oMathPara>
                </a14:m>
                <a:endParaRPr kumimoji="1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247583" y="5961224"/>
                <a:ext cx="1926236" cy="266700"/>
              </a:xfrm>
              <a:prstGeom prst="rect">
                <a:avLst/>
              </a:prstGeom>
              <a:blipFill rotWithShape="1">
                <a:blip r:embed="rId5"/>
                <a:stretch>
                  <a:fillRect b="-9091"/>
                </a:stretch>
              </a:blipFill>
              <a:ln w="25400" cap="sq" cmpd="sng" algn="ctr">
                <a:noFill/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ounded Rectangle 11"/>
              <p:cNvSpPr/>
              <p:nvPr/>
            </p:nvSpPr>
            <p:spPr bwMode="auto">
              <a:xfrm>
                <a:off x="101657" y="4732666"/>
                <a:ext cx="2322215" cy="762000"/>
              </a:xfrm>
              <a:prstGeom prst="roundRect">
                <a:avLst/>
              </a:prstGeom>
              <a:solidFill>
                <a:srgbClr val="FFC000"/>
              </a:solid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/>
                        </a:rPr>
                        <m:t>𝒍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14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𝝀</m:t>
                          </m:r>
                        </m:num>
                        <m:den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𝟖</m:t>
                          </m:r>
                        </m:den>
                      </m:f>
                      <m:d>
                        <m:dPr>
                          <m:ctrlP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𝟔𝟎</m:t>
                          </m:r>
                          <m:r>
                            <a:rPr lang="en-US" sz="1400" b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 </m:t>
                          </m:r>
                          <m:r>
                            <a:rPr lang="en-US" sz="1400" b="1" i="1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𝑮𝑯𝒁</m:t>
                          </m:r>
                        </m:e>
                      </m:d>
                      <m:r>
                        <a:rPr lang="en-US" sz="1400" b="1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1400" b="1" i="1">
                          <a:solidFill>
                            <a:schemeClr val="bg1"/>
                          </a:solidFill>
                          <a:latin typeface="Cambria Math"/>
                        </a:rPr>
                        <m:t>𝟑𝟏𝟓𝐮𝐦</m:t>
                      </m:r>
                    </m:oMath>
                  </m:oMathPara>
                </a14:m>
                <a:endParaRPr lang="en-US" sz="1400" b="1" dirty="0">
                  <a:solidFill>
                    <a:schemeClr val="bg1"/>
                  </a:solidFill>
                </a:endParaRPr>
              </a:p>
              <a:p>
                <a:r>
                  <a:rPr lang="en-US" sz="1400" b="1" dirty="0">
                    <a:solidFill>
                      <a:schemeClr val="bg1"/>
                    </a:solidFill>
                  </a:rPr>
                  <a:t>  C=90fF</a:t>
                </a:r>
              </a:p>
            </p:txBody>
          </p:sp>
        </mc:Choice>
        <mc:Fallback>
          <p:sp>
            <p:nvSpPr>
              <p:cNvPr id="12" name="Rounded 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1657" y="4732666"/>
                <a:ext cx="2322215" cy="762000"/>
              </a:xfrm>
              <a:prstGeom prst="roundRect">
                <a:avLst/>
              </a:prstGeom>
              <a:blipFill rotWithShape="1">
                <a:blip r:embed="rId6"/>
                <a:stretch>
                  <a:fillRect b="-4651"/>
                </a:stretch>
              </a:blipFill>
              <a:ln w="25400" cap="sq" cmpd="sng" algn="ctr">
                <a:solidFill>
                  <a:schemeClr val="bg1">
                    <a:lumMod val="75000"/>
                    <a:lumOff val="25000"/>
                  </a:schemeClr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805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8458200" cy="1143000"/>
          </a:xfrm>
        </p:spPr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Mixer: Topology 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743" y="2895600"/>
            <a:ext cx="5444402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/>
              <p:cNvSpPr txBox="1">
                <a:spLocks/>
              </p:cNvSpPr>
              <p:nvPr/>
            </p:nvSpPr>
            <p:spPr bwMode="auto">
              <a:xfrm>
                <a:off x="838200" y="1534299"/>
                <a:ext cx="8215860" cy="1361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70000"/>
                  <a:buFont typeface="Webdings" pitchFamily="18" charset="2"/>
                  <a:buChar char="="/>
                  <a:defRPr kumimoji="1" sz="2000" b="1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55000"/>
                  <a:buFont typeface="Wingdings" pitchFamily="2" charset="2"/>
                  <a:buChar char="u"/>
                  <a:defRPr kumimoji="1" sz="2000" b="1">
                    <a:solidFill>
                      <a:srgbClr val="000000"/>
                    </a:solidFill>
                    <a:latin typeface="Arial"/>
                    <a:cs typeface="Arial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Char char="•"/>
                  <a:defRPr kumimoji="1" sz="1800" b="1">
                    <a:solidFill>
                      <a:srgbClr val="000000"/>
                    </a:solidFill>
                    <a:latin typeface="Arial"/>
                    <a:cs typeface="Arial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None/>
                  <a:defRPr kumimoji="1" sz="1600" b="1">
                    <a:solidFill>
                      <a:srgbClr val="0000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9pPr>
              </a:lstStyle>
              <a:p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RF=245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GHz,LO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=60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GHz,conversion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gain .7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dB,NF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=23 dB,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𝑷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=-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9.1 dBm.SiGe:C </a:t>
                </a:r>
                <a:r>
                  <a:rPr lang="en-US" sz="1600" dirty="0" err="1">
                    <a:solidFill>
                      <a:srgbClr val="C00000"/>
                    </a:solidFill>
                    <a:latin typeface="Arial Narrow" pitchFamily="34" charset="0"/>
                  </a:rPr>
                  <a:t>BiCMOS</a:t>
                </a:r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 Technology,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=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300 GHz.</a:t>
                </a:r>
                <a:endParaRPr lang="en-US" sz="1600" dirty="0" smtClean="0">
                  <a:solidFill>
                    <a:srgbClr val="C00000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Fourth Harmonic of LO is used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1600" dirty="0" smtClean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err="1">
                    <a:solidFill>
                      <a:schemeClr val="bg1"/>
                    </a:solidFill>
                    <a:latin typeface="Arial Narrow" pitchFamily="34" charset="0"/>
                  </a:rPr>
                  <a:t>Transconductance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 mixing topology : Switching core may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not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work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as a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switch at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frequency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near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2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8200" y="1534299"/>
                <a:ext cx="8215860" cy="1361301"/>
              </a:xfrm>
              <a:prstGeom prst="rect">
                <a:avLst/>
              </a:prstGeom>
              <a:blipFill rotWithShape="1">
                <a:blip r:embed="rId3"/>
                <a:stretch>
                  <a:fillRect t="-1345" b="-9417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466845"/>
            <a:ext cx="2523090" cy="1662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ounded Rectangle 13"/>
          <p:cNvSpPr/>
          <p:nvPr/>
        </p:nvSpPr>
        <p:spPr bwMode="auto">
          <a:xfrm>
            <a:off x="2350624" y="4804572"/>
            <a:ext cx="773576" cy="549415"/>
          </a:xfrm>
          <a:prstGeom prst="roundRect">
            <a:avLst/>
          </a:prstGeom>
          <a:noFill/>
          <a:ln w="28575" cap="sq" cmpd="sng" algn="ctr">
            <a:solidFill>
              <a:srgbClr val="CC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3200400" y="5353987"/>
            <a:ext cx="1828800" cy="228600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" name="Rectangle 2"/>
          <p:cNvSpPr/>
          <p:nvPr/>
        </p:nvSpPr>
        <p:spPr>
          <a:xfrm>
            <a:off x="1143000" y="6486595"/>
            <a:ext cx="75007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Reference: </a:t>
            </a:r>
            <a:r>
              <a:rPr lang="en-US" sz="900" dirty="0" err="1" smtClean="0">
                <a:solidFill>
                  <a:schemeClr val="bg1"/>
                </a:solidFill>
              </a:rPr>
              <a:t>Yanfei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Mao,Klaus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schmalz,johannes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Borgraber</a:t>
            </a:r>
            <a:r>
              <a:rPr lang="en-US" sz="900" dirty="0" smtClean="0">
                <a:solidFill>
                  <a:schemeClr val="bg1"/>
                </a:solidFill>
              </a:rPr>
              <a:t> and john </a:t>
            </a:r>
            <a:r>
              <a:rPr lang="en-US" sz="900" dirty="0" err="1" smtClean="0">
                <a:solidFill>
                  <a:schemeClr val="bg1"/>
                </a:solidFill>
              </a:rPr>
              <a:t>christoph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scheytt</a:t>
            </a:r>
            <a:r>
              <a:rPr lang="en-US" sz="900" dirty="0" smtClean="0">
                <a:solidFill>
                  <a:schemeClr val="bg1"/>
                </a:solidFill>
              </a:rPr>
              <a:t> ,”245GHz LNA, Mixer and </a:t>
            </a:r>
            <a:r>
              <a:rPr lang="en-US" sz="900" dirty="0" err="1" smtClean="0">
                <a:solidFill>
                  <a:schemeClr val="bg1"/>
                </a:solidFill>
              </a:rPr>
              <a:t>Subharmonic</a:t>
            </a:r>
            <a:r>
              <a:rPr lang="en-US" sz="900" dirty="0" smtClean="0">
                <a:solidFill>
                  <a:schemeClr val="bg1"/>
                </a:solidFill>
              </a:rPr>
              <a:t> receiver in </a:t>
            </a:r>
            <a:r>
              <a:rPr lang="en-US" sz="900" dirty="0" err="1" smtClean="0">
                <a:solidFill>
                  <a:schemeClr val="bg1"/>
                </a:solidFill>
              </a:rPr>
              <a:t>SiGe</a:t>
            </a:r>
            <a:r>
              <a:rPr lang="en-US" sz="900" dirty="0" smtClean="0">
                <a:solidFill>
                  <a:schemeClr val="bg1"/>
                </a:solidFill>
              </a:rPr>
              <a:t> technology”, 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IEEE transactions On Microwave theory and Technique ,</a:t>
            </a:r>
            <a:r>
              <a:rPr lang="en-US" sz="900" dirty="0" err="1" smtClean="0">
                <a:solidFill>
                  <a:schemeClr val="bg1"/>
                </a:solidFill>
              </a:rPr>
              <a:t>vol</a:t>
            </a:r>
            <a:r>
              <a:rPr lang="en-US" sz="900" dirty="0" smtClean="0">
                <a:solidFill>
                  <a:schemeClr val="bg1"/>
                </a:solidFill>
              </a:rPr>
              <a:t> 60,no.12,december 2012.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803226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Passive Mixer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554" y="2542737"/>
            <a:ext cx="452845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1371600"/>
            <a:ext cx="845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At </a:t>
            </a:r>
            <a:r>
              <a:rPr lang="en-US" b="1" dirty="0">
                <a:solidFill>
                  <a:srgbClr val="C00000"/>
                </a:solidFill>
                <a:latin typeface="Arial Narrow" pitchFamily="34" charset="0"/>
              </a:rPr>
              <a:t>very high frequency active </a:t>
            </a: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mixers becomes complicated. In </a:t>
            </a:r>
            <a:r>
              <a:rPr lang="en-US" b="1" dirty="0">
                <a:solidFill>
                  <a:srgbClr val="C00000"/>
                </a:solidFill>
                <a:latin typeface="Arial Narrow" pitchFamily="34" charset="0"/>
              </a:rPr>
              <a:t>that case passive mixer </a:t>
            </a:r>
            <a:r>
              <a:rPr lang="en-US" b="1" dirty="0" smtClean="0">
                <a:solidFill>
                  <a:srgbClr val="C00000"/>
                </a:solidFill>
                <a:latin typeface="Arial Narrow" pitchFamily="34" charset="0"/>
              </a:rPr>
              <a:t>can be  used. As there is no conversion gain, passive mixer can reduce sensitivity of the receiver.</a:t>
            </a:r>
            <a:endParaRPr lang="en-US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133833"/>
            <a:ext cx="4147666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3574435" y="2677391"/>
            <a:ext cx="62069" cy="230964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5" name="Rounded Rectangle 14"/>
          <p:cNvSpPr/>
          <p:nvPr/>
        </p:nvSpPr>
        <p:spPr bwMode="auto">
          <a:xfrm>
            <a:off x="3216467" y="2912748"/>
            <a:ext cx="628650" cy="1178486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996306" y="3549291"/>
            <a:ext cx="329705" cy="381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1831453" y="3810000"/>
            <a:ext cx="329705" cy="381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914400" y="4076700"/>
            <a:ext cx="1246758" cy="728896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1202802" y="3200399"/>
            <a:ext cx="854597" cy="876301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1173406" y="4161072"/>
            <a:ext cx="182929" cy="212256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81972" y="2159415"/>
            <a:ext cx="6511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Arial Narrow" pitchFamily="34" charset="0"/>
              </a:rPr>
              <a:t>Balun</a:t>
            </a:r>
            <a:endParaRPr lang="en-US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5" name="Rounded Rectangle 24"/>
          <p:cNvSpPr/>
          <p:nvPr/>
        </p:nvSpPr>
        <p:spPr bwMode="auto">
          <a:xfrm>
            <a:off x="5820788" y="3039190"/>
            <a:ext cx="427298" cy="876301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Rounded Rectangle 25"/>
          <p:cNvSpPr/>
          <p:nvPr/>
        </p:nvSpPr>
        <p:spPr bwMode="auto">
          <a:xfrm>
            <a:off x="7301211" y="3123184"/>
            <a:ext cx="516727" cy="820305"/>
          </a:xfrm>
          <a:prstGeom prst="roundRect">
            <a:avLst/>
          </a:prstGeom>
          <a:noFill/>
          <a:ln w="28575" cap="sq" cmpd="sng" algn="ctr">
            <a:solidFill>
              <a:srgbClr val="C00000"/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6156540" y="2757420"/>
            <a:ext cx="151236" cy="15399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7322201" y="2757420"/>
            <a:ext cx="104884" cy="201016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2" name="TextBox 31"/>
          <p:cNvSpPr txBox="1"/>
          <p:nvPr/>
        </p:nvSpPr>
        <p:spPr>
          <a:xfrm>
            <a:off x="1127763" y="6409508"/>
            <a:ext cx="633378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Reference: (1)16.9-mW </a:t>
            </a:r>
            <a:r>
              <a:rPr lang="en-US" sz="900" dirty="0">
                <a:solidFill>
                  <a:schemeClr val="bg1"/>
                </a:solidFill>
              </a:rPr>
              <a:t>33.7-dB Gain </a:t>
            </a:r>
            <a:r>
              <a:rPr lang="en-US" sz="900" dirty="0" err="1">
                <a:solidFill>
                  <a:schemeClr val="bg1"/>
                </a:solidFill>
              </a:rPr>
              <a:t>mmWave</a:t>
            </a:r>
            <a:r>
              <a:rPr lang="en-US" sz="900" dirty="0">
                <a:solidFill>
                  <a:schemeClr val="bg1"/>
                </a:solidFill>
              </a:rPr>
              <a:t> Receiver Front-End </a:t>
            </a:r>
            <a:r>
              <a:rPr lang="en-US" sz="900" dirty="0" smtClean="0">
                <a:solidFill>
                  <a:schemeClr val="bg1"/>
                </a:solidFill>
              </a:rPr>
              <a:t>in </a:t>
            </a:r>
            <a:r>
              <a:rPr lang="en-US" sz="900" dirty="0">
                <a:solidFill>
                  <a:schemeClr val="bg1"/>
                </a:solidFill>
              </a:rPr>
              <a:t>65 nm </a:t>
            </a:r>
            <a:r>
              <a:rPr lang="en-US" sz="900" dirty="0" smtClean="0">
                <a:solidFill>
                  <a:schemeClr val="bg1"/>
                </a:solidFill>
              </a:rPr>
              <a:t>CMOS,</a:t>
            </a:r>
            <a:r>
              <a:rPr lang="nl-NL" sz="900" dirty="0">
                <a:solidFill>
                  <a:schemeClr val="bg1"/>
                </a:solidFill>
              </a:rPr>
              <a:t> hun-Hsing Li and Chien-Nan Kuo, 2012 IEEE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63205" y="6540305"/>
            <a:ext cx="77957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(2)Double-Balanced </a:t>
            </a:r>
            <a:r>
              <a:rPr lang="en-US" sz="900" dirty="0">
                <a:solidFill>
                  <a:schemeClr val="bg1"/>
                </a:solidFill>
              </a:rPr>
              <a:t>130-180 GHz Passive and Balanced </a:t>
            </a:r>
            <a:r>
              <a:rPr lang="en-US" sz="900" dirty="0" smtClean="0">
                <a:solidFill>
                  <a:schemeClr val="bg1"/>
                </a:solidFill>
              </a:rPr>
              <a:t>145-165 </a:t>
            </a:r>
            <a:r>
              <a:rPr lang="en-US" sz="900" dirty="0">
                <a:solidFill>
                  <a:schemeClr val="bg1"/>
                </a:solidFill>
              </a:rPr>
              <a:t>GHz Active Mixers in 45 nm CMOS , </a:t>
            </a:r>
            <a:r>
              <a:rPr lang="en-US" sz="900" dirty="0" err="1">
                <a:solidFill>
                  <a:schemeClr val="bg1"/>
                </a:solidFill>
              </a:rPr>
              <a:t>Ozgur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Inac</a:t>
            </a:r>
            <a:r>
              <a:rPr lang="en-US" sz="900" dirty="0" smtClean="0">
                <a:solidFill>
                  <a:schemeClr val="bg1"/>
                </a:solidFill>
              </a:rPr>
              <a:t>, </a:t>
            </a:r>
            <a:r>
              <a:rPr lang="en-US" sz="900" dirty="0">
                <a:solidFill>
                  <a:schemeClr val="bg1"/>
                </a:solidFill>
              </a:rPr>
              <a:t>Andy </a:t>
            </a:r>
            <a:r>
              <a:rPr lang="en-US" sz="900" dirty="0" smtClean="0">
                <a:solidFill>
                  <a:schemeClr val="bg1"/>
                </a:solidFill>
              </a:rPr>
              <a:t>Fung2 and </a:t>
            </a:r>
            <a:r>
              <a:rPr lang="en-US" sz="900" dirty="0">
                <a:solidFill>
                  <a:schemeClr val="bg1"/>
                </a:solidFill>
              </a:rPr>
              <a:t>Gabriel M. </a:t>
            </a:r>
            <a:r>
              <a:rPr lang="en-US" sz="900" dirty="0" err="1" smtClean="0">
                <a:solidFill>
                  <a:schemeClr val="bg1"/>
                </a:solidFill>
              </a:rPr>
              <a:t>Rebeiz</a:t>
            </a:r>
            <a:r>
              <a:rPr lang="en-US" sz="900" dirty="0">
                <a:solidFill>
                  <a:schemeClr val="bg1"/>
                </a:solidFill>
              </a:rPr>
              <a:t>, 2011 IEEE</a:t>
            </a: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858592" y="5041995"/>
            <a:ext cx="2986525" cy="1206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70000"/>
              <a:buFont typeface="Webdings" pitchFamily="18" charset="2"/>
              <a:buChar char="="/>
              <a:defRPr kumimoji="1" sz="20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55000"/>
              <a:buFont typeface="Wingdings" pitchFamily="2" charset="2"/>
              <a:buChar char="u"/>
              <a:defRPr kumimoji="1" sz="20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kumimoji="1"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1600" b="1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Single balanced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Mixer.</a:t>
            </a:r>
            <a:endParaRPr lang="en-US" sz="1600" dirty="0">
              <a:solidFill>
                <a:srgbClr val="C00000"/>
              </a:solidFill>
              <a:latin typeface="Arial Narrow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65nm CMOS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process.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67~75 GHz RF.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 bwMode="auto">
          <a:xfrm>
            <a:off x="4964662" y="4806204"/>
            <a:ext cx="4026938" cy="144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70000"/>
              <a:buFont typeface="Webdings" pitchFamily="18" charset="2"/>
              <a:buChar char="="/>
              <a:defRPr kumimoji="1" sz="20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55000"/>
              <a:buFont typeface="Wingdings" pitchFamily="2" charset="2"/>
              <a:buChar char="u"/>
              <a:defRPr kumimoji="1" sz="20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kumimoji="1"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1600" b="1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Doubled balanced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Mixer.</a:t>
            </a:r>
            <a:endParaRPr lang="en-US" sz="1600" dirty="0">
              <a:solidFill>
                <a:srgbClr val="C00000"/>
              </a:solidFill>
              <a:latin typeface="Arial Narrow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45nm CMOS IBM12SOI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process.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Wide band RF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130GHz-180 GHz.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Conversion loss 12-13dB with 3dBm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LO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power.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3132912" y="2159415"/>
            <a:ext cx="1187812" cy="503539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 Narrow" pitchFamily="34" charset="0"/>
              </a:rPr>
              <a:t>RC low pass filter</a:t>
            </a:r>
            <a:endParaRPr lang="en-US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591016" y="4400237"/>
            <a:ext cx="1039083" cy="511851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 Narrow" pitchFamily="34" charset="0"/>
              </a:rPr>
              <a:t>Matching circuit</a:t>
            </a:r>
            <a:endParaRPr lang="en-US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6" name="Rounded Rectangle 35"/>
          <p:cNvSpPr/>
          <p:nvPr/>
        </p:nvSpPr>
        <p:spPr bwMode="auto">
          <a:xfrm>
            <a:off x="6335258" y="2166655"/>
            <a:ext cx="1033073" cy="511851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 Narrow" pitchFamily="34" charset="0"/>
              </a:rPr>
              <a:t>Matching circuit</a:t>
            </a:r>
            <a:endParaRPr lang="en-US" sz="1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3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Methodology : Isolation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10154"/>
            <a:ext cx="3386089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166" y="2286000"/>
            <a:ext cx="1418260" cy="88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3352800"/>
            <a:ext cx="1573531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endCxn id="3075" idx="1"/>
          </p:cNvCxnSpPr>
          <p:nvPr/>
        </p:nvCxnSpPr>
        <p:spPr bwMode="auto">
          <a:xfrm>
            <a:off x="3074277" y="3592684"/>
            <a:ext cx="811922" cy="293516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V="1">
            <a:off x="3169004" y="2911829"/>
            <a:ext cx="822936" cy="127423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799" y="1594103"/>
            <a:ext cx="3428999" cy="2500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28600" y="1349115"/>
            <a:ext cx="1747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LO-RF Isolation</a:t>
            </a:r>
            <a:endParaRPr lang="en-US" sz="20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117104" y="6430780"/>
            <a:ext cx="666079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err="1" smtClean="0">
                <a:solidFill>
                  <a:schemeClr val="bg1"/>
                </a:solidFill>
              </a:rPr>
              <a:t>Reference:Low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>
                <a:solidFill>
                  <a:schemeClr val="bg1"/>
                </a:solidFill>
              </a:rPr>
              <a:t>Power and High Gain Double-Balanced Mixer  dedicated to 77 GHz Automotive Radar Applications, A. Mariano, T. </a:t>
            </a:r>
            <a:r>
              <a:rPr lang="en-US" sz="900" dirty="0" err="1">
                <a:solidFill>
                  <a:schemeClr val="bg1"/>
                </a:solidFill>
              </a:rPr>
              <a:t>Taris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endParaRPr lang="en-US" sz="900" dirty="0" smtClean="0">
              <a:solidFill>
                <a:schemeClr val="bg1"/>
              </a:solidFill>
            </a:endParaRPr>
          </a:p>
          <a:p>
            <a:r>
              <a:rPr lang="en-US" sz="900" dirty="0" smtClean="0">
                <a:solidFill>
                  <a:schemeClr val="bg1"/>
                </a:solidFill>
              </a:rPr>
              <a:t>B</a:t>
            </a:r>
            <a:r>
              <a:rPr lang="en-US" sz="900" dirty="0">
                <a:solidFill>
                  <a:schemeClr val="bg1"/>
                </a:solidFill>
              </a:rPr>
              <a:t>. </a:t>
            </a:r>
            <a:r>
              <a:rPr lang="en-US" sz="900" dirty="0" err="1">
                <a:solidFill>
                  <a:schemeClr val="bg1"/>
                </a:solidFill>
              </a:rPr>
              <a:t>Leite</a:t>
            </a:r>
            <a:r>
              <a:rPr lang="en-US" sz="900" dirty="0">
                <a:solidFill>
                  <a:schemeClr val="bg1"/>
                </a:solidFill>
              </a:rPr>
              <a:t>, C. </a:t>
            </a:r>
            <a:r>
              <a:rPr lang="en-US" sz="900" dirty="0" err="1">
                <a:solidFill>
                  <a:schemeClr val="bg1"/>
                </a:solidFill>
              </a:rPr>
              <a:t>Majek</a:t>
            </a:r>
            <a:r>
              <a:rPr lang="en-US" sz="900" dirty="0">
                <a:solidFill>
                  <a:schemeClr val="bg1"/>
                </a:solidFill>
              </a:rPr>
              <a:t>, Y. </a:t>
            </a:r>
            <a:r>
              <a:rPr lang="en-US" sz="900" dirty="0" err="1">
                <a:solidFill>
                  <a:schemeClr val="bg1"/>
                </a:solidFill>
              </a:rPr>
              <a:t>Deval</a:t>
            </a:r>
            <a:r>
              <a:rPr lang="en-US" sz="900" dirty="0">
                <a:solidFill>
                  <a:schemeClr val="bg1"/>
                </a:solidFill>
              </a:rPr>
              <a:t>, D. </a:t>
            </a:r>
            <a:r>
              <a:rPr lang="en-US" sz="900" dirty="0" err="1" smtClean="0">
                <a:solidFill>
                  <a:schemeClr val="bg1"/>
                </a:solidFill>
              </a:rPr>
              <a:t>Belot</a:t>
            </a:r>
            <a:r>
              <a:rPr lang="en-US" sz="900" dirty="0">
                <a:solidFill>
                  <a:schemeClr val="bg1"/>
                </a:solidFill>
              </a:rPr>
              <a:t>, 2010 IEEE</a:t>
            </a:r>
          </a:p>
          <a:p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14" name="Content Placeholder 5"/>
          <p:cNvSpPr>
            <a:spLocks noGrp="1"/>
          </p:cNvSpPr>
          <p:nvPr>
            <p:ph idx="1"/>
          </p:nvPr>
        </p:nvSpPr>
        <p:spPr>
          <a:xfrm>
            <a:off x="533400" y="5257800"/>
            <a:ext cx="8052055" cy="926068"/>
          </a:xfrm>
        </p:spPr>
        <p:txBody>
          <a:bodyPr/>
          <a:lstStyle/>
          <a:p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RF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frequency=77GHz,LO Frequency=80GHz,130nm </a:t>
            </a:r>
            <a:r>
              <a:rPr lang="en-US" sz="1600" dirty="0" err="1">
                <a:solidFill>
                  <a:srgbClr val="C00000"/>
                </a:solidFill>
                <a:latin typeface="Arial Narrow" pitchFamily="34" charset="0"/>
              </a:rPr>
              <a:t>BiCMOS</a:t>
            </a:r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Technology.</a:t>
            </a:r>
            <a:endParaRPr lang="en-US" sz="1600" dirty="0">
              <a:solidFill>
                <a:srgbClr val="C00000"/>
              </a:solidFill>
              <a:latin typeface="Arial Narrow" pitchFamily="34" charset="0"/>
            </a:endParaRPr>
          </a:p>
          <a:p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For X junction, reducing the width of path at crossing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point allows </a:t>
            </a:r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minimizing the coupling </a:t>
            </a:r>
            <a:r>
              <a:rPr lang="en-US" sz="1600" dirty="0" smtClean="0">
                <a:solidFill>
                  <a:schemeClr val="bg1"/>
                </a:solidFill>
                <a:latin typeface="Arial Narrow" pitchFamily="34" charset="0"/>
              </a:rPr>
              <a:t>effect.</a:t>
            </a:r>
            <a:endParaRPr lang="en-US" sz="16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415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Methodology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1200" y="1524000"/>
            <a:ext cx="6223000" cy="4876800"/>
          </a:xfrm>
        </p:spPr>
        <p:txBody>
          <a:bodyPr/>
          <a:lstStyle/>
          <a:p>
            <a:r>
              <a:rPr lang="en-US" sz="1600" dirty="0" smtClean="0">
                <a:latin typeface="Arial Narrow" pitchFamily="34" charset="0"/>
              </a:rPr>
              <a:t>Bias signals from large signal circuits (like the VCO and PA) must not be shared with sensitive circuit LNA</a:t>
            </a:r>
            <a:r>
              <a:rPr lang="en-US" sz="1600" dirty="0" smtClean="0">
                <a:latin typeface="Arial Narrow" pitchFamily="34" charset="0"/>
              </a:rPr>
              <a:t>.</a:t>
            </a:r>
          </a:p>
          <a:p>
            <a:pPr marL="0" indent="0">
              <a:buNone/>
            </a:pPr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When </a:t>
            </a:r>
            <a:r>
              <a:rPr lang="en-US" sz="1600" dirty="0" smtClean="0">
                <a:latin typeface="Arial Narrow" pitchFamily="34" charset="0"/>
              </a:rPr>
              <a:t>bias lines of different blocks must be crossed, local ground plane should be placed between them to minimize their capacitive coupling</a:t>
            </a:r>
            <a:r>
              <a:rPr lang="en-US" sz="1600" dirty="0" smtClean="0">
                <a:latin typeface="Arial Narrow" pitchFamily="34" charset="0"/>
              </a:rPr>
              <a:t>.</a:t>
            </a:r>
          </a:p>
          <a:p>
            <a:pPr marL="0" indent="0">
              <a:buNone/>
            </a:pPr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LNA </a:t>
            </a:r>
            <a:r>
              <a:rPr lang="en-US" sz="1600" dirty="0" smtClean="0">
                <a:latin typeface="Arial Narrow" pitchFamily="34" charset="0"/>
              </a:rPr>
              <a:t>should be placed as far as possible from frequency divider, PA </a:t>
            </a:r>
            <a:r>
              <a:rPr lang="en-US" sz="1600" dirty="0" smtClean="0">
                <a:latin typeface="Arial Narrow" pitchFamily="34" charset="0"/>
              </a:rPr>
              <a:t>.</a:t>
            </a:r>
          </a:p>
          <a:p>
            <a:pPr marL="0" indent="0">
              <a:buNone/>
            </a:pPr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Capacitance </a:t>
            </a:r>
            <a:r>
              <a:rPr lang="en-US" sz="1600" dirty="0" smtClean="0">
                <a:latin typeface="Arial Narrow" pitchFamily="34" charset="0"/>
              </a:rPr>
              <a:t>of the metal planes contribute on-chip decoupling which prevents the propagation of high frequency noise between adjacent blocks.so power bias and ground planes are interlaced to increase their capacitance</a:t>
            </a:r>
            <a:r>
              <a:rPr lang="en-US" sz="1600" dirty="0" smtClean="0">
                <a:latin typeface="Arial Narrow" pitchFamily="34" charset="0"/>
              </a:rPr>
              <a:t>.</a:t>
            </a:r>
          </a:p>
          <a:p>
            <a:endParaRPr lang="en-US" sz="1600" dirty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Circuit </a:t>
            </a:r>
            <a:r>
              <a:rPr lang="en-US" sz="1600" dirty="0" smtClean="0">
                <a:latin typeface="Arial Narrow" pitchFamily="34" charset="0"/>
              </a:rPr>
              <a:t>blocks should be surrounded by n-well and p-well isolation ring to prevent noise from emerging or leaving.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398" y="1336623"/>
            <a:ext cx="1490294" cy="147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8145" y="3590390"/>
            <a:ext cx="1798799" cy="1652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83656" y="2890390"/>
            <a:ext cx="16642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Local GND plane used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for isolation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2174" y="5264027"/>
            <a:ext cx="2212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Metal planes for bias and </a:t>
            </a:r>
          </a:p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Power distribution (</a:t>
            </a:r>
            <a:r>
              <a:rPr lang="en-US" sz="1400" dirty="0" err="1" smtClean="0">
                <a:solidFill>
                  <a:schemeClr val="bg1"/>
                </a:solidFill>
                <a:latin typeface="Arial Narrow" pitchFamily="34" charset="0"/>
              </a:rPr>
              <a:t>SiGe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Tech.)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 rot="16200000">
            <a:off x="8492024" y="3497848"/>
            <a:ext cx="283329" cy="503379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 rot="16200000">
            <a:off x="8541690" y="4451098"/>
            <a:ext cx="207129" cy="503379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8292476" y="4575520"/>
                <a:ext cx="40216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900" b="1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𝐕</m:t>
                          </m:r>
                        </m:e>
                        <m:sub>
                          <m:r>
                            <a:rPr lang="en-US" sz="900" b="1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𝐃𝐃</m:t>
                          </m:r>
                        </m:sub>
                      </m:sSub>
                    </m:oMath>
                  </m:oMathPara>
                </a14:m>
                <a:endParaRPr lang="en-US" sz="900" b="1" dirty="0">
                  <a:solidFill>
                    <a:schemeClr val="bg1"/>
                  </a:solidFill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476" y="4575520"/>
                <a:ext cx="402161" cy="2308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8292476" y="3634121"/>
                <a:ext cx="40216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900" b="1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900" b="1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𝐕</m:t>
                          </m:r>
                        </m:e>
                        <m:sub>
                          <m:r>
                            <a:rPr lang="en-US" sz="900" b="1" i="0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𝐃𝐃</m:t>
                          </m:r>
                        </m:sub>
                      </m:sSub>
                    </m:oMath>
                  </m:oMathPara>
                </a14:m>
                <a:endParaRPr lang="en-US" sz="900" b="1" dirty="0">
                  <a:solidFill>
                    <a:schemeClr val="bg1"/>
                  </a:solidFill>
                  <a:cs typeface="Times New Roman" pitchFamily="18" charset="0"/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92476" y="3634121"/>
                <a:ext cx="402161" cy="2308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632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>
                <a:latin typeface="Arial Narrow" pitchFamily="34" charset="0"/>
              </a:rPr>
              <a:t>Different passive components are described in mm-wave range. All passive components and transistor interconnections should be verified by EM simulation at this high frequency.</a:t>
            </a:r>
          </a:p>
          <a:p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A number of techniques have been described to design LNA and mixer that ameliorate the challenges </a:t>
            </a:r>
            <a:r>
              <a:rPr lang="en-US" sz="1600" dirty="0">
                <a:latin typeface="Arial Narrow" pitchFamily="34" charset="0"/>
              </a:rPr>
              <a:t>in mm-wave </a:t>
            </a:r>
            <a:r>
              <a:rPr lang="en-US" sz="1600" dirty="0" smtClean="0">
                <a:latin typeface="Arial Narrow" pitchFamily="34" charset="0"/>
              </a:rPr>
              <a:t>design.</a:t>
            </a:r>
          </a:p>
          <a:p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latin typeface="Arial Narrow" pitchFamily="34" charset="0"/>
              </a:rPr>
              <a:t>Systematic methodologies in layout, coupling among building blocks through the power lines and substrate are critical tasks that must be addressed.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57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667000"/>
            <a:ext cx="7772400" cy="1143000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14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895600"/>
            <a:ext cx="7772400" cy="1143000"/>
          </a:xfrm>
        </p:spPr>
        <p:txBody>
          <a:bodyPr/>
          <a:lstStyle/>
          <a:p>
            <a:r>
              <a:rPr lang="en-US" dirty="0" smtClean="0"/>
              <a:t>Back up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0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4943475" cy="423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179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Passive mixer 1:power </a:t>
            </a:r>
            <a:r>
              <a:rPr lang="en-US" dirty="0" err="1" smtClean="0"/>
              <a:t>consumtion</a:t>
            </a:r>
            <a:r>
              <a:rPr lang="en-US" dirty="0" smtClean="0"/>
              <a:t> 16.9mW from 1 V supply</a:t>
            </a:r>
          </a:p>
          <a:p>
            <a:r>
              <a:rPr lang="en-US" dirty="0" smtClean="0"/>
              <a:t>IF is 8MHz is measured with LO power -2dBm,the highest gain is 33dB with Three stage LNA front </a:t>
            </a:r>
            <a:r>
              <a:rPr lang="en-US" dirty="0" err="1" smtClean="0"/>
              <a:t>end,NF</a:t>
            </a:r>
            <a:r>
              <a:rPr lang="en-US" dirty="0" smtClean="0"/>
              <a:t> of the front end is 12.2dB,IIP3 is -19dBm(overall)</a:t>
            </a:r>
          </a:p>
          <a:p>
            <a:r>
              <a:rPr lang="en-US" dirty="0" smtClean="0"/>
              <a:t>As Rd </a:t>
            </a:r>
            <a:r>
              <a:rPr lang="en-US" dirty="0" err="1" smtClean="0"/>
              <a:t>isncreases</a:t>
            </a:r>
            <a:r>
              <a:rPr lang="en-US" dirty="0" smtClean="0"/>
              <a:t> gain is also </a:t>
            </a:r>
            <a:r>
              <a:rPr lang="en-US" dirty="0" err="1" smtClean="0"/>
              <a:t>increasedused</a:t>
            </a:r>
            <a:r>
              <a:rPr lang="en-US" dirty="0" smtClean="0"/>
              <a:t> </a:t>
            </a:r>
            <a:r>
              <a:rPr lang="en-US" dirty="0" err="1" smtClean="0"/>
              <a:t>rD</a:t>
            </a:r>
            <a:r>
              <a:rPr lang="en-US" dirty="0" smtClean="0"/>
              <a:t> is 2k,but linearity </a:t>
            </a:r>
            <a:r>
              <a:rPr lang="en-US" dirty="0" err="1" smtClean="0"/>
              <a:t>degraed</a:t>
            </a:r>
            <a:r>
              <a:rPr lang="en-US" dirty="0" smtClean="0"/>
              <a:t> with high </a:t>
            </a:r>
            <a:r>
              <a:rPr lang="en-US" dirty="0" err="1" smtClean="0"/>
              <a:t>Rd,so</a:t>
            </a:r>
            <a:r>
              <a:rPr lang="en-US" dirty="0" smtClean="0"/>
              <a:t> it has a good trade off between gain and linearity.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191000"/>
            <a:ext cx="3581400" cy="1590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171800"/>
            <a:ext cx="3767137" cy="166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313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Challenges in </a:t>
            </a:r>
            <a:r>
              <a:rPr lang="en-US" dirty="0" smtClean="0"/>
              <a:t>mm-wave </a:t>
            </a:r>
            <a:r>
              <a:rPr lang="en-US" dirty="0"/>
              <a:t>Design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18936" y="1447800"/>
                <a:ext cx="5689601" cy="4648199"/>
              </a:xfrm>
            </p:spPr>
            <p:txBody>
              <a:bodyPr/>
              <a:lstStyle/>
              <a:p>
                <a:r>
                  <a:rPr lang="en-US" sz="1600" dirty="0" smtClean="0">
                    <a:latin typeface="Arial Narrow" pitchFamily="34" charset="0"/>
                  </a:rPr>
                  <a:t>Wavelength is few millimeters. </a:t>
                </a:r>
                <a:r>
                  <a:rPr lang="el-GR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λ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16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𝐂</m:t>
                        </m:r>
                      </m:num>
                      <m:den>
                        <m:r>
                          <a:rPr lang="en-US" sz="1600" b="1" i="0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𝐟</m:t>
                        </m:r>
                        <m:rad>
                          <m:radPr>
                            <m:degHide m:val="on"/>
                            <m:ctrlPr>
                              <a:rPr lang="en-US" sz="1600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1600" i="1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1600" b="1" i="0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  <a:ea typeface="Cambria Math"/>
                                  </a:rPr>
                                  <m:t>𝛆</m:t>
                                </m:r>
                              </m:e>
                              <m:sub>
                                <m:r>
                                  <a:rPr lang="en-US" sz="1600" b="1" i="0" smtClean="0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𝐞𝐟𝐟</m:t>
                                </m:r>
                              </m:sub>
                            </m:sSub>
                          </m:e>
                        </m:rad>
                      </m:den>
                    </m:f>
                  </m:oMath>
                </a14:m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 </a:t>
                </a:r>
                <a:r>
                  <a:rPr lang="en-US" sz="1600" dirty="0" smtClean="0">
                    <a:latin typeface="Arial Narrow" pitchFamily="34" charset="0"/>
                  </a:rPr>
                  <a:t>so when signal traverse components with appreciable size of wavelength, their true nature is like wave .so distributed effect must be considered as a part of design process.</a:t>
                </a:r>
              </a:p>
              <a:p>
                <a:pPr marL="0" indent="0">
                  <a:buNone/>
                </a:pPr>
                <a:endParaRPr lang="en-US" sz="1600" dirty="0" smtClean="0">
                  <a:latin typeface="Arial Narrow" pitchFamily="34" charset="0"/>
                </a:endParaRPr>
              </a:p>
              <a:p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Transmission lines </a:t>
                </a:r>
                <a:r>
                  <a:rPr lang="en-US" sz="1600" dirty="0">
                    <a:latin typeface="Arial Narrow" pitchFamily="34" charset="0"/>
                  </a:rPr>
                  <a:t>provide better model accuracy than inductors due to well define ground planes</a:t>
                </a:r>
                <a:r>
                  <a:rPr lang="en-US" sz="1600" dirty="0" smtClean="0">
                    <a:latin typeface="Arial Narrow" pitchFamily="34" charset="0"/>
                  </a:rPr>
                  <a:t>.</a:t>
                </a:r>
                <a:r>
                  <a:rPr lang="en-US" sz="1600" dirty="0">
                    <a:latin typeface="Arial Narrow" pitchFamily="34" charset="0"/>
                  </a:rPr>
                  <a:t> </a:t>
                </a:r>
                <a:endParaRPr lang="en-US" sz="1600" dirty="0" smtClean="0">
                  <a:latin typeface="Arial Narrow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Ground shielded Coplanar waveguide </a:t>
                </a:r>
                <a:r>
                  <a:rPr lang="en-US" sz="1600" dirty="0" smtClean="0">
                    <a:latin typeface="Arial Narrow" pitchFamily="34" charset="0"/>
                  </a:rPr>
                  <a:t>(G-CPW) is widely used for matching of interconnection. </a:t>
                </a:r>
              </a:p>
              <a:p>
                <a:pPr marL="0" indent="0">
                  <a:buNone/>
                </a:pPr>
                <a:endParaRPr lang="en-US" sz="1600" dirty="0" smtClean="0">
                  <a:latin typeface="Arial Narrow" pitchFamily="34" charset="0"/>
                </a:endParaRP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r>
                  <a:rPr lang="en-US" sz="1600" dirty="0" smtClean="0">
                    <a:latin typeface="Arial Narrow" pitchFamily="34" charset="0"/>
                  </a:rPr>
                  <a:t>Use of T-lines results noticeable increase in chip-area, alternatively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SW-CPW</a:t>
                </a:r>
                <a:r>
                  <a:rPr lang="en-US" sz="1600" dirty="0" smtClean="0">
                    <a:latin typeface="Arial Narrow" pitchFamily="34" charset="0"/>
                  </a:rPr>
                  <a:t> </a:t>
                </a:r>
                <a:r>
                  <a:rPr lang="en-US" sz="1600" dirty="0" smtClean="0">
                    <a:latin typeface="Arial Narrow" pitchFamily="34" charset="0"/>
                  </a:rPr>
                  <a:t>are used.</a:t>
                </a:r>
                <a:endParaRPr lang="en-US" sz="1600" dirty="0">
                  <a:latin typeface="Arial Narrow" pitchFamily="34" charset="0"/>
                </a:endParaRP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endParaRPr lang="en-US" sz="1600" dirty="0">
                  <a:latin typeface="Arial Narrow" pitchFamily="34" charset="0"/>
                </a:endParaRPr>
              </a:p>
              <a:p>
                <a:pPr marL="0" indent="0">
                  <a:buNone/>
                </a:pPr>
                <a:endParaRPr lang="en-US" sz="1600" dirty="0">
                  <a:latin typeface="Arial Narrow" pitchFamily="34" charset="0"/>
                </a:endParaRP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endParaRPr lang="en-US" sz="1600" dirty="0"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5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18936" y="1447800"/>
                <a:ext cx="5689601" cy="4648199"/>
              </a:xfrm>
              <a:blipFill rotWithShape="1">
                <a:blip r:embed="rId2"/>
                <a:stretch>
                  <a:fillRect r="-1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402" y="2647548"/>
            <a:ext cx="2730598" cy="1772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79952" y="4438143"/>
            <a:ext cx="2478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CPW (IBM </a:t>
            </a:r>
            <a:r>
              <a:rPr lang="en-US" sz="1400" dirty="0" err="1" smtClean="0">
                <a:solidFill>
                  <a:schemeClr val="bg1"/>
                </a:solidFill>
                <a:latin typeface="Arial Narrow" pitchFamily="34" charset="0"/>
              </a:rPr>
              <a:t>SIGe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Arial Narrow" pitchFamily="34" charset="0"/>
              </a:rPr>
              <a:t>BiCMOS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process)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405" y="4953000"/>
            <a:ext cx="2679394" cy="1275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 bwMode="auto">
          <a:xfrm rot="16200000">
            <a:off x="6501492" y="4631760"/>
            <a:ext cx="283329" cy="685636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6584" y="1447799"/>
            <a:ext cx="2761215" cy="727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311425" y="6325449"/>
            <a:ext cx="8537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SW-CPW 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56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Passive 2:CMOS SOI has </a:t>
            </a:r>
            <a:r>
              <a:rPr lang="en-US" dirty="0" err="1" smtClean="0"/>
              <a:t>ft</a:t>
            </a:r>
            <a:r>
              <a:rPr lang="en-US" dirty="0" smtClean="0"/>
              <a:t> 220GHz,balun loss 2dB,W/L=400um=16*1um/40nm,turn on R=16ohm,Vg=.3V=</a:t>
            </a:r>
            <a:r>
              <a:rPr lang="en-US" dirty="0" err="1" smtClean="0"/>
              <a:t>vth,for</a:t>
            </a:r>
            <a:r>
              <a:rPr lang="en-US" dirty="0" smtClean="0"/>
              <a:t> measurement 75-110Ghz </a:t>
            </a:r>
            <a:r>
              <a:rPr lang="en-US" dirty="0" err="1" smtClean="0"/>
              <a:t>gunn</a:t>
            </a:r>
            <a:r>
              <a:rPr lang="en-US" dirty="0" smtClean="0"/>
              <a:t> oscillator has been used with a multiplier 2.IF measurement is done by 26.5GHz spectrum </a:t>
            </a:r>
            <a:r>
              <a:rPr lang="en-US" dirty="0" err="1" smtClean="0"/>
              <a:t>analyzer.RF</a:t>
            </a:r>
            <a:r>
              <a:rPr lang="en-US" dirty="0" smtClean="0"/>
              <a:t> power has been swept </a:t>
            </a:r>
            <a:r>
              <a:rPr lang="en-US" dirty="0" err="1" smtClean="0"/>
              <a:t>upto</a:t>
            </a:r>
            <a:r>
              <a:rPr lang="en-US" dirty="0" smtClean="0"/>
              <a:t> 16dBm and no compression has been </a:t>
            </a:r>
            <a:r>
              <a:rPr lang="en-US" dirty="0" err="1" smtClean="0"/>
              <a:t>seen.Square</a:t>
            </a:r>
            <a:r>
              <a:rPr lang="en-US" dirty="0" smtClean="0"/>
              <a:t> shaped </a:t>
            </a:r>
            <a:r>
              <a:rPr lang="en-US" dirty="0" err="1" smtClean="0"/>
              <a:t>balun</a:t>
            </a:r>
            <a:r>
              <a:rPr lang="en-US" dirty="0" smtClean="0"/>
              <a:t> is used for LO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00"/>
            <a:ext cx="3665391" cy="249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271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 topology 1:.25um SGC25 IHP </a:t>
            </a:r>
            <a:r>
              <a:rPr lang="en-US" dirty="0" err="1" smtClean="0"/>
              <a:t>HBT,Ft</a:t>
            </a:r>
            <a:r>
              <a:rPr lang="en-US" dirty="0" smtClean="0"/>
              <a:t> is 200GHz,LO is 60Ghz,6.6V supply,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Gain 23dB,NF=12dB,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LO power=3dBm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quadrature signal that is applied to the stacked LO stages yields the product LO(I-Q) which is twice the LO switching cycle.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114800"/>
            <a:ext cx="3098710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274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Subharmonic</a:t>
            </a:r>
            <a:r>
              <a:rPr lang="en-US" dirty="0" smtClean="0"/>
              <a:t> mixer topology 2: in run 2 .13um </a:t>
            </a:r>
            <a:r>
              <a:rPr lang="en-US" dirty="0" err="1" smtClean="0"/>
              <a:t>BiCmos</a:t>
            </a:r>
            <a:r>
              <a:rPr lang="en-US" dirty="0" smtClean="0"/>
              <a:t> (SG13S) technology is </a:t>
            </a:r>
            <a:r>
              <a:rPr lang="en-US" dirty="0" err="1" smtClean="0"/>
              <a:t>used.ft</a:t>
            </a:r>
            <a:r>
              <a:rPr lang="en-US" dirty="0" smtClean="0"/>
              <a:t> and </a:t>
            </a:r>
            <a:r>
              <a:rPr lang="en-US" dirty="0" err="1" smtClean="0"/>
              <a:t>fmax</a:t>
            </a:r>
            <a:r>
              <a:rPr lang="en-US" dirty="0" smtClean="0"/>
              <a:t> is 250 and 300G.in run 3 (SG13G2) </a:t>
            </a:r>
            <a:r>
              <a:rPr lang="en-US" dirty="0" err="1" smtClean="0"/>
              <a:t>SiGe</a:t>
            </a:r>
            <a:r>
              <a:rPr lang="en-US" dirty="0" smtClean="0"/>
              <a:t> .13 um </a:t>
            </a:r>
            <a:r>
              <a:rPr lang="en-US" dirty="0" err="1" smtClean="0"/>
              <a:t>bicmos</a:t>
            </a:r>
            <a:r>
              <a:rPr lang="en-US" dirty="0" smtClean="0"/>
              <a:t> tech is </a:t>
            </a:r>
            <a:r>
              <a:rPr lang="en-US" dirty="0" err="1" smtClean="0"/>
              <a:t>used.fourth</a:t>
            </a:r>
            <a:r>
              <a:rPr lang="en-US" dirty="0" smtClean="0"/>
              <a:t> harmonic signal is function of conduction cycle.</a:t>
            </a:r>
          </a:p>
          <a:p>
            <a:r>
              <a:rPr lang="en-US" dirty="0" smtClean="0"/>
              <a:t>Q1 Q2 are biased at the edge of turn on voltage so that </a:t>
            </a:r>
            <a:r>
              <a:rPr lang="en-US" dirty="0" err="1" smtClean="0"/>
              <a:t>linarity</a:t>
            </a:r>
            <a:r>
              <a:rPr lang="en-US" dirty="0" smtClean="0"/>
              <a:t> is </a:t>
            </a:r>
            <a:r>
              <a:rPr lang="en-US" dirty="0" err="1" smtClean="0"/>
              <a:t>maximizedm</a:t>
            </a:r>
            <a:r>
              <a:rPr lang="en-US" dirty="0" smtClean="0"/>
              <a:t>.</a:t>
            </a:r>
          </a:p>
          <a:p>
            <a:r>
              <a:rPr lang="en-US" dirty="0" smtClean="0"/>
              <a:t>Measured result: IF 1GHz,conversion gain &lt;5Db,NF 39dB 1dB compression point -9dBm.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9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828800"/>
            <a:ext cx="4496764" cy="274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752599"/>
            <a:ext cx="4137336" cy="2679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5166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IQ Mixer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IQ </a:t>
            </a:r>
            <a:r>
              <a:rPr lang="en-US" dirty="0" err="1" smtClean="0"/>
              <a:t>mixer:low</a:t>
            </a:r>
            <a:r>
              <a:rPr lang="en-US" dirty="0" smtClean="0"/>
              <a:t> power is the goal so transformers are </a:t>
            </a:r>
            <a:r>
              <a:rPr lang="en-US" dirty="0" err="1" smtClean="0"/>
              <a:t>used,telescopic</a:t>
            </a:r>
            <a:r>
              <a:rPr lang="en-US" dirty="0" smtClean="0"/>
              <a:t> </a:t>
            </a:r>
            <a:r>
              <a:rPr lang="en-US" dirty="0" err="1" smtClean="0"/>
              <a:t>cascode</a:t>
            </a:r>
            <a:r>
              <a:rPr lang="en-US" dirty="0" smtClean="0"/>
              <a:t> structures are </a:t>
            </a:r>
            <a:r>
              <a:rPr lang="en-US" dirty="0" err="1" smtClean="0"/>
              <a:t>avoided.the</a:t>
            </a:r>
            <a:r>
              <a:rPr lang="en-US" dirty="0" smtClean="0"/>
              <a:t> input is amplified by three stage LNA.Q5 Q6 acts as power active power splitter from LNA.G5 G6 are biased at peak Ft current.</a:t>
            </a:r>
          </a:p>
          <a:p>
            <a:r>
              <a:rPr lang="en-US" dirty="0" smtClean="0"/>
              <a:t>Conversion gain 5db,1db compression is -10dbm,DSB NF is 18.5dB including the unity gain buffer.</a:t>
            </a:r>
          </a:p>
          <a:p>
            <a:r>
              <a:rPr lang="en-US" dirty="0" smtClean="0"/>
              <a:t>~56mW power consumption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9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Double balanced over single balanced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Increased </a:t>
            </a:r>
            <a:r>
              <a:rPr lang="en-US" dirty="0" err="1" smtClean="0"/>
              <a:t>linearilty</a:t>
            </a:r>
            <a:endParaRPr lang="en-US" dirty="0" smtClean="0"/>
          </a:p>
          <a:p>
            <a:r>
              <a:rPr lang="en-US" dirty="0" smtClean="0"/>
              <a:t>Better suppression of spurious products</a:t>
            </a:r>
          </a:p>
          <a:p>
            <a:r>
              <a:rPr lang="en-US" dirty="0" smtClean="0"/>
              <a:t>High intercept point</a:t>
            </a:r>
          </a:p>
          <a:p>
            <a:r>
              <a:rPr lang="en-US" dirty="0" smtClean="0"/>
              <a:t>Good supply rejection</a:t>
            </a:r>
          </a:p>
          <a:p>
            <a:r>
              <a:rPr lang="en-US" dirty="0" smtClean="0"/>
              <a:t>Better IF isolation from LO and 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34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11200" y="1524000"/>
                <a:ext cx="4318000" cy="1447800"/>
              </a:xfrm>
            </p:spPr>
            <p:txBody>
              <a:bodyPr/>
              <a:lstStyle/>
              <a:p>
                <a:r>
                  <a:rPr lang="en-US" sz="1200" b="0" dirty="0" smtClean="0">
                    <a:solidFill>
                      <a:schemeClr val="bg1"/>
                    </a:solidFill>
                  </a:rPr>
                  <a:t>Inductively degenerated </a:t>
                </a:r>
                <a:r>
                  <a:rPr lang="en-US" sz="1200" b="0" dirty="0" err="1">
                    <a:solidFill>
                      <a:schemeClr val="bg1"/>
                    </a:solidFill>
                  </a:rPr>
                  <a:t>cascode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 topology: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Input matching depends on package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parasitic.</a:t>
                </a:r>
                <a:endParaRPr lang="en-US" sz="1200" b="0" dirty="0">
                  <a:solidFill>
                    <a:schemeClr val="bg1"/>
                  </a:solidFill>
                </a:endParaRP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Magnetic coupling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can alter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Input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matching so careful layout consideration 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is needed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.</a:t>
                </a:r>
              </a:p>
              <a:p>
                <a:r>
                  <a:rPr lang="en-US" sz="1200" b="0" dirty="0">
                    <a:solidFill>
                      <a:schemeClr val="bg1"/>
                    </a:solidFill>
                  </a:rPr>
                  <a:t>A pole(in the order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𝑓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𝑇</m:t>
                        </m:r>
                      </m:sub>
                    </m:sSub>
                    <m:r>
                      <a:rPr lang="en-US" sz="1200" b="0" i="1" smtClean="0">
                        <a:solidFill>
                          <a:schemeClr val="bg1"/>
                        </a:solidFill>
                        <a:latin typeface="Cambria Math"/>
                      </a:rPr>
                      <m:t>/2</m:t>
                    </m:r>
                  </m:oMath>
                </a14:m>
                <a:r>
                  <a:rPr lang="en-US" sz="1200" b="0" dirty="0" smtClean="0">
                    <a:solidFill>
                      <a:schemeClr val="bg1"/>
                    </a:solidFill>
                  </a:rPr>
                  <a:t>)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is introduced at node P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, thereby adversely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impact t</a:t>
                </a:r>
                <a:r>
                  <a:rPr lang="en-US" sz="1200" b="0" dirty="0" smtClean="0">
                    <a:solidFill>
                      <a:schemeClr val="bg1"/>
                    </a:solidFill>
                  </a:rPr>
                  <a:t>he </a:t>
                </a:r>
                <a:r>
                  <a:rPr lang="en-US" sz="1200" b="0" dirty="0">
                    <a:solidFill>
                      <a:schemeClr val="bg1"/>
                    </a:solidFill>
                  </a:rPr>
                  <a:t>gain and noise figure in mm-wave.</a:t>
                </a:r>
              </a:p>
              <a:p>
                <a:endParaRPr lang="en-US" sz="1200" b="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11200" y="1524000"/>
                <a:ext cx="4318000" cy="1447800"/>
              </a:xfrm>
              <a:blipFill rotWithShape="1">
                <a:blip r:embed="rId2"/>
                <a:stretch>
                  <a:fillRect t="-420" b="-50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65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Passive components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5791200" cy="4114800"/>
          </a:xfrm>
        </p:spPr>
        <p:txBody>
          <a:bodyPr/>
          <a:lstStyle/>
          <a:p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Folded </a:t>
            </a:r>
            <a:r>
              <a:rPr lang="en-US" sz="1600" dirty="0" err="1" smtClean="0">
                <a:solidFill>
                  <a:srgbClr val="C00000"/>
                </a:solidFill>
                <a:latin typeface="Arial Narrow" pitchFamily="34" charset="0"/>
              </a:rPr>
              <a:t>Microstrip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 lines </a:t>
            </a:r>
            <a:r>
              <a:rPr lang="en-US" sz="1600" dirty="0" smtClean="0">
                <a:latin typeface="Arial Narrow" pitchFamily="34" charset="0"/>
              </a:rPr>
              <a:t>can also be used for inductor.</a:t>
            </a:r>
          </a:p>
          <a:p>
            <a:endParaRPr lang="en-US" sz="1600" dirty="0" smtClean="0">
              <a:latin typeface="Arial Narrow" pitchFamily="34" charset="0"/>
            </a:endParaRPr>
          </a:p>
          <a:p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Transformer based </a:t>
            </a:r>
            <a:r>
              <a:rPr lang="en-US" sz="1600" dirty="0" err="1" smtClean="0">
                <a:solidFill>
                  <a:srgbClr val="C00000"/>
                </a:solidFill>
                <a:latin typeface="Arial Narrow" pitchFamily="34" charset="0"/>
              </a:rPr>
              <a:t>balun</a:t>
            </a:r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 </a:t>
            </a:r>
            <a:r>
              <a:rPr lang="en-US" sz="1600" dirty="0" smtClean="0">
                <a:latin typeface="Arial Narrow" pitchFamily="34" charset="0"/>
              </a:rPr>
              <a:t>is widely used to make single ended to</a:t>
            </a:r>
            <a:r>
              <a:rPr lang="en-US" sz="1600" dirty="0">
                <a:latin typeface="Arial Narrow" pitchFamily="34" charset="0"/>
              </a:rPr>
              <a:t> </a:t>
            </a:r>
            <a:r>
              <a:rPr lang="en-US" sz="1600" dirty="0" smtClean="0">
                <a:latin typeface="Arial Narrow" pitchFamily="34" charset="0"/>
              </a:rPr>
              <a:t>differential. Usually </a:t>
            </a:r>
            <a:r>
              <a:rPr lang="en-US" sz="1600" dirty="0" err="1" smtClean="0">
                <a:latin typeface="Arial Narrow" pitchFamily="34" charset="0"/>
              </a:rPr>
              <a:t>Baluns</a:t>
            </a:r>
            <a:r>
              <a:rPr lang="en-US" sz="1600" dirty="0" smtClean="0">
                <a:latin typeface="Arial Narrow" pitchFamily="34" charset="0"/>
              </a:rPr>
              <a:t> are routed with top two thick metal layers.</a:t>
            </a:r>
          </a:p>
          <a:p>
            <a:endParaRPr lang="en-US" sz="1600" dirty="0">
              <a:latin typeface="Arial Narrow" pitchFamily="34" charset="0"/>
            </a:endParaRPr>
          </a:p>
          <a:p>
            <a:endParaRPr lang="en-US" sz="1600" dirty="0" smtClean="0">
              <a:latin typeface="Arial Narrow" pitchFamily="34" charset="0"/>
            </a:endParaRPr>
          </a:p>
          <a:p>
            <a:endParaRPr lang="en-US" sz="1600" dirty="0">
              <a:latin typeface="Arial Narrow" pitchFamily="34" charset="0"/>
            </a:endParaRPr>
          </a:p>
          <a:p>
            <a:endParaRPr lang="en-US" sz="1600" dirty="0" smtClean="0">
              <a:latin typeface="Arial Narrow" pitchFamily="34" charset="0"/>
            </a:endParaRPr>
          </a:p>
          <a:p>
            <a:endParaRPr lang="en-US" sz="1600" dirty="0">
              <a:latin typeface="Arial Narrow" pitchFamily="34" charset="0"/>
            </a:endParaRPr>
          </a:p>
          <a:p>
            <a:endParaRPr lang="en-US" sz="1600" dirty="0" smtClean="0">
              <a:latin typeface="Arial Narrow" pitchFamily="34" charset="0"/>
            </a:endParaRPr>
          </a:p>
          <a:p>
            <a:endParaRPr lang="en-US" sz="1600" dirty="0" smtClean="0">
              <a:latin typeface="Arial Narrow" pitchFamily="34" charset="0"/>
            </a:endParaRPr>
          </a:p>
          <a:p>
            <a:endParaRPr lang="en-US" sz="1600" dirty="0">
              <a:latin typeface="Arial Narrow" pitchFamily="34" charset="0"/>
            </a:endParaRPr>
          </a:p>
          <a:p>
            <a:r>
              <a:rPr lang="en-US" sz="1600" dirty="0" smtClean="0">
                <a:solidFill>
                  <a:srgbClr val="C00000"/>
                </a:solidFill>
                <a:latin typeface="Arial Narrow" pitchFamily="34" charset="0"/>
              </a:rPr>
              <a:t>Metal-insulator-metal </a:t>
            </a:r>
            <a:r>
              <a:rPr lang="en-US" sz="1600" dirty="0" smtClean="0">
                <a:latin typeface="Arial Narrow" pitchFamily="34" charset="0"/>
              </a:rPr>
              <a:t>(MIM) capacitor terminations must be considered as T-lines and modeled consequently.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403" y="3112810"/>
            <a:ext cx="2151093" cy="132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4216" y="1371600"/>
            <a:ext cx="2783584" cy="115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 bwMode="auto">
          <a:xfrm rot="16200000">
            <a:off x="7358668" y="870931"/>
            <a:ext cx="141664" cy="11430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0" y="2667000"/>
            <a:ext cx="16257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Folded </a:t>
            </a:r>
            <a:r>
              <a:rPr lang="en-US" sz="1400" dirty="0" err="1" smtClean="0">
                <a:solidFill>
                  <a:schemeClr val="bg1"/>
                </a:solidFill>
                <a:latin typeface="Arial Narrow" pitchFamily="34" charset="0"/>
              </a:rPr>
              <a:t>Microstrip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line </a:t>
            </a:r>
            <a:endParaRPr lang="en-US" sz="14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(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90nm CMOS Tech.)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197" y="3277849"/>
            <a:ext cx="2179760" cy="1279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 bwMode="auto">
          <a:xfrm rot="16200000">
            <a:off x="2104519" y="3250844"/>
            <a:ext cx="350979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 rot="16200000">
            <a:off x="2331871" y="3337259"/>
            <a:ext cx="350979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16200000">
            <a:off x="2104519" y="3460308"/>
            <a:ext cx="350979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 rot="16200000">
            <a:off x="2592838" y="3307772"/>
            <a:ext cx="113853" cy="91440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 rot="16200000">
            <a:off x="3192450" y="3661380"/>
            <a:ext cx="266252" cy="321037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1765" y="4557163"/>
            <a:ext cx="273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Octagonal Transformer (center tapped)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578620" y="4557164"/>
            <a:ext cx="27310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Square Transformer (SONNET </a:t>
            </a:r>
            <a:r>
              <a:rPr lang="en-US" sz="1400" dirty="0">
                <a:solidFill>
                  <a:schemeClr val="bg1"/>
                </a:solidFill>
                <a:latin typeface="Arial Narrow" pitchFamily="34" charset="0"/>
              </a:rPr>
              <a:t>L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ayout)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241" y="3352800"/>
            <a:ext cx="2612399" cy="2537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6086599" y="5968810"/>
            <a:ext cx="2755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3pF MIM Capacitor and its equivalent </a:t>
            </a:r>
            <a:endParaRPr lang="en-US" sz="1400" dirty="0" smtClean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Model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(0.13um </a:t>
            </a:r>
            <a:r>
              <a:rPr lang="en-US" sz="1400" dirty="0" err="1" smtClean="0">
                <a:solidFill>
                  <a:schemeClr val="bg1"/>
                </a:solidFill>
                <a:latin typeface="Arial Narrow" pitchFamily="34" charset="0"/>
              </a:rPr>
              <a:t>SiGe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1400" dirty="0" err="1" smtClean="0">
                <a:solidFill>
                  <a:schemeClr val="bg1"/>
                </a:solidFill>
                <a:latin typeface="Arial Narrow" pitchFamily="34" charset="0"/>
              </a:rPr>
              <a:t>BiCMOS</a:t>
            </a:r>
            <a:r>
              <a:rPr lang="en-US" sz="1400" dirty="0" smtClean="0">
                <a:solidFill>
                  <a:schemeClr val="bg1"/>
                </a:solidFill>
                <a:latin typeface="Arial Narrow" pitchFamily="34" charset="0"/>
              </a:rPr>
              <a:t> process)</a:t>
            </a:r>
            <a:endParaRPr lang="en-US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8896574" y="4572000"/>
            <a:ext cx="247426" cy="1658420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05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dirty="0" smtClean="0"/>
              <a:t>LNA Design in mm-wave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33400" y="1371600"/>
                <a:ext cx="8382000" cy="4114800"/>
              </a:xfrm>
            </p:spPr>
            <p:txBody>
              <a:bodyPr/>
              <a:lstStyle/>
              <a:p>
                <a:endParaRPr lang="en-US" sz="1600" dirty="0" smtClean="0">
                  <a:latin typeface="Arial Narrow" pitchFamily="34" charset="0"/>
                </a:endParaRPr>
              </a:p>
              <a:p>
                <a:endParaRPr lang="en-US" sz="1600" dirty="0">
                  <a:latin typeface="Arial Narrow" pitchFamily="34" charset="0"/>
                </a:endParaRP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endParaRPr lang="en-US" sz="1600" dirty="0">
                  <a:latin typeface="Arial Narrow" pitchFamily="34" charset="0"/>
                </a:endParaRP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endParaRPr lang="en-US" sz="1600" dirty="0">
                  <a:latin typeface="Arial Narrow" pitchFamily="34" charset="0"/>
                </a:endParaRPr>
              </a:p>
              <a:p>
                <a:r>
                  <a:rPr lang="en-US" sz="1600" dirty="0" smtClean="0">
                    <a:latin typeface="Arial Narrow" pitchFamily="34" charset="0"/>
                  </a:rPr>
                  <a:t>Simultaneous conjugate matching and noise matching at LNA input.</a:t>
                </a: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r>
                  <a:rPr lang="en-US" sz="1600" dirty="0">
                    <a:latin typeface="Arial Narrow" pitchFamily="34" charset="0"/>
                  </a:rPr>
                  <a:t>M</a:t>
                </a:r>
                <a:r>
                  <a:rPr lang="en-US" sz="1600" dirty="0" smtClean="0">
                    <a:latin typeface="Arial Narrow" pitchFamily="34" charset="0"/>
                  </a:rPr>
                  <a:t>ultistage LNA: Inter-stage matching and stability.</a:t>
                </a:r>
              </a:p>
              <a:p>
                <a:endParaRPr lang="en-US" sz="1600" dirty="0" smtClean="0">
                  <a:latin typeface="Arial Narrow" pitchFamily="34" charset="0"/>
                </a:endParaRPr>
              </a:p>
              <a:p>
                <a:r>
                  <a:rPr lang="en-US" sz="1600" dirty="0" smtClean="0">
                    <a:latin typeface="Arial Narrow" pitchFamily="34" charset="0"/>
                  </a:rPr>
                  <a:t>When Transistors operate close to their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</a:rPr>
                          <m:t>𝑻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Arial Narrow" pitchFamily="34" charset="0"/>
                  </a:rPr>
                  <a:t> ,lower gain and higher NF is observed.so devices should have high -current gain, cutoff  frequency and breakdown voltage.</a:t>
                </a:r>
              </a:p>
              <a:p>
                <a:endParaRPr lang="en-US" sz="1600" dirty="0"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1371600"/>
                <a:ext cx="8382000" cy="4114800"/>
              </a:xfr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49049"/>
            <a:ext cx="5705475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026076" y="1359799"/>
                <a:ext cx="621580" cy="324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𝑠𝑜𝑝𝑡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6076" y="1359799"/>
                <a:ext cx="621580" cy="324384"/>
              </a:xfrm>
              <a:prstGeom prst="rect">
                <a:avLst/>
              </a:prstGeom>
              <a:blipFill rotWithShape="1">
                <a:blip r:embed="rId4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5716513" y="1383347"/>
                <a:ext cx="704232" cy="3243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sSup>
                            <m:sSupPr>
                              <m:ctrlPr>
                                <a:rPr lang="en-US" sz="140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p>
                              <m:r>
                                <a:rPr lang="en-US" sz="1400" b="0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∗</m:t>
                              </m:r>
                            </m:sup>
                          </m:sSup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𝑠𝑜𝑝𝑡</m:t>
                          </m:r>
                        </m:sub>
                      </m:sSub>
                    </m:oMath>
                  </m:oMathPara>
                </a14:m>
                <a:endParaRPr lang="en-US" sz="1400" i="1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6513" y="1383347"/>
                <a:ext cx="704232" cy="324384"/>
              </a:xfrm>
              <a:prstGeom prst="rect">
                <a:avLst/>
              </a:prstGeom>
              <a:blipFill rotWithShape="1">
                <a:blip r:embed="rId5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2438400" y="1379095"/>
                <a:ext cx="82208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0</m:t>
                          </m:r>
                        </m:sub>
                      </m:sSub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1379095"/>
                <a:ext cx="822085" cy="30777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828800" y="1381593"/>
                <a:ext cx="40434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𝑍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28800" y="1381593"/>
                <a:ext cx="404341" cy="307777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/>
          <p:cNvCxnSpPr/>
          <p:nvPr/>
        </p:nvCxnSpPr>
        <p:spPr bwMode="auto">
          <a:xfrm flipH="1" flipV="1">
            <a:off x="5026076" y="1656094"/>
            <a:ext cx="460324" cy="249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5874971" y="1656094"/>
            <a:ext cx="417381" cy="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85891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LNA topology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081" y="2133600"/>
            <a:ext cx="2540611" cy="244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0" y="1828799"/>
                <a:ext cx="4267200" cy="3388603"/>
              </a:xfrm>
            </p:spPr>
            <p:txBody>
              <a:bodyPr/>
              <a:lstStyle/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CG LNA faces two serious issue in mm-wave :</a:t>
                </a:r>
              </a:p>
              <a:p>
                <a:pPr marL="0" indent="0">
                  <a:buNone/>
                </a:pPr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𝑮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and its connections to gate and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to ground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exhibit a parasitic inductance which appears in series with gate at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very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high frequency. So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matching and gain degrades.</a:t>
                </a:r>
              </a:p>
              <a:p>
                <a:pPr lvl="1"/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pPr lvl="1"/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Gain of CG stage is much lower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at mm-wave frequency.</a:t>
                </a:r>
              </a:p>
              <a:p>
                <a:endParaRPr lang="en-US" sz="1600" dirty="0"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0" y="1828799"/>
                <a:ext cx="4267200" cy="3388603"/>
              </a:xfrm>
              <a:blipFill rotWithShape="1">
                <a:blip r:embed="rId3"/>
                <a:stretch>
                  <a:fillRect t="-5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295400" y="1453036"/>
            <a:ext cx="2601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Common gate topology:</a:t>
            </a:r>
            <a:endParaRPr lang="en-US" sz="20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599" y="6499153"/>
            <a:ext cx="76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</a:t>
            </a:r>
            <a:r>
              <a:rPr lang="en-US" sz="900" dirty="0">
                <a:solidFill>
                  <a:schemeClr val="bg1"/>
                </a:solidFill>
              </a:rPr>
              <a:t>: </a:t>
            </a:r>
            <a:r>
              <a:rPr lang="en-US" sz="900" dirty="0" err="1">
                <a:solidFill>
                  <a:schemeClr val="bg1"/>
                </a:solidFill>
              </a:rPr>
              <a:t>Bezad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Razavi,Fellow,IEEE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smtClean="0">
                <a:solidFill>
                  <a:schemeClr val="bg1"/>
                </a:solidFill>
              </a:rPr>
              <a:t>,“Design of millimeter-wave CMOS </a:t>
            </a:r>
            <a:r>
              <a:rPr lang="en-US" sz="900" dirty="0" err="1" smtClean="0">
                <a:solidFill>
                  <a:schemeClr val="bg1"/>
                </a:solidFill>
              </a:rPr>
              <a:t>Radios:A</a:t>
            </a:r>
            <a:r>
              <a:rPr lang="en-US" sz="900" dirty="0" smtClean="0">
                <a:solidFill>
                  <a:schemeClr val="bg1"/>
                </a:solidFill>
              </a:rPr>
              <a:t> tutorial” ,IEEE transactions on circuits and </a:t>
            </a:r>
            <a:r>
              <a:rPr lang="en-US" sz="900" dirty="0" err="1" smtClean="0">
                <a:solidFill>
                  <a:schemeClr val="bg1"/>
                </a:solidFill>
              </a:rPr>
              <a:t>systems,regular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papers,VOL</a:t>
            </a:r>
            <a:r>
              <a:rPr lang="en-US" sz="900" dirty="0" smtClean="0">
                <a:solidFill>
                  <a:schemeClr val="bg1"/>
                </a:solidFill>
              </a:rPr>
              <a:t> 56,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No.1 Jan 2009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988100" y="4604478"/>
            <a:ext cx="1709286" cy="958122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Needs very low impedance return path to ground 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1981201" y="3642610"/>
            <a:ext cx="226100" cy="914400"/>
          </a:xfrm>
          <a:prstGeom prst="straightConnector1">
            <a:avLst/>
          </a:prstGeom>
          <a:solidFill>
            <a:schemeClr val="accent1"/>
          </a:solidFill>
          <a:ln w="1905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1893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282" y="2362200"/>
            <a:ext cx="2209800" cy="2471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57200" y="1447800"/>
            <a:ext cx="45031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Inductively degenerated </a:t>
            </a:r>
            <a:r>
              <a:rPr lang="en-US" sz="2000" b="1" dirty="0" err="1" smtClean="0">
                <a:solidFill>
                  <a:srgbClr val="C00000"/>
                </a:solidFill>
                <a:latin typeface="Arial Narrow" pitchFamily="34" charset="0"/>
              </a:rPr>
              <a:t>cascode</a:t>
            </a:r>
            <a:r>
              <a:rPr lang="en-US" sz="2000" b="1" dirty="0" smtClean="0">
                <a:solidFill>
                  <a:srgbClr val="C00000"/>
                </a:solidFill>
                <a:latin typeface="Arial Narrow" pitchFamily="34" charset="0"/>
              </a:rPr>
              <a:t> topology:</a:t>
            </a:r>
            <a:endParaRPr lang="en-US" sz="2000" b="1" dirty="0">
              <a:solidFill>
                <a:srgbClr val="C00000"/>
              </a:solidFill>
              <a:latin typeface="Arial Narrow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Content Placeholder 2"/>
              <p:cNvSpPr txBox="1">
                <a:spLocks/>
              </p:cNvSpPr>
              <p:nvPr/>
            </p:nvSpPr>
            <p:spPr bwMode="auto">
              <a:xfrm>
                <a:off x="4796852" y="2040698"/>
                <a:ext cx="3886200" cy="35981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2075" tIns="46038" rIns="92075" bIns="46038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70000"/>
                  <a:buFont typeface="Webdings" pitchFamily="18" charset="2"/>
                  <a:buChar char="="/>
                  <a:defRPr kumimoji="1" sz="2000" b="1">
                    <a:solidFill>
                      <a:srgbClr val="000000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SzPct val="55000"/>
                  <a:buFont typeface="Wingdings" pitchFamily="2" charset="2"/>
                  <a:buChar char="u"/>
                  <a:defRPr kumimoji="1" sz="2000" b="1">
                    <a:solidFill>
                      <a:srgbClr val="000000"/>
                    </a:solidFill>
                    <a:latin typeface="Arial"/>
                    <a:cs typeface="Arial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6600"/>
                  </a:buClr>
                  <a:buChar char="•"/>
                  <a:defRPr kumimoji="1" sz="1800" b="1">
                    <a:solidFill>
                      <a:srgbClr val="000000"/>
                    </a:solidFill>
                    <a:latin typeface="Arial"/>
                    <a:cs typeface="Arial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None/>
                  <a:defRPr kumimoji="1" sz="1600" b="1">
                    <a:solidFill>
                      <a:srgbClr val="000000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5pPr>
                <a:lvl6pPr marL="25146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6pPr>
                <a:lvl7pPr marL="29718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7pPr>
                <a:lvl8pPr marL="3429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8pPr>
                <a:lvl9pPr marL="3886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1400" b="1">
                    <a:solidFill>
                      <a:srgbClr val="000000"/>
                    </a:solidFill>
                    <a:latin typeface="+mn-lt"/>
                  </a:defRPr>
                </a:lvl9pPr>
              </a:lstStyle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Input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matching depends on package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parasitic.</a:t>
                </a:r>
              </a:p>
              <a:p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It can operate in mm-wave range only if all the inductors are integrated on chip and GND return path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display very low inductance.so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careful layout consideration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is needed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.</a:t>
                </a:r>
              </a:p>
              <a:p>
                <a:endParaRPr lang="en-US" sz="1600" dirty="0">
                  <a:solidFill>
                    <a:schemeClr val="bg1"/>
                  </a:solidFill>
                  <a:latin typeface="Arial Narrow" pitchFamily="34" charset="0"/>
                </a:endParaRPr>
              </a:p>
              <a:p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P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ole (in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the order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𝒇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𝑻</m:t>
                        </m:r>
                      </m:sub>
                    </m:sSub>
                    <m:r>
                      <a:rPr lang="en-US" sz="1600" b="1" i="1" smtClean="0">
                        <a:solidFill>
                          <a:schemeClr val="bg1"/>
                        </a:solidFill>
                        <a:latin typeface="Cambria Math"/>
                      </a:rPr>
                      <m:t>/</m:t>
                    </m:r>
                    <m:r>
                      <a:rPr lang="en-US" sz="1600" b="1" i="1" smtClean="0">
                        <a:solidFill>
                          <a:schemeClr val="bg1"/>
                        </a:solidFill>
                        <a:latin typeface="Cambria Math"/>
                      </a:rPr>
                      <m:t>𝟐</m:t>
                    </m:r>
                  </m:oMath>
                </a14:m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)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introduced 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at node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P adversely </a:t>
                </a:r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impact t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he </a:t>
                </a:r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gain and noise figure</a:t>
                </a:r>
                <a:r>
                  <a:rPr lang="en-US" sz="1600" dirty="0">
                    <a:solidFill>
                      <a:schemeClr val="bg1"/>
                    </a:solidFill>
                    <a:latin typeface="Arial Narrow" pitchFamily="34" charset="0"/>
                  </a:rPr>
                  <a:t> in mm-wave.</a:t>
                </a:r>
              </a:p>
              <a:p>
                <a:endParaRPr lang="en-US" sz="1600" dirty="0"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7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796852" y="2040698"/>
                <a:ext cx="3886200" cy="3598102"/>
              </a:xfrm>
              <a:prstGeom prst="rect">
                <a:avLst/>
              </a:prstGeom>
              <a:blipFill rotWithShape="1">
                <a:blip r:embed="rId3"/>
                <a:stretch>
                  <a:fillRect t="-508" r="-1413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 smtClean="0"/>
              <a:t>LNA topology (cont.)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 bwMode="auto">
          <a:xfrm>
            <a:off x="3031387" y="3200400"/>
            <a:ext cx="1083413" cy="639349"/>
          </a:xfrm>
          <a:prstGeom prst="roundRect">
            <a:avLst/>
          </a:prstGeom>
          <a:solidFill>
            <a:srgbClr val="FFC000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Exhibits a pole @ P</a:t>
            </a:r>
            <a:endParaRPr lang="en-US" sz="1400" b="1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>
            <a:off x="2751572" y="3567279"/>
            <a:ext cx="228600" cy="6132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9042502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LNA topology (cont.)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24000"/>
            <a:ext cx="22098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9600" y="4266986"/>
            <a:ext cx="223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566862"/>
            <a:ext cx="3200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486400" y="4267200"/>
            <a:ext cx="223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543984"/>
                <a:ext cx="4114800" cy="942416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𝑳</m:t>
                        </m:r>
                      </m:e>
                      <m:sub>
                        <m:r>
                          <a:rPr lang="en-US" sz="1600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>
                    <a:solidFill>
                      <a:srgbClr val="C00000"/>
                    </a:solidFill>
                    <a:latin typeface="Arial Narrow" pitchFamily="34" charset="0"/>
                  </a:rPr>
                  <a:t>can be used as Series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resonance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, </a:t>
                </a:r>
                <a:r>
                  <a:rPr lang="en-US" sz="1600" dirty="0" smtClean="0">
                    <a:solidFill>
                      <a:schemeClr val="bg1"/>
                    </a:solidFill>
                    <a:latin typeface="Arial Narrow" pitchFamily="34" charset="0"/>
                  </a:rPr>
                  <a:t>acts as inter-stage matching.</a:t>
                </a:r>
                <a:endParaRPr lang="en-US" sz="1600" dirty="0"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2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543984"/>
                <a:ext cx="4114800" cy="942416"/>
              </a:xfrm>
              <a:blipFill rotWithShape="1">
                <a:blip r:embed="rId4"/>
                <a:stretch>
                  <a:fillRect t="-1935" r="-10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029200" y="4543984"/>
            <a:ext cx="3581400" cy="79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70000"/>
              <a:buFont typeface="Webdings" pitchFamily="18" charset="2"/>
              <a:buChar char="="/>
              <a:defRPr kumimoji="1" sz="2000" b="1">
                <a:solidFill>
                  <a:srgbClr val="000000"/>
                </a:solidFill>
                <a:latin typeface="Arial"/>
                <a:ea typeface="+mn-ea"/>
                <a:cs typeface="Arial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SzPct val="55000"/>
              <a:buFont typeface="Wingdings" pitchFamily="2" charset="2"/>
              <a:buChar char="u"/>
              <a:defRPr kumimoji="1" sz="2000" b="1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6600"/>
              </a:buClr>
              <a:buChar char="•"/>
              <a:defRPr kumimoji="1" sz="1800" b="1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kumimoji="1" sz="1600" b="1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000000"/>
                </a:solidFill>
                <a:latin typeface="+mn-lt"/>
              </a:defRPr>
            </a:lvl9pPr>
          </a:lstStyle>
          <a:p>
            <a:r>
              <a:rPr lang="en-US" sz="1600" dirty="0">
                <a:solidFill>
                  <a:srgbClr val="C00000"/>
                </a:solidFill>
                <a:latin typeface="Arial Narrow" pitchFamily="34" charset="0"/>
              </a:rPr>
              <a:t>Transformer feedback LNA</a:t>
            </a:r>
          </a:p>
          <a:p>
            <a:r>
              <a:rPr lang="en-US" sz="1600" dirty="0">
                <a:solidFill>
                  <a:schemeClr val="bg1"/>
                </a:solidFill>
                <a:latin typeface="Arial Narrow" pitchFamily="34" charset="0"/>
              </a:rPr>
              <a:t>Wide Band impedance and noise matching</a:t>
            </a:r>
            <a:endParaRPr lang="en-US" sz="1600" dirty="0">
              <a:latin typeface="Arial Narrow" pitchFamily="34" charset="0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3581400" y="2667000"/>
            <a:ext cx="1143000" cy="119062"/>
          </a:xfrm>
          <a:prstGeom prst="rightArrow">
            <a:avLst/>
          </a:prstGeom>
          <a:solidFill>
            <a:schemeClr val="tx1"/>
          </a:solidFill>
          <a:ln w="25400" cap="sq" cmpd="sng" algn="ctr">
            <a:solidFill>
              <a:schemeClr val="bg1">
                <a:lumMod val="75000"/>
                <a:lumOff val="25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2314970"/>
            <a:ext cx="17572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B050"/>
                </a:solidFill>
                <a:latin typeface="Arial Narrow" pitchFamily="34" charset="0"/>
              </a:rPr>
              <a:t>Cascading three stage</a:t>
            </a:r>
            <a:endParaRPr lang="en-US" sz="1400" b="1" dirty="0">
              <a:solidFill>
                <a:srgbClr val="00B050"/>
              </a:solidFill>
              <a:latin typeface="Arial Narrow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599" y="6499153"/>
            <a:ext cx="7654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solidFill>
                  <a:schemeClr val="bg1"/>
                </a:solidFill>
              </a:rPr>
              <a:t>Reference</a:t>
            </a:r>
            <a:r>
              <a:rPr lang="en-US" sz="900" dirty="0">
                <a:solidFill>
                  <a:schemeClr val="bg1"/>
                </a:solidFill>
              </a:rPr>
              <a:t>: </a:t>
            </a:r>
            <a:r>
              <a:rPr lang="en-US" sz="900" dirty="0" err="1">
                <a:solidFill>
                  <a:schemeClr val="bg1"/>
                </a:solidFill>
              </a:rPr>
              <a:t>Bezad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Razavi,Fellow,IEEE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smtClean="0">
                <a:solidFill>
                  <a:schemeClr val="bg1"/>
                </a:solidFill>
              </a:rPr>
              <a:t>,“Design of millimeter-wave CMOS </a:t>
            </a:r>
            <a:r>
              <a:rPr lang="en-US" sz="900" dirty="0" err="1" smtClean="0">
                <a:solidFill>
                  <a:schemeClr val="bg1"/>
                </a:solidFill>
              </a:rPr>
              <a:t>Radios:A</a:t>
            </a:r>
            <a:r>
              <a:rPr lang="en-US" sz="900" dirty="0" smtClean="0">
                <a:solidFill>
                  <a:schemeClr val="bg1"/>
                </a:solidFill>
              </a:rPr>
              <a:t> tutorial” ,IEEE transactions on circuits and </a:t>
            </a:r>
            <a:r>
              <a:rPr lang="en-US" sz="900" dirty="0" err="1" smtClean="0">
                <a:solidFill>
                  <a:schemeClr val="bg1"/>
                </a:solidFill>
              </a:rPr>
              <a:t>systems,regular</a:t>
            </a:r>
            <a:r>
              <a:rPr lang="en-US" sz="900" dirty="0" smtClean="0">
                <a:solidFill>
                  <a:schemeClr val="bg1"/>
                </a:solidFill>
              </a:rPr>
              <a:t> </a:t>
            </a:r>
            <a:r>
              <a:rPr lang="en-US" sz="900" dirty="0" err="1" smtClean="0">
                <a:solidFill>
                  <a:schemeClr val="bg1"/>
                </a:solidFill>
              </a:rPr>
              <a:t>papers,VOL</a:t>
            </a:r>
            <a:r>
              <a:rPr lang="en-US" sz="900" dirty="0" smtClean="0">
                <a:solidFill>
                  <a:schemeClr val="bg1"/>
                </a:solidFill>
              </a:rPr>
              <a:t> 56,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No.1 Jan 2009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59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W-band LNA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0BE237A-3C10-CB42-9E82-6FFF293908C0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76" y="1352109"/>
            <a:ext cx="3394024" cy="147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Straight Arrow Connector 5"/>
          <p:cNvCxnSpPr/>
          <p:nvPr/>
        </p:nvCxnSpPr>
        <p:spPr bwMode="auto">
          <a:xfrm>
            <a:off x="4204069" y="2177185"/>
            <a:ext cx="381000" cy="0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C00000"/>
            </a:solidFill>
            <a:prstDash val="solid"/>
            <a:round/>
            <a:headEnd type="none" w="sm" len="sm"/>
            <a:tailEnd type="arrow"/>
          </a:ln>
          <a:effectLst/>
        </p:spPr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927969" y="3048000"/>
                <a:ext cx="4216031" cy="3883621"/>
              </a:xfrm>
            </p:spPr>
            <p:txBody>
              <a:bodyPr/>
              <a:lstStyle/>
              <a:p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Four stage 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LNA, Gain=25dB, NF=8.3dB, 0.18um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SiGe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</a:t>
                </a:r>
                <a:r>
                  <a:rPr lang="en-US" sz="1600" dirty="0" err="1" smtClean="0">
                    <a:solidFill>
                      <a:srgbClr val="C00000"/>
                    </a:solidFill>
                    <a:latin typeface="Arial Narrow" pitchFamily="34" charset="0"/>
                  </a:rPr>
                  <a:t>BiCMOS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 technology</a:t>
                </a:r>
                <a:r>
                  <a:rPr lang="en-US" sz="1600" dirty="0" smtClean="0">
                    <a:solidFill>
                      <a:srgbClr val="C00000"/>
                    </a:solidFill>
                    <a:latin typeface="Arial Narrow" pitchFamily="34" charset="0"/>
                  </a:rPr>
                  <a:t>.</a:t>
                </a:r>
                <a:endParaRPr lang="en-US" sz="1600" dirty="0" smtClean="0">
                  <a:solidFill>
                    <a:srgbClr val="C00000"/>
                  </a:solidFill>
                  <a:latin typeface="Arial Narrow" pitchFamily="34" charset="0"/>
                </a:endParaRPr>
              </a:p>
              <a:p>
                <a:r>
                  <a:rPr lang="en-US" sz="1600" dirty="0">
                    <a:latin typeface="Arial Narrow" pitchFamily="34" charset="0"/>
                  </a:rPr>
                  <a:t>Capacitance of GSG </a:t>
                </a:r>
                <a:r>
                  <a:rPr lang="en-US" sz="1600" dirty="0" smtClean="0">
                    <a:latin typeface="Arial Narrow" pitchFamily="34" charset="0"/>
                  </a:rPr>
                  <a:t>pad is absorbed </a:t>
                </a:r>
                <a:r>
                  <a:rPr lang="en-US" sz="1600" dirty="0">
                    <a:latin typeface="Arial Narrow" pitchFamily="34" charset="0"/>
                  </a:rPr>
                  <a:t>by input matching network</a:t>
                </a:r>
                <a:r>
                  <a:rPr lang="en-US" sz="1600" dirty="0" smtClean="0">
                    <a:latin typeface="Arial Narrow" pitchFamily="34" charset="0"/>
                  </a:rPr>
                  <a:t>.</a:t>
                </a:r>
                <a:endParaRPr lang="en-US" sz="1600" dirty="0" smtClean="0">
                  <a:latin typeface="Arial Narrow" pitchFamily="34" charset="0"/>
                </a:endParaRPr>
              </a:p>
              <a:p>
                <a:r>
                  <a:rPr lang="en-US" sz="1600" dirty="0" smtClean="0">
                    <a:latin typeface="Arial Narrow" pitchFamily="34" charset="0"/>
                  </a:rPr>
                  <a:t>To </a:t>
                </a:r>
                <a:r>
                  <a:rPr lang="en-US" sz="1600" dirty="0">
                    <a:latin typeface="Arial Narrow" pitchFamily="34" charset="0"/>
                  </a:rPr>
                  <a:t>minimize parasitic inductance and ensure stability</a:t>
                </a:r>
                <a:r>
                  <a:rPr lang="en-US" sz="1600" dirty="0" smtClean="0">
                    <a:latin typeface="Arial Narrow" pitchFamily="34" charset="0"/>
                  </a:rPr>
                  <a:t>,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/>
                          </a:rPr>
                          <m:t> </m:t>
                        </m:r>
                        <m:r>
                          <a:rPr lang="en-US" sz="1600" b="1" i="1" smtClean="0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Arial Narrow" pitchFamily="34" charset="0"/>
                  </a:rPr>
                  <a:t> is put as close as possible to the base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smtClean="0">
                            <a:latin typeface="Cambria Math"/>
                          </a:rPr>
                          <m:t>𝑸</m:t>
                        </m:r>
                      </m:e>
                      <m:sub>
                        <m:r>
                          <a:rPr lang="en-US" sz="1600" b="1" i="1" smtClean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Arial Narrow" pitchFamily="34" charset="0"/>
                  </a:rPr>
                  <a:t>.</a:t>
                </a:r>
                <a:endParaRPr lang="en-US" sz="1600" dirty="0" smtClean="0">
                  <a:latin typeface="Arial Narrow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1600" b="1" i="1">
                            <a:latin typeface="Cambria Math"/>
                          </a:rPr>
                          <m:t>𝟑</m:t>
                        </m:r>
                      </m:sub>
                    </m:sSub>
                  </m:oMath>
                </a14:m>
                <a:r>
                  <a:rPr lang="en-US" sz="1600" dirty="0">
                    <a:latin typeface="Arial Narrow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dirty="0">
                            <a:latin typeface="Cambria Math"/>
                          </a:rPr>
                          <m:t>𝑪</m:t>
                        </m:r>
                      </m:e>
                      <m:sub>
                        <m:r>
                          <a:rPr lang="en-US" sz="1600" b="1" i="1" dirty="0">
                            <a:latin typeface="Cambria Math"/>
                          </a:rPr>
                          <m:t>𝟒</m:t>
                        </m:r>
                      </m:sub>
                    </m:sSub>
                    <m:sSub>
                      <m:sSubPr>
                        <m:ctrlPr>
                          <a:rPr lang="en-US" sz="1600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600" b="1" i="1" dirty="0">
                            <a:latin typeface="Cambria Math"/>
                          </a:rPr>
                          <m:t>,</m:t>
                        </m:r>
                        <m:r>
                          <a:rPr lang="en-US" sz="1600" b="1" i="1" dirty="0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600" b="1" i="1" dirty="0">
                            <a:latin typeface="Cambria Math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 smtClean="0">
                    <a:latin typeface="Arial Narrow" pitchFamily="34" charset="0"/>
                  </a:rPr>
                  <a:t> </a:t>
                </a:r>
                <a:r>
                  <a:rPr lang="en-US" sz="1600" dirty="0" smtClean="0">
                    <a:latin typeface="Arial Narrow" pitchFamily="34" charset="0"/>
                  </a:rPr>
                  <a:t>Local decoupling network for power </a:t>
                </a:r>
                <a:r>
                  <a:rPr lang="en-US" sz="1600" dirty="0" smtClean="0">
                    <a:latin typeface="Arial Narrow" pitchFamily="34" charset="0"/>
                  </a:rPr>
                  <a:t>supply.</a:t>
                </a:r>
                <a:endParaRPr lang="en-US" sz="1600" dirty="0" smtClean="0">
                  <a:latin typeface="Arial Narrow" pitchFamily="34" charset="0"/>
                </a:endParaRPr>
              </a:p>
              <a:p>
                <a:r>
                  <a:rPr lang="en-US" sz="1600" dirty="0" smtClean="0">
                    <a:latin typeface="Arial Narrow" pitchFamily="34" charset="0"/>
                  </a:rPr>
                  <a:t>To reduce footprint ,lumped inductors are used instead of T-lines, as well as inter-stage matching.</a:t>
                </a:r>
                <a:endParaRPr lang="en-US" sz="1600" dirty="0">
                  <a:latin typeface="Arial Narrow" pitchFamily="34" charset="0"/>
                </a:endParaRPr>
              </a:p>
            </p:txBody>
          </p:sp>
        </mc:Choice>
        <mc:Fallback>
          <p:sp>
            <p:nvSpPr>
              <p:cNvPr id="10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27969" y="3048000"/>
                <a:ext cx="4216031" cy="3883621"/>
              </a:xfrm>
              <a:blipFill rotWithShape="1">
                <a:blip r:embed="rId3"/>
                <a:stretch>
                  <a:fillRect t="-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422323"/>
            <a:ext cx="2971800" cy="3154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063630" y="3526595"/>
            <a:ext cx="864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</a:rPr>
              <a:t>Next stage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10" y="1384848"/>
            <a:ext cx="1447090" cy="102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>
            <a:off x="2500307" y="1556479"/>
            <a:ext cx="740742" cy="0"/>
          </a:xfrm>
          <a:prstGeom prst="line">
            <a:avLst/>
          </a:prstGeom>
          <a:solidFill>
            <a:schemeClr val="accent1"/>
          </a:solidFill>
          <a:ln w="19050" cap="sq" cmpd="sng" algn="ctr">
            <a:solidFill>
              <a:schemeClr val="bg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6" y="2367356"/>
            <a:ext cx="1635283" cy="1143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24" name="Rectangle 23"/>
          <p:cNvSpPr/>
          <p:nvPr/>
        </p:nvSpPr>
        <p:spPr bwMode="auto">
          <a:xfrm rot="16200000">
            <a:off x="967511" y="2081526"/>
            <a:ext cx="350979" cy="663782"/>
          </a:xfrm>
          <a:prstGeom prst="rect">
            <a:avLst/>
          </a:prstGeom>
          <a:solidFill>
            <a:srgbClr val="FFFFFF"/>
          </a:solidFill>
          <a:ln w="25400" cap="sq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391494" y="2733051"/>
                <a:ext cx="41543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1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𝑏</m:t>
                          </m:r>
                          <m:r>
                            <a:rPr lang="en-US" sz="11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sz="11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1494" y="2733051"/>
                <a:ext cx="415435" cy="261610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Straight Arrow Connector 18"/>
          <p:cNvCxnSpPr/>
          <p:nvPr/>
        </p:nvCxnSpPr>
        <p:spPr bwMode="auto">
          <a:xfrm flipH="1" flipV="1">
            <a:off x="1905000" y="2863856"/>
            <a:ext cx="838200" cy="135807"/>
          </a:xfrm>
          <a:prstGeom prst="straightConnector1">
            <a:avLst/>
          </a:prstGeom>
          <a:solidFill>
            <a:schemeClr val="accent1"/>
          </a:solidFill>
          <a:ln w="28575" cap="sq" cmpd="sng" algn="ctr">
            <a:solidFill>
              <a:srgbClr val="C0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8" name="Rounded Rectangle 27"/>
          <p:cNvSpPr/>
          <p:nvPr/>
        </p:nvSpPr>
        <p:spPr bwMode="auto">
          <a:xfrm>
            <a:off x="182459" y="2367357"/>
            <a:ext cx="1604296" cy="1061644"/>
          </a:xfrm>
          <a:prstGeom prst="roundRect">
            <a:avLst/>
          </a:prstGeom>
          <a:noFill/>
          <a:ln w="28575" cap="sq" cmpd="sng" algn="ctr">
            <a:solidFill>
              <a:schemeClr val="bg1">
                <a:lumMod val="75000"/>
                <a:lumOff val="25000"/>
              </a:schemeClr>
            </a:solidFill>
            <a:prstDash val="sysDash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3268531" y="3268176"/>
                <a:ext cx="39100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8531" y="3268176"/>
                <a:ext cx="391004" cy="276999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3269836" y="2661857"/>
                <a:ext cx="39459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𝑄</m:t>
                          </m:r>
                        </m:e>
                        <m:sub>
                          <m:r>
                            <a:rPr lang="en-US" sz="1200" b="0" i="1" smtClean="0">
                              <a:solidFill>
                                <a:schemeClr val="bg1"/>
                              </a:solidFill>
                              <a:latin typeface="Cambria Math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sz="1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9836" y="2661857"/>
                <a:ext cx="394595" cy="276999"/>
              </a:xfrm>
              <a:prstGeom prst="rect">
                <a:avLst/>
              </a:prstGeom>
              <a:blipFill rotWithShape="1">
                <a:blip r:embed="rId9"/>
                <a:stretch>
                  <a:fillRect b="-22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002313" y="6500734"/>
                <a:ext cx="701185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Reference: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Zhiming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cheng,chun-cheng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wang,Hsin-cheng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yao,Payam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heydari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,”A </a:t>
                </a:r>
                <a:r>
                  <a:rPr lang="en-US" sz="900" dirty="0" err="1" smtClean="0">
                    <a:solidFill>
                      <a:schemeClr val="bg1"/>
                    </a:solidFill>
                  </a:rPr>
                  <a:t>BiCMOS</a:t>
                </a:r>
                <a:r>
                  <a:rPr lang="en-US" sz="900" dirty="0" smtClean="0">
                    <a:solidFill>
                      <a:schemeClr val="bg1"/>
                    </a:solidFill>
                  </a:rPr>
                  <a:t> W-band 2</a:t>
                </a:r>
                <a14:m>
                  <m:oMath xmlns:m="http://schemas.openxmlformats.org/officeDocument/2006/math">
                    <m:r>
                      <a:rPr lang="en-US" sz="90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×</m:t>
                    </m:r>
                    <m:r>
                      <a:rPr lang="en-US" sz="900" b="0" i="1" smtClean="0">
                        <a:solidFill>
                          <a:schemeClr val="bg1"/>
                        </a:solidFill>
                        <a:latin typeface="Cambria Math"/>
                        <a:ea typeface="Cambria Math"/>
                      </a:rPr>
                      <m:t>2</m:t>
                    </m:r>
                  </m:oMath>
                </a14:m>
                <a:r>
                  <a:rPr lang="en-US" sz="900" dirty="0" smtClean="0">
                    <a:solidFill>
                      <a:schemeClr val="bg1"/>
                    </a:solidFill>
                  </a:rPr>
                  <a:t> focal-plane Array with On-chip Antenna”,</a:t>
                </a:r>
              </a:p>
              <a:p>
                <a:r>
                  <a:rPr lang="en-US" sz="900" dirty="0" smtClean="0">
                    <a:solidFill>
                      <a:schemeClr val="bg1"/>
                    </a:solidFill>
                  </a:rPr>
                  <a:t>IEEE journal of Solid State Circuits,Vot.47,No.10,Octobar 2012.</a:t>
                </a:r>
                <a:endParaRPr lang="en-US" sz="9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2313" y="6500734"/>
                <a:ext cx="7011856" cy="369332"/>
              </a:xfrm>
              <a:prstGeom prst="rect">
                <a:avLst/>
              </a:prstGeom>
              <a:blipFill rotWithShape="1">
                <a:blip r:embed="rId10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1366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RANCHTO" val="0"/>
  <p:tag name="HOTSPOTTYPE" val="PreviousSlide"/>
  <p:tag name="DEFINEDINNAVIGATOR" val="False"/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tx1"/>
        </a:solidFill>
        <a:ln w="25400" cap="sq" cmpd="sng" algn="ctr">
          <a:solidFill>
            <a:schemeClr val="bg1">
              <a:lumMod val="75000"/>
              <a:lumOff val="25000"/>
            </a:schemeClr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354E"/>
      </a:dk1>
      <a:lt1>
        <a:srgbClr val="EAEAEA"/>
      </a:lt1>
      <a:dk2>
        <a:srgbClr val="002244"/>
      </a:dk2>
      <a:lt2>
        <a:srgbClr val="CCECFF"/>
      </a:lt2>
      <a:accent1>
        <a:srgbClr val="006699"/>
      </a:accent1>
      <a:accent2>
        <a:srgbClr val="6699FF"/>
      </a:accent2>
      <a:accent3>
        <a:srgbClr val="AAABB0"/>
      </a:accent3>
      <a:accent4>
        <a:srgbClr val="C8C8C8"/>
      </a:accent4>
      <a:accent5>
        <a:srgbClr val="AAB8CA"/>
      </a:accent5>
      <a:accent6>
        <a:srgbClr val="5C8AE7"/>
      </a:accent6>
      <a:hlink>
        <a:srgbClr val="CCCCFF"/>
      </a:hlink>
      <a:folHlink>
        <a:srgbClr val="5E6FD4"/>
      </a:folHlink>
    </a:clrScheme>
    <a:fontScheme name="1_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Default Design 1">
        <a:dk1>
          <a:srgbClr val="00354E"/>
        </a:dk1>
        <a:lt1>
          <a:srgbClr val="EAEAEA"/>
        </a:lt1>
        <a:dk2>
          <a:srgbClr val="006699"/>
        </a:dk2>
        <a:lt2>
          <a:srgbClr val="CCECFF"/>
        </a:lt2>
        <a:accent1>
          <a:srgbClr val="006699"/>
        </a:accent1>
        <a:accent2>
          <a:srgbClr val="6699FF"/>
        </a:accent2>
        <a:accent3>
          <a:srgbClr val="AAB8CA"/>
        </a:accent3>
        <a:accent4>
          <a:srgbClr val="C8C8C8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80"/>
        </a:dk1>
        <a:lt1>
          <a:srgbClr val="FFFFFF"/>
        </a:lt1>
        <a:dk2>
          <a:srgbClr val="3366CC"/>
        </a:dk2>
        <a:lt2>
          <a:srgbClr val="7A7C93"/>
        </a:lt2>
        <a:accent1>
          <a:srgbClr val="006699"/>
        </a:accent1>
        <a:accent2>
          <a:srgbClr val="6699FF"/>
        </a:accent2>
        <a:accent3>
          <a:srgbClr val="FFFFFF"/>
        </a:accent3>
        <a:accent4>
          <a:srgbClr val="00006C"/>
        </a:accent4>
        <a:accent5>
          <a:srgbClr val="AAB8CA"/>
        </a:accent5>
        <a:accent6>
          <a:srgbClr val="5C8AE7"/>
        </a:accent6>
        <a:hlink>
          <a:srgbClr val="CCCCFF"/>
        </a:hlink>
        <a:folHlink>
          <a:srgbClr val="5E6FD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969696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B8B8B8"/>
        </a:accent6>
        <a:hlink>
          <a:srgbClr val="EAEAEA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660066"/>
        </a:dk1>
        <a:lt1>
          <a:srgbClr val="EAEAEA"/>
        </a:lt1>
        <a:dk2>
          <a:srgbClr val="3366CC"/>
        </a:dk2>
        <a:lt2>
          <a:srgbClr val="7A7C93"/>
        </a:lt2>
        <a:accent1>
          <a:srgbClr val="00CCCC"/>
        </a:accent1>
        <a:accent2>
          <a:srgbClr val="CC66FF"/>
        </a:accent2>
        <a:accent3>
          <a:srgbClr val="F3F3F3"/>
        </a:accent3>
        <a:accent4>
          <a:srgbClr val="560056"/>
        </a:accent4>
        <a:accent5>
          <a:srgbClr val="AAE2E2"/>
        </a:accent5>
        <a:accent6>
          <a:srgbClr val="B95CE7"/>
        </a:accent6>
        <a:hlink>
          <a:srgbClr val="CCFF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354E"/>
        </a:dk1>
        <a:lt1>
          <a:srgbClr val="EAEAEA"/>
        </a:lt1>
        <a:dk2>
          <a:srgbClr val="6D67AA"/>
        </a:dk2>
        <a:lt2>
          <a:srgbClr val="CCCCFF"/>
        </a:lt2>
        <a:accent1>
          <a:srgbClr val="6600CC"/>
        </a:accent1>
        <a:accent2>
          <a:srgbClr val="9999FF"/>
        </a:accent2>
        <a:accent3>
          <a:srgbClr val="BAB8D2"/>
        </a:accent3>
        <a:accent4>
          <a:srgbClr val="C8C8C8"/>
        </a:accent4>
        <a:accent5>
          <a:srgbClr val="B8AAE2"/>
        </a:accent5>
        <a:accent6>
          <a:srgbClr val="8A8AE7"/>
        </a:accent6>
        <a:hlink>
          <a:srgbClr val="CCCCFF"/>
        </a:hlink>
        <a:folHlink>
          <a:srgbClr val="9D70B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3366"/>
        </a:dk1>
        <a:lt1>
          <a:srgbClr val="EAEAEA"/>
        </a:lt1>
        <a:dk2>
          <a:srgbClr val="009999"/>
        </a:dk2>
        <a:lt2>
          <a:srgbClr val="FFFFFF"/>
        </a:lt2>
        <a:accent1>
          <a:srgbClr val="008080"/>
        </a:accent1>
        <a:accent2>
          <a:srgbClr val="00CCCC"/>
        </a:accent2>
        <a:accent3>
          <a:srgbClr val="AACACA"/>
        </a:accent3>
        <a:accent4>
          <a:srgbClr val="C8C8C8"/>
        </a:accent4>
        <a:accent5>
          <a:srgbClr val="AAC0C0"/>
        </a:accent5>
        <a:accent6>
          <a:srgbClr val="00B9B9"/>
        </a:accent6>
        <a:hlink>
          <a:srgbClr val="A7DDE1"/>
        </a:hlink>
        <a:folHlink>
          <a:srgbClr val="FF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41538</TotalTime>
  <Words>2964</Words>
  <Application>Microsoft Office PowerPoint</Application>
  <PresentationFormat>On-screen Show (4:3)</PresentationFormat>
  <Paragraphs>328</Paragraphs>
  <Slides>36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Default Design</vt:lpstr>
      <vt:lpstr>1_Default Design</vt:lpstr>
      <vt:lpstr>Equation</vt:lpstr>
      <vt:lpstr>LNA and Mixer Design in Millimeter wave</vt:lpstr>
      <vt:lpstr>Outline</vt:lpstr>
      <vt:lpstr> Challenges in mm-wave Design</vt:lpstr>
      <vt:lpstr>Passive components</vt:lpstr>
      <vt:lpstr> LNA Design in mm-wave</vt:lpstr>
      <vt:lpstr>LNA topology</vt:lpstr>
      <vt:lpstr>LNA topology (cont.)</vt:lpstr>
      <vt:lpstr>LNA topology (cont.)</vt:lpstr>
      <vt:lpstr>W-band LNA</vt:lpstr>
      <vt:lpstr>Common base topology for BJT</vt:lpstr>
      <vt:lpstr> Challenges in Mixer Design in mm-wave</vt:lpstr>
      <vt:lpstr> Challenges in Mixer Design (Cont.)</vt:lpstr>
      <vt:lpstr>Conversion Gain or Loss</vt:lpstr>
      <vt:lpstr>Homodyne Mixer in Millimeter wave</vt:lpstr>
      <vt:lpstr>Homodyne Mixer (Cont.)</vt:lpstr>
      <vt:lpstr>Folded structure</vt:lpstr>
      <vt:lpstr>Heterodyne Mixer</vt:lpstr>
      <vt:lpstr>Subharmonic Mixer</vt:lpstr>
      <vt:lpstr>Subharmonic Mixer :Topology 1</vt:lpstr>
      <vt:lpstr>Subharmonic mixer: Topology 2</vt:lpstr>
      <vt:lpstr>Subharmonic Mixer: Topology 3</vt:lpstr>
      <vt:lpstr> Passive Mixer</vt:lpstr>
      <vt:lpstr>Layout Methodology : Isolation</vt:lpstr>
      <vt:lpstr>Layout Methodology (cont.)</vt:lpstr>
      <vt:lpstr>Summary</vt:lpstr>
      <vt:lpstr>Thank you</vt:lpstr>
      <vt:lpstr>Back 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IQ Mixer</vt:lpstr>
      <vt:lpstr>Double balanced over single balanced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 for VTVT Presentation</dc:title>
  <dc:creator>Dong Ha</dc:creator>
  <cp:lastModifiedBy>wml11</cp:lastModifiedBy>
  <cp:revision>2326</cp:revision>
  <cp:lastPrinted>2013-03-22T14:16:09Z</cp:lastPrinted>
  <dcterms:created xsi:type="dcterms:W3CDTF">2000-03-27T02:25:26Z</dcterms:created>
  <dcterms:modified xsi:type="dcterms:W3CDTF">2013-05-28T23:34:09Z</dcterms:modified>
</cp:coreProperties>
</file>