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27"/>
  </p:notesMasterIdLst>
  <p:handoutMasterIdLst>
    <p:handoutMasterId r:id="rId28"/>
  </p:handoutMasterIdLst>
  <p:sldIdLst>
    <p:sldId id="578" r:id="rId3"/>
    <p:sldId id="628" r:id="rId4"/>
    <p:sldId id="622" r:id="rId5"/>
    <p:sldId id="615" r:id="rId6"/>
    <p:sldId id="611" r:id="rId7"/>
    <p:sldId id="619" r:id="rId8"/>
    <p:sldId id="631" r:id="rId9"/>
    <p:sldId id="620" r:id="rId10"/>
    <p:sldId id="617" r:id="rId11"/>
    <p:sldId id="621" r:id="rId12"/>
    <p:sldId id="580" r:id="rId13"/>
    <p:sldId id="582" r:id="rId14"/>
    <p:sldId id="589" r:id="rId15"/>
    <p:sldId id="592" r:id="rId16"/>
    <p:sldId id="613" r:id="rId17"/>
    <p:sldId id="624" r:id="rId18"/>
    <p:sldId id="627" r:id="rId19"/>
    <p:sldId id="626" r:id="rId20"/>
    <p:sldId id="596" r:id="rId21"/>
    <p:sldId id="590" r:id="rId22"/>
    <p:sldId id="593" r:id="rId23"/>
    <p:sldId id="630" r:id="rId24"/>
    <p:sldId id="629" r:id="rId25"/>
    <p:sldId id="599" r:id="rId26"/>
  </p:sldIdLst>
  <p:sldSz cx="9144000" cy="6858000" type="screen4x3"/>
  <p:notesSz cx="7315200" cy="9601200"/>
  <p:custDataLst>
    <p:tags r:id="rId29"/>
  </p:custDataLst>
  <p:defaultTextStyle>
    <a:defPPr>
      <a:defRPr lang="en-US"/>
    </a:defPPr>
    <a:lvl1pPr algn="l" rtl="0" eaLnBrk="0" fontAlgn="base" hangingPunct="0">
      <a:spcBef>
        <a:spcPct val="0"/>
      </a:spcBef>
      <a:spcAft>
        <a:spcPct val="0"/>
      </a:spcAft>
      <a:defRPr kumimoji="1" sz="1600" kern="1200">
        <a:solidFill>
          <a:srgbClr val="FF3300"/>
        </a:solidFill>
        <a:latin typeface="Times New Roman" pitchFamily="18" charset="0"/>
        <a:ea typeface="+mn-ea"/>
        <a:cs typeface="+mn-cs"/>
      </a:defRPr>
    </a:lvl1pPr>
    <a:lvl2pPr marL="457200" algn="l" rtl="0" eaLnBrk="0" fontAlgn="base" hangingPunct="0">
      <a:spcBef>
        <a:spcPct val="0"/>
      </a:spcBef>
      <a:spcAft>
        <a:spcPct val="0"/>
      </a:spcAft>
      <a:defRPr kumimoji="1" sz="1600" kern="1200">
        <a:solidFill>
          <a:srgbClr val="FF3300"/>
        </a:solidFill>
        <a:latin typeface="Times New Roman" pitchFamily="18" charset="0"/>
        <a:ea typeface="+mn-ea"/>
        <a:cs typeface="+mn-cs"/>
      </a:defRPr>
    </a:lvl2pPr>
    <a:lvl3pPr marL="914400" algn="l" rtl="0" eaLnBrk="0" fontAlgn="base" hangingPunct="0">
      <a:spcBef>
        <a:spcPct val="0"/>
      </a:spcBef>
      <a:spcAft>
        <a:spcPct val="0"/>
      </a:spcAft>
      <a:defRPr kumimoji="1" sz="1600" kern="1200">
        <a:solidFill>
          <a:srgbClr val="FF3300"/>
        </a:solidFill>
        <a:latin typeface="Times New Roman" pitchFamily="18" charset="0"/>
        <a:ea typeface="+mn-ea"/>
        <a:cs typeface="+mn-cs"/>
      </a:defRPr>
    </a:lvl3pPr>
    <a:lvl4pPr marL="1371600" algn="l" rtl="0" eaLnBrk="0" fontAlgn="base" hangingPunct="0">
      <a:spcBef>
        <a:spcPct val="0"/>
      </a:spcBef>
      <a:spcAft>
        <a:spcPct val="0"/>
      </a:spcAft>
      <a:defRPr kumimoji="1" sz="1600" kern="1200">
        <a:solidFill>
          <a:srgbClr val="FF3300"/>
        </a:solidFill>
        <a:latin typeface="Times New Roman" pitchFamily="18" charset="0"/>
        <a:ea typeface="+mn-ea"/>
        <a:cs typeface="+mn-cs"/>
      </a:defRPr>
    </a:lvl4pPr>
    <a:lvl5pPr marL="1828800" algn="l" rtl="0" eaLnBrk="0" fontAlgn="base" hangingPunct="0">
      <a:spcBef>
        <a:spcPct val="0"/>
      </a:spcBef>
      <a:spcAft>
        <a:spcPct val="0"/>
      </a:spcAft>
      <a:defRPr kumimoji="1" sz="1600" kern="1200">
        <a:solidFill>
          <a:srgbClr val="FF3300"/>
        </a:solidFill>
        <a:latin typeface="Times New Roman" pitchFamily="18" charset="0"/>
        <a:ea typeface="+mn-ea"/>
        <a:cs typeface="+mn-cs"/>
      </a:defRPr>
    </a:lvl5pPr>
    <a:lvl6pPr marL="2286000" algn="l" defTabSz="914400" rtl="0" eaLnBrk="1" latinLnBrk="0" hangingPunct="1">
      <a:defRPr kumimoji="1" sz="1600" kern="1200">
        <a:solidFill>
          <a:srgbClr val="FF3300"/>
        </a:solidFill>
        <a:latin typeface="Times New Roman" pitchFamily="18" charset="0"/>
        <a:ea typeface="+mn-ea"/>
        <a:cs typeface="+mn-cs"/>
      </a:defRPr>
    </a:lvl6pPr>
    <a:lvl7pPr marL="2743200" algn="l" defTabSz="914400" rtl="0" eaLnBrk="1" latinLnBrk="0" hangingPunct="1">
      <a:defRPr kumimoji="1" sz="1600" kern="1200">
        <a:solidFill>
          <a:srgbClr val="FF3300"/>
        </a:solidFill>
        <a:latin typeface="Times New Roman" pitchFamily="18" charset="0"/>
        <a:ea typeface="+mn-ea"/>
        <a:cs typeface="+mn-cs"/>
      </a:defRPr>
    </a:lvl7pPr>
    <a:lvl8pPr marL="3200400" algn="l" defTabSz="914400" rtl="0" eaLnBrk="1" latinLnBrk="0" hangingPunct="1">
      <a:defRPr kumimoji="1" sz="1600" kern="1200">
        <a:solidFill>
          <a:srgbClr val="FF3300"/>
        </a:solidFill>
        <a:latin typeface="Times New Roman" pitchFamily="18" charset="0"/>
        <a:ea typeface="+mn-ea"/>
        <a:cs typeface="+mn-cs"/>
      </a:defRPr>
    </a:lvl8pPr>
    <a:lvl9pPr marL="3657600" algn="l" defTabSz="914400" rtl="0" eaLnBrk="1" latinLnBrk="0" hangingPunct="1">
      <a:defRPr kumimoji="1" sz="1600" kern="1200">
        <a:solidFill>
          <a:srgbClr val="FF33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00FF"/>
    <a:srgbClr val="FFFFFF"/>
    <a:srgbClr val="CC0000"/>
    <a:srgbClr val="FF3300"/>
    <a:srgbClr val="FF0000"/>
    <a:srgbClr val="F5F5EB"/>
    <a:srgbClr val="79946C"/>
    <a:srgbClr val="557082"/>
    <a:srgbClr val="6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7" autoAdjust="0"/>
    <p:restoredTop sz="94849" autoAdjust="0"/>
  </p:normalViewPr>
  <p:slideViewPr>
    <p:cSldViewPr>
      <p:cViewPr>
        <p:scale>
          <a:sx n="127" d="100"/>
          <a:sy n="127" d="100"/>
        </p:scale>
        <p:origin x="-708" y="-72"/>
      </p:cViewPr>
      <p:guideLst>
        <p:guide orient="horz" pos="4128"/>
        <p:guide pos="576"/>
      </p:guideLst>
    </p:cSldViewPr>
  </p:slideViewPr>
  <p:outlineViewPr>
    <p:cViewPr>
      <p:scale>
        <a:sx n="33" d="100"/>
        <a:sy n="33" d="100"/>
      </p:scale>
      <p:origin x="258"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2292" y="-5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1" name="Rectangle 3"/>
          <p:cNvSpPr>
            <a:spLocks noGrp="1" noChangeArrowheads="1"/>
          </p:cNvSpPr>
          <p:nvPr>
            <p:ph type="dt" sz="quarter" idx="1"/>
          </p:nvPr>
        </p:nvSpPr>
        <p:spPr bwMode="auto">
          <a:xfrm>
            <a:off x="4181061" y="0"/>
            <a:ext cx="3134139" cy="465632"/>
          </a:xfrm>
          <a:prstGeom prst="rect">
            <a:avLst/>
          </a:prstGeom>
          <a:noFill/>
          <a:ln w="12700" cap="sq">
            <a:noFill/>
            <a:miter lim="800000"/>
            <a:headEnd type="none" w="sm" len="sm"/>
            <a:tailEnd type="none" w="sm" len="sm"/>
          </a:ln>
        </p:spPr>
        <p:txBody>
          <a:bodyPr vert="horz" wrap="square" lIns="94652" tIns="47325" rIns="94652" bIns="47325" numCol="1" anchor="t" anchorCtr="0" compatLnSpc="1">
            <a:prstTxWarp prst="textNoShape">
              <a:avLst/>
            </a:prstTxWarp>
          </a:bodyPr>
          <a:lstStyle>
            <a:lvl1pPr algn="r" defTabSz="945214">
              <a:defRPr kumimoji="0" sz="1300">
                <a:solidFill>
                  <a:schemeClr val="tx1"/>
                </a:solidFill>
              </a:defRPr>
            </a:lvl1pPr>
          </a:lstStyle>
          <a:p>
            <a:pPr>
              <a:defRPr/>
            </a:pPr>
            <a:endParaRPr lang="zh-CN" altLang="en-US"/>
          </a:p>
        </p:txBody>
      </p:sp>
      <p:sp>
        <p:nvSpPr>
          <p:cNvPr id="17413" name="Rectangle 5"/>
          <p:cNvSpPr>
            <a:spLocks noGrp="1" noChangeArrowheads="1"/>
          </p:cNvSpPr>
          <p:nvPr>
            <p:ph type="sldNum" sz="quarter" idx="3"/>
          </p:nvPr>
        </p:nvSpPr>
        <p:spPr bwMode="auto">
          <a:xfrm>
            <a:off x="4181061" y="9107697"/>
            <a:ext cx="3134139" cy="467271"/>
          </a:xfrm>
          <a:prstGeom prst="rect">
            <a:avLst/>
          </a:prstGeom>
          <a:noFill/>
          <a:ln w="12700" cap="sq">
            <a:noFill/>
            <a:miter lim="800000"/>
            <a:headEnd type="none" w="sm" len="sm"/>
            <a:tailEnd type="none" w="sm" len="sm"/>
          </a:ln>
        </p:spPr>
        <p:txBody>
          <a:bodyPr vert="horz" wrap="square" lIns="94652" tIns="47325" rIns="94652" bIns="47325" numCol="1" anchor="b" anchorCtr="0" compatLnSpc="1">
            <a:prstTxWarp prst="textNoShape">
              <a:avLst/>
            </a:prstTxWarp>
          </a:bodyPr>
          <a:lstStyle>
            <a:lvl1pPr algn="r" defTabSz="945214">
              <a:defRPr kumimoji="0" sz="1300">
                <a:solidFill>
                  <a:schemeClr val="tx1"/>
                </a:solidFill>
              </a:defRPr>
            </a:lvl1pPr>
          </a:lstStyle>
          <a:p>
            <a:pPr>
              <a:defRPr/>
            </a:pPr>
            <a:fld id="{E1FF0E14-07AE-4F17-AF31-D43E38886D76}" type="slidenum">
              <a:rPr lang="zh-CN" altLang="en-US"/>
              <a:pPr>
                <a:defRPr/>
              </a:pPr>
              <a:t>‹#›</a:t>
            </a:fld>
            <a:endParaRPr lang="en-US" altLang="zh-CN"/>
          </a:p>
        </p:txBody>
      </p:sp>
    </p:spTree>
    <p:extLst>
      <p:ext uri="{BB962C8B-B14F-4D97-AF65-F5344CB8AC3E}">
        <p14:creationId xmlns:p14="http://schemas.microsoft.com/office/powerpoint/2010/main" val="11397049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134139" cy="465632"/>
          </a:xfrm>
          <a:prstGeom prst="rect">
            <a:avLst/>
          </a:prstGeom>
          <a:noFill/>
          <a:ln w="9525">
            <a:noFill/>
            <a:miter lim="800000"/>
            <a:headEnd/>
            <a:tailEnd/>
          </a:ln>
        </p:spPr>
        <p:txBody>
          <a:bodyPr vert="horz" wrap="square" lIns="19718" tIns="0" rIns="19718" bIns="0" numCol="1" anchor="t" anchorCtr="0" compatLnSpc="1">
            <a:prstTxWarp prst="textNoShape">
              <a:avLst/>
            </a:prstTxWarp>
          </a:bodyPr>
          <a:lstStyle>
            <a:lvl1pPr defTabSz="966621">
              <a:defRPr sz="1100" i="1">
                <a:solidFill>
                  <a:schemeClr val="tx1"/>
                </a:solidFill>
              </a:defRPr>
            </a:lvl1pPr>
          </a:lstStyle>
          <a:p>
            <a:pPr>
              <a:defRPr/>
            </a:pPr>
            <a:r>
              <a:rPr lang="zh-CN" altLang="en-US" dirty="0"/>
              <a:t>*</a:t>
            </a:r>
            <a:endParaRPr lang="zh-CN" altLang="en-US" sz="1300" dirty="0"/>
          </a:p>
        </p:txBody>
      </p:sp>
      <p:sp>
        <p:nvSpPr>
          <p:cNvPr id="2051" name="Rectangle 3"/>
          <p:cNvSpPr>
            <a:spLocks noGrp="1" noChangeArrowheads="1"/>
          </p:cNvSpPr>
          <p:nvPr>
            <p:ph type="dt" idx="1"/>
          </p:nvPr>
        </p:nvSpPr>
        <p:spPr bwMode="auto">
          <a:xfrm>
            <a:off x="4098235" y="0"/>
            <a:ext cx="3137452" cy="465632"/>
          </a:xfrm>
          <a:prstGeom prst="rect">
            <a:avLst/>
          </a:prstGeom>
          <a:noFill/>
          <a:ln w="9525">
            <a:noFill/>
            <a:miter lim="800000"/>
            <a:headEnd/>
            <a:tailEnd/>
          </a:ln>
        </p:spPr>
        <p:txBody>
          <a:bodyPr vert="horz" wrap="square" lIns="19718" tIns="0" rIns="19718" bIns="0" numCol="1" anchor="t" anchorCtr="0" compatLnSpc="1">
            <a:prstTxWarp prst="textNoShape">
              <a:avLst/>
            </a:prstTxWarp>
          </a:bodyPr>
          <a:lstStyle>
            <a:lvl1pPr algn="r" defTabSz="966621">
              <a:defRPr sz="1100" i="1">
                <a:solidFill>
                  <a:schemeClr val="tx1"/>
                </a:solidFill>
              </a:defRPr>
            </a:lvl1pPr>
          </a:lstStyle>
          <a:p>
            <a:pPr>
              <a:defRPr/>
            </a:pPr>
            <a:r>
              <a:rPr lang="en-US" altLang="zh-CN" dirty="0"/>
              <a:t>07/16/96</a:t>
            </a:r>
            <a:endParaRPr lang="en-US" altLang="zh-CN" sz="1300" dirty="0"/>
          </a:p>
        </p:txBody>
      </p:sp>
      <p:sp>
        <p:nvSpPr>
          <p:cNvPr id="11268" name="Rectangle 4"/>
          <p:cNvSpPr>
            <a:spLocks noGrp="1" noRot="1" noChangeAspect="1" noChangeArrowheads="1"/>
          </p:cNvSpPr>
          <p:nvPr>
            <p:ph type="sldImg" idx="2"/>
          </p:nvPr>
        </p:nvSpPr>
        <p:spPr bwMode="auto">
          <a:xfrm>
            <a:off x="1220788" y="700088"/>
            <a:ext cx="4879975" cy="3659187"/>
          </a:xfrm>
          <a:prstGeom prst="rect">
            <a:avLst/>
          </a:prstGeom>
          <a:noFill/>
          <a:ln w="12700" cap="sq">
            <a:solidFill>
              <a:schemeClr val="tx1"/>
            </a:solidFill>
            <a:miter lim="800000"/>
            <a:headEnd/>
            <a:tailEnd/>
          </a:ln>
        </p:spPr>
      </p:sp>
      <p:sp>
        <p:nvSpPr>
          <p:cNvPr id="2054" name="Rectangle 6"/>
          <p:cNvSpPr>
            <a:spLocks noGrp="1" noChangeArrowheads="1"/>
          </p:cNvSpPr>
          <p:nvPr>
            <p:ph type="ftr" sz="quarter" idx="4"/>
          </p:nvPr>
        </p:nvSpPr>
        <p:spPr bwMode="auto">
          <a:xfrm>
            <a:off x="0" y="8874880"/>
            <a:ext cx="3134139" cy="465632"/>
          </a:xfrm>
          <a:prstGeom prst="rect">
            <a:avLst/>
          </a:prstGeom>
          <a:noFill/>
          <a:ln w="9525">
            <a:noFill/>
            <a:miter lim="800000"/>
            <a:headEnd/>
            <a:tailEnd/>
          </a:ln>
        </p:spPr>
        <p:txBody>
          <a:bodyPr vert="horz" wrap="square" lIns="19718" tIns="0" rIns="19718" bIns="0" numCol="1" anchor="b" anchorCtr="0" compatLnSpc="1">
            <a:prstTxWarp prst="textNoShape">
              <a:avLst/>
            </a:prstTxWarp>
          </a:bodyPr>
          <a:lstStyle>
            <a:lvl1pPr defTabSz="966621">
              <a:defRPr sz="1100" i="1">
                <a:solidFill>
                  <a:schemeClr val="tx1"/>
                </a:solidFill>
              </a:defRPr>
            </a:lvl1pPr>
          </a:lstStyle>
          <a:p>
            <a:pPr>
              <a:defRPr/>
            </a:pPr>
            <a:r>
              <a:rPr lang="zh-CN" altLang="en-US" dirty="0"/>
              <a:t>*</a:t>
            </a:r>
            <a:endParaRPr lang="zh-CN" altLang="en-US" sz="1300" dirty="0"/>
          </a:p>
        </p:txBody>
      </p:sp>
      <p:sp>
        <p:nvSpPr>
          <p:cNvPr id="2055" name="Rectangle 7"/>
          <p:cNvSpPr>
            <a:spLocks noGrp="1" noChangeArrowheads="1"/>
          </p:cNvSpPr>
          <p:nvPr>
            <p:ph type="sldNum" sz="quarter" idx="5"/>
          </p:nvPr>
        </p:nvSpPr>
        <p:spPr bwMode="auto">
          <a:xfrm>
            <a:off x="4098235" y="8874880"/>
            <a:ext cx="3137452" cy="465632"/>
          </a:xfrm>
          <a:prstGeom prst="rect">
            <a:avLst/>
          </a:prstGeom>
          <a:noFill/>
          <a:ln w="9525">
            <a:noFill/>
            <a:miter lim="800000"/>
            <a:headEnd/>
            <a:tailEnd/>
          </a:ln>
        </p:spPr>
        <p:txBody>
          <a:bodyPr vert="horz" wrap="square" lIns="19718" tIns="0" rIns="19718" bIns="0" numCol="1" anchor="b" anchorCtr="0" compatLnSpc="1">
            <a:prstTxWarp prst="textNoShape">
              <a:avLst/>
            </a:prstTxWarp>
          </a:bodyPr>
          <a:lstStyle>
            <a:lvl1pPr algn="r" defTabSz="966621">
              <a:defRPr sz="1100" i="1">
                <a:solidFill>
                  <a:schemeClr val="tx1"/>
                </a:solidFill>
              </a:defRPr>
            </a:lvl1pPr>
          </a:lstStyle>
          <a:p>
            <a:pPr>
              <a:defRPr/>
            </a:pPr>
            <a:r>
              <a:rPr lang="en-US" altLang="zh-CN" dirty="0"/>
              <a:t>##</a:t>
            </a:r>
            <a:endParaRPr lang="en-US" altLang="zh-CN" sz="1300" dirty="0"/>
          </a:p>
        </p:txBody>
      </p:sp>
    </p:spTree>
    <p:extLst>
      <p:ext uri="{BB962C8B-B14F-4D97-AF65-F5344CB8AC3E}">
        <p14:creationId xmlns:p14="http://schemas.microsoft.com/office/powerpoint/2010/main" val="396775479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61963" algn="l" defTabSz="933450"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23925" algn="l" defTabSz="933450"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87475" algn="l" defTabSz="933450"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49438" algn="l" defTabSz="933450"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838" y="4560888"/>
            <a:ext cx="5851525" cy="4319587"/>
          </a:xfrm>
          <a:prstGeom prst="rect">
            <a:avLst/>
          </a:prstGeom>
        </p:spPr>
        <p:txBody>
          <a:bodyPr/>
          <a:lstStyle/>
          <a:p>
            <a:endParaRPr lang="en-US"/>
          </a:p>
        </p:txBody>
      </p:sp>
      <p:sp>
        <p:nvSpPr>
          <p:cNvPr id="4" name="Header Placeholder 3"/>
          <p:cNvSpPr>
            <a:spLocks noGrp="1"/>
          </p:cNvSpPr>
          <p:nvPr>
            <p:ph type="hdr" sz="quarter" idx="10"/>
          </p:nvPr>
        </p:nvSpPr>
        <p:spPr/>
        <p:txBody>
          <a:bodyPr/>
          <a:lstStyle/>
          <a:p>
            <a:pPr>
              <a:defRPr/>
            </a:pPr>
            <a:r>
              <a:rPr lang="zh-CN" altLang="en-US" smtClean="0"/>
              <a:t>*</a:t>
            </a:r>
            <a:endParaRPr lang="zh-CN" altLang="en-US" sz="1300" dirty="0"/>
          </a:p>
        </p:txBody>
      </p:sp>
      <p:sp>
        <p:nvSpPr>
          <p:cNvPr id="5" name="Date Placeholder 4"/>
          <p:cNvSpPr>
            <a:spLocks noGrp="1"/>
          </p:cNvSpPr>
          <p:nvPr>
            <p:ph type="dt" idx="11"/>
          </p:nvPr>
        </p:nvSpPr>
        <p:spPr/>
        <p:txBody>
          <a:bodyPr/>
          <a:lstStyle/>
          <a:p>
            <a:pPr>
              <a:defRPr/>
            </a:pPr>
            <a:r>
              <a:rPr lang="en-US" altLang="zh-CN" smtClean="0"/>
              <a:t>07/16/96</a:t>
            </a:r>
            <a:endParaRPr lang="en-US" altLang="zh-CN" sz="1300" dirty="0"/>
          </a:p>
        </p:txBody>
      </p:sp>
      <p:sp>
        <p:nvSpPr>
          <p:cNvPr id="6" name="Footer Placeholder 5"/>
          <p:cNvSpPr>
            <a:spLocks noGrp="1"/>
          </p:cNvSpPr>
          <p:nvPr>
            <p:ph type="ftr" sz="quarter" idx="12"/>
          </p:nvPr>
        </p:nvSpPr>
        <p:spPr/>
        <p:txBody>
          <a:bodyPr/>
          <a:lstStyle/>
          <a:p>
            <a:pPr>
              <a:defRPr/>
            </a:pPr>
            <a:r>
              <a:rPr lang="zh-CN" altLang="en-US" smtClean="0"/>
              <a:t>*</a:t>
            </a:r>
            <a:endParaRPr lang="zh-CN" altLang="en-US" sz="1300" dirty="0"/>
          </a:p>
        </p:txBody>
      </p:sp>
      <p:sp>
        <p:nvSpPr>
          <p:cNvPr id="7" name="Slide Number Placeholder 6"/>
          <p:cNvSpPr>
            <a:spLocks noGrp="1"/>
          </p:cNvSpPr>
          <p:nvPr>
            <p:ph type="sldNum" sz="quarter" idx="13"/>
          </p:nvPr>
        </p:nvSpPr>
        <p:spPr/>
        <p:txBody>
          <a:bodyPr/>
          <a:lstStyle/>
          <a:p>
            <a:pPr>
              <a:defRPr/>
            </a:pPr>
            <a:r>
              <a:rPr lang="en-US" altLang="zh-CN" smtClean="0"/>
              <a:t>##</a:t>
            </a:r>
            <a:endParaRPr lang="en-US" altLang="zh-CN" sz="1300" dirty="0"/>
          </a:p>
        </p:txBody>
      </p:sp>
    </p:spTree>
    <p:extLst>
      <p:ext uri="{BB962C8B-B14F-4D97-AF65-F5344CB8AC3E}">
        <p14:creationId xmlns:p14="http://schemas.microsoft.com/office/powerpoint/2010/main" val="310772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838" y="4560888"/>
            <a:ext cx="5851525" cy="4319587"/>
          </a:xfrm>
          <a:prstGeom prst="rect">
            <a:avLst/>
          </a:prstGeom>
        </p:spPr>
        <p:txBody>
          <a:bodyPr/>
          <a:lstStyle/>
          <a:p>
            <a:r>
              <a:rPr kumimoji="1" lang="en-US" sz="1200" kern="1200" dirty="0" smtClean="0">
                <a:solidFill>
                  <a:schemeClr val="tx1"/>
                </a:solidFill>
                <a:effectLst/>
                <a:latin typeface="Times New Roman" pitchFamily="18" charset="0"/>
                <a:ea typeface="+mn-ea"/>
                <a:cs typeface="+mn-cs"/>
              </a:rPr>
              <a:t>For same phase </a:t>
            </a:r>
            <a:r>
              <a:rPr kumimoji="1" lang="en-US" sz="1200" kern="1200" dirty="0" err="1" smtClean="0">
                <a:solidFill>
                  <a:schemeClr val="tx1"/>
                </a:solidFill>
                <a:effectLst/>
                <a:latin typeface="Times New Roman" pitchFamily="18" charset="0"/>
                <a:ea typeface="+mn-ea"/>
                <a:cs typeface="+mn-cs"/>
              </a:rPr>
              <a:t>delay,SW</a:t>
            </a:r>
            <a:r>
              <a:rPr kumimoji="1" lang="en-US" sz="1200" kern="1200" dirty="0" smtClean="0">
                <a:solidFill>
                  <a:schemeClr val="tx1"/>
                </a:solidFill>
                <a:effectLst/>
                <a:latin typeface="Times New Roman" pitchFamily="18" charset="0"/>
                <a:ea typeface="+mn-ea"/>
                <a:cs typeface="+mn-cs"/>
              </a:rPr>
              <a:t>-CPW has lower loss than </a:t>
            </a:r>
            <a:r>
              <a:rPr kumimoji="1" lang="en-US" sz="1200" kern="1200" dirty="0" err="1" smtClean="0">
                <a:solidFill>
                  <a:schemeClr val="tx1"/>
                </a:solidFill>
                <a:effectLst/>
                <a:latin typeface="Times New Roman" pitchFamily="18" charset="0"/>
                <a:ea typeface="+mn-ea"/>
                <a:cs typeface="+mn-cs"/>
              </a:rPr>
              <a:t>microstrip</a:t>
            </a:r>
            <a:r>
              <a:rPr kumimoji="1" lang="en-US" sz="1200" kern="1200" dirty="0" smtClean="0">
                <a:solidFill>
                  <a:schemeClr val="tx1"/>
                </a:solidFill>
                <a:effectLst/>
                <a:latin typeface="Times New Roman" pitchFamily="18" charset="0"/>
                <a:ea typeface="+mn-ea"/>
                <a:cs typeface="+mn-cs"/>
              </a:rPr>
              <a:t> </a:t>
            </a:r>
            <a:r>
              <a:rPr kumimoji="1" lang="en-US" sz="1200" kern="1200" dirty="0" err="1" smtClean="0">
                <a:solidFill>
                  <a:schemeClr val="tx1"/>
                </a:solidFill>
                <a:effectLst/>
                <a:latin typeface="Times New Roman" pitchFamily="18" charset="0"/>
                <a:ea typeface="+mn-ea"/>
                <a:cs typeface="+mn-cs"/>
              </a:rPr>
              <a:t>line.Metal</a:t>
            </a:r>
            <a:r>
              <a:rPr kumimoji="1" lang="en-US" sz="1200" kern="1200" dirty="0" smtClean="0">
                <a:solidFill>
                  <a:schemeClr val="tx1"/>
                </a:solidFill>
                <a:effectLst/>
                <a:latin typeface="Times New Roman" pitchFamily="18" charset="0"/>
                <a:ea typeface="+mn-ea"/>
                <a:cs typeface="+mn-cs"/>
              </a:rPr>
              <a:t> strips are placed beneath the top conductor to increase the capacitance. This results in decrease in wave speed thus more phase shift with smaller size.</a:t>
            </a:r>
            <a:endParaRPr lang="en-US" dirty="0"/>
          </a:p>
        </p:txBody>
      </p:sp>
      <p:sp>
        <p:nvSpPr>
          <p:cNvPr id="4" name="Header Placeholder 3"/>
          <p:cNvSpPr>
            <a:spLocks noGrp="1"/>
          </p:cNvSpPr>
          <p:nvPr>
            <p:ph type="hdr" sz="quarter" idx="10"/>
          </p:nvPr>
        </p:nvSpPr>
        <p:spPr/>
        <p:txBody>
          <a:bodyPr/>
          <a:lstStyle/>
          <a:p>
            <a:pPr>
              <a:defRPr/>
            </a:pPr>
            <a:r>
              <a:rPr lang="zh-CN" altLang="en-US" smtClean="0"/>
              <a:t>*</a:t>
            </a:r>
            <a:endParaRPr lang="zh-CN" altLang="en-US" sz="1300" dirty="0"/>
          </a:p>
        </p:txBody>
      </p:sp>
      <p:sp>
        <p:nvSpPr>
          <p:cNvPr id="5" name="Date Placeholder 4"/>
          <p:cNvSpPr>
            <a:spLocks noGrp="1"/>
          </p:cNvSpPr>
          <p:nvPr>
            <p:ph type="dt" idx="11"/>
          </p:nvPr>
        </p:nvSpPr>
        <p:spPr/>
        <p:txBody>
          <a:bodyPr/>
          <a:lstStyle/>
          <a:p>
            <a:pPr>
              <a:defRPr/>
            </a:pPr>
            <a:r>
              <a:rPr lang="en-US" altLang="zh-CN" smtClean="0"/>
              <a:t>07/16/96</a:t>
            </a:r>
            <a:endParaRPr lang="en-US" altLang="zh-CN" sz="1300" dirty="0"/>
          </a:p>
        </p:txBody>
      </p:sp>
      <p:sp>
        <p:nvSpPr>
          <p:cNvPr id="6" name="Footer Placeholder 5"/>
          <p:cNvSpPr>
            <a:spLocks noGrp="1"/>
          </p:cNvSpPr>
          <p:nvPr>
            <p:ph type="ftr" sz="quarter" idx="12"/>
          </p:nvPr>
        </p:nvSpPr>
        <p:spPr/>
        <p:txBody>
          <a:bodyPr/>
          <a:lstStyle/>
          <a:p>
            <a:pPr>
              <a:defRPr/>
            </a:pPr>
            <a:r>
              <a:rPr lang="zh-CN" altLang="en-US" smtClean="0"/>
              <a:t>*</a:t>
            </a:r>
            <a:endParaRPr lang="zh-CN" altLang="en-US" sz="1300" dirty="0"/>
          </a:p>
        </p:txBody>
      </p:sp>
      <p:sp>
        <p:nvSpPr>
          <p:cNvPr id="7" name="Slide Number Placeholder 6"/>
          <p:cNvSpPr>
            <a:spLocks noGrp="1"/>
          </p:cNvSpPr>
          <p:nvPr>
            <p:ph type="sldNum" sz="quarter" idx="13"/>
          </p:nvPr>
        </p:nvSpPr>
        <p:spPr/>
        <p:txBody>
          <a:bodyPr/>
          <a:lstStyle/>
          <a:p>
            <a:pPr>
              <a:defRPr/>
            </a:pPr>
            <a:r>
              <a:rPr lang="en-US" altLang="zh-CN" smtClean="0"/>
              <a:t>##</a:t>
            </a:r>
            <a:endParaRPr lang="en-US" altLang="zh-CN" sz="1300" dirty="0"/>
          </a:p>
        </p:txBody>
      </p:sp>
    </p:spTree>
    <p:extLst>
      <p:ext uri="{BB962C8B-B14F-4D97-AF65-F5344CB8AC3E}">
        <p14:creationId xmlns:p14="http://schemas.microsoft.com/office/powerpoint/2010/main" val="628511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a:xfrm>
                <a:off x="731838" y="4560888"/>
                <a:ext cx="5851525" cy="4319587"/>
              </a:xfrm>
              <a:prstGeom prst="rect">
                <a:avLst/>
              </a:prstGeom>
            </p:spPr>
            <p:txBody>
              <a:bodyPr/>
              <a:lstStyle/>
              <a:p>
                <a:r>
                  <a:rPr kumimoji="1" lang="en-US" sz="1200" kern="1200" dirty="0" smtClean="0">
                    <a:solidFill>
                      <a:schemeClr val="tx1"/>
                    </a:solidFill>
                    <a:effectLst/>
                    <a:latin typeface="Times New Roman" pitchFamily="18" charset="0"/>
                    <a:ea typeface="+mn-ea"/>
                    <a:cs typeface="+mn-cs"/>
                  </a:rPr>
                  <a:t>While considered to provide robust input and gain in mm-wave </a:t>
                </a:r>
                <a:r>
                  <a:rPr kumimoji="1" lang="en-US" sz="1200" kern="1200" dirty="0" err="1" smtClean="0">
                    <a:solidFill>
                      <a:schemeClr val="tx1"/>
                    </a:solidFill>
                    <a:effectLst/>
                    <a:latin typeface="Times New Roman" pitchFamily="18" charset="0"/>
                    <a:ea typeface="+mn-ea"/>
                    <a:cs typeface="+mn-cs"/>
                  </a:rPr>
                  <a:t>design,CG</a:t>
                </a:r>
                <a:r>
                  <a:rPr kumimoji="1" lang="en-US" sz="1200" kern="1200" dirty="0" smtClean="0">
                    <a:solidFill>
                      <a:schemeClr val="tx1"/>
                    </a:solidFill>
                    <a:effectLst/>
                    <a:latin typeface="Times New Roman" pitchFamily="18" charset="0"/>
                    <a:ea typeface="+mn-ea"/>
                    <a:cs typeface="+mn-cs"/>
                  </a:rPr>
                  <a:t> LNA faces two problem at very high frequency and deep submicron </a:t>
                </a:r>
                <a:r>
                  <a:rPr kumimoji="1" lang="en-US" sz="1200" kern="1200" dirty="0" err="1" smtClean="0">
                    <a:solidFill>
                      <a:schemeClr val="tx1"/>
                    </a:solidFill>
                    <a:effectLst/>
                    <a:latin typeface="Times New Roman" pitchFamily="18" charset="0"/>
                    <a:ea typeface="+mn-ea"/>
                    <a:cs typeface="+mn-cs"/>
                  </a:rPr>
                  <a:t>technology.first</a:t>
                </a:r>
                <a:r>
                  <a:rPr kumimoji="1" lang="en-US" sz="1200" kern="1200" dirty="0" smtClean="0">
                    <a:solidFill>
                      <a:schemeClr val="tx1"/>
                    </a:solidFill>
                    <a:effectLst/>
                    <a:latin typeface="Times New Roman" pitchFamily="18" charset="0"/>
                    <a:ea typeface="+mn-ea"/>
                    <a:cs typeface="+mn-cs"/>
                  </a:rPr>
                  <a:t> the gate of the input transistor must see a very low impedance return path to ground so as to avoid degrading the input match and gain. but due to the parasitic inductance of Cg and to the gate and ground connection leads to a high </a:t>
                </a:r>
                <a:r>
                  <a:rPr kumimoji="1" lang="en-US" sz="1200" kern="1200" dirty="0" err="1" smtClean="0">
                    <a:solidFill>
                      <a:schemeClr val="tx1"/>
                    </a:solidFill>
                    <a:effectLst/>
                    <a:latin typeface="Times New Roman" pitchFamily="18" charset="0"/>
                    <a:ea typeface="+mn-ea"/>
                    <a:cs typeface="+mn-cs"/>
                  </a:rPr>
                  <a:t>impedance,degrades</a:t>
                </a:r>
                <a:r>
                  <a:rPr kumimoji="1" lang="en-US" sz="1200" kern="1200" dirty="0" smtClean="0">
                    <a:solidFill>
                      <a:schemeClr val="tx1"/>
                    </a:solidFill>
                    <a:effectLst/>
                    <a:latin typeface="Times New Roman" pitchFamily="18" charset="0"/>
                    <a:ea typeface="+mn-ea"/>
                    <a:cs typeface="+mn-cs"/>
                  </a:rPr>
                  <a:t> matching and </a:t>
                </a:r>
                <a:r>
                  <a:rPr kumimoji="1" lang="en-US" sz="1200" kern="1200" dirty="0" err="1" smtClean="0">
                    <a:solidFill>
                      <a:schemeClr val="tx1"/>
                    </a:solidFill>
                    <a:effectLst/>
                    <a:latin typeface="Times New Roman" pitchFamily="18" charset="0"/>
                    <a:ea typeface="+mn-ea"/>
                    <a:cs typeface="+mn-cs"/>
                  </a:rPr>
                  <a:t>gain.Morever,for</a:t>
                </a:r>
                <a:r>
                  <a:rPr kumimoji="1" lang="en-US" sz="1200" kern="1200" dirty="0" smtClean="0">
                    <a:solidFill>
                      <a:schemeClr val="tx1"/>
                    </a:solidFill>
                    <a:effectLst/>
                    <a:latin typeface="Times New Roman" pitchFamily="18" charset="0"/>
                    <a:ea typeface="+mn-ea"/>
                    <a:cs typeface="+mn-cs"/>
                  </a:rPr>
                  <a:t> the impedance of Cg to remain</a:t>
                </a:r>
                <a:r>
                  <a:rPr kumimoji="1" lang="en-US" sz="1200" kern="1200" baseline="0" dirty="0" smtClean="0">
                    <a:solidFill>
                      <a:schemeClr val="tx1"/>
                    </a:solidFill>
                    <a:effectLst/>
                    <a:latin typeface="Times New Roman" pitchFamily="18" charset="0"/>
                    <a:ea typeface="+mn-ea"/>
                    <a:cs typeface="+mn-cs"/>
                  </a:rPr>
                  <a:t> </a:t>
                </a:r>
                <a:r>
                  <a:rPr kumimoji="1" lang="en-US" sz="1200" kern="1200" baseline="0" dirty="0" err="1" smtClean="0">
                    <a:solidFill>
                      <a:schemeClr val="tx1"/>
                    </a:solidFill>
                    <a:effectLst/>
                    <a:latin typeface="Times New Roman" pitchFamily="18" charset="0"/>
                    <a:ea typeface="+mn-ea"/>
                    <a:cs typeface="+mn-cs"/>
                  </a:rPr>
                  <a:t>low,capacitance</a:t>
                </a:r>
                <a:r>
                  <a:rPr kumimoji="1" lang="en-US" sz="1200" kern="1200" baseline="0" dirty="0" smtClean="0">
                    <a:solidFill>
                      <a:schemeClr val="tx1"/>
                    </a:solidFill>
                    <a:effectLst/>
                    <a:latin typeface="Times New Roman" pitchFamily="18" charset="0"/>
                    <a:ea typeface="+mn-ea"/>
                    <a:cs typeface="+mn-cs"/>
                  </a:rPr>
                  <a:t> should be very high,unfortunately,L1 and L2 </a:t>
                </a:r>
                <a:r>
                  <a:rPr kumimoji="1" lang="en-US" sz="1200" kern="1200" baseline="0" dirty="0" err="1" smtClean="0">
                    <a:solidFill>
                      <a:schemeClr val="tx1"/>
                    </a:solidFill>
                    <a:effectLst/>
                    <a:latin typeface="Times New Roman" pitchFamily="18" charset="0"/>
                    <a:ea typeface="+mn-ea"/>
                    <a:cs typeface="+mn-cs"/>
                  </a:rPr>
                  <a:t>inevitabley</a:t>
                </a:r>
                <a:r>
                  <a:rPr kumimoji="1" lang="en-US" sz="1200" kern="1200" baseline="0" dirty="0" smtClean="0">
                    <a:solidFill>
                      <a:schemeClr val="tx1"/>
                    </a:solidFill>
                    <a:effectLst/>
                    <a:latin typeface="Times New Roman" pitchFamily="18" charset="0"/>
                    <a:ea typeface="+mn-ea"/>
                    <a:cs typeface="+mn-cs"/>
                  </a:rPr>
                  <a:t> lead to long interconnections from Cg to the gate and/or ground.</a:t>
                </a:r>
              </a:p>
              <a:p>
                <a:endParaRPr kumimoji="1" lang="en-US" sz="1200" kern="1200" baseline="0" dirty="0" smtClean="0">
                  <a:solidFill>
                    <a:schemeClr val="tx1"/>
                  </a:solidFill>
                  <a:effectLst/>
                  <a:latin typeface="Times New Roman" pitchFamily="18" charset="0"/>
                  <a:ea typeface="+mn-ea"/>
                  <a:cs typeface="+mn-cs"/>
                </a:endParaRPr>
              </a:p>
              <a:p>
                <a:r>
                  <a:rPr lang="en-US" sz="1400" b="0" dirty="0" smtClean="0">
                    <a:solidFill>
                      <a:schemeClr val="bg1"/>
                    </a:solidFill>
                  </a:rPr>
                  <a:t>CG LNA faces two serious issue in mm-wave :</a:t>
                </a:r>
              </a:p>
              <a:p>
                <a:pPr marL="0" indent="0">
                  <a:buNone/>
                </a:pPr>
                <a:endParaRPr lang="en-US" sz="1400" b="0" dirty="0">
                  <a:solidFill>
                    <a:schemeClr val="bg1"/>
                  </a:solidFill>
                </a:endParaRPr>
              </a:p>
              <a:p>
                <a:pPr lvl="1"/>
                <a14:m>
                  <m:oMath xmlns:m="http://schemas.openxmlformats.org/officeDocument/2006/math">
                    <m:sSub>
                      <m:sSubPr>
                        <m:ctrlPr>
                          <a:rPr lang="en-US" sz="1400" b="0" i="1" smtClean="0">
                            <a:solidFill>
                              <a:schemeClr val="bg1"/>
                            </a:solidFill>
                            <a:latin typeface="Cambria Math"/>
                          </a:rPr>
                        </m:ctrlPr>
                      </m:sSubPr>
                      <m:e>
                        <m:r>
                          <a:rPr lang="en-US" sz="1400" b="0" i="1" smtClean="0">
                            <a:solidFill>
                              <a:schemeClr val="bg1"/>
                            </a:solidFill>
                            <a:latin typeface="Cambria Math"/>
                          </a:rPr>
                          <m:t>𝐶</m:t>
                        </m:r>
                      </m:e>
                      <m:sub>
                        <m:r>
                          <a:rPr lang="en-US" sz="1400" b="0" i="1" smtClean="0">
                            <a:solidFill>
                              <a:schemeClr val="bg1"/>
                            </a:solidFill>
                            <a:latin typeface="Cambria Math"/>
                          </a:rPr>
                          <m:t>𝐺</m:t>
                        </m:r>
                      </m:sub>
                    </m:sSub>
                  </m:oMath>
                </a14:m>
                <a:r>
                  <a:rPr lang="en-US" sz="1400" b="0" dirty="0" smtClean="0">
                    <a:solidFill>
                      <a:schemeClr val="bg1"/>
                    </a:solidFill>
                  </a:rPr>
                  <a:t> and its connections to gate and </a:t>
                </a:r>
                <a:r>
                  <a:rPr lang="en-US" sz="1400" b="0" dirty="0">
                    <a:solidFill>
                      <a:schemeClr val="bg1"/>
                    </a:solidFill>
                  </a:rPr>
                  <a:t>to ground </a:t>
                </a:r>
                <a:r>
                  <a:rPr lang="en-US" sz="1400" b="0" dirty="0" smtClean="0">
                    <a:solidFill>
                      <a:schemeClr val="bg1"/>
                    </a:solidFill>
                  </a:rPr>
                  <a:t>exhibit a parasitic inductance which appears in series with gate at </a:t>
                </a:r>
                <a:r>
                  <a:rPr lang="en-US" sz="1400" b="0" dirty="0">
                    <a:solidFill>
                      <a:schemeClr val="bg1"/>
                    </a:solidFill>
                  </a:rPr>
                  <a:t>very </a:t>
                </a:r>
                <a:r>
                  <a:rPr lang="en-US" sz="1400" b="0" dirty="0" smtClean="0">
                    <a:solidFill>
                      <a:schemeClr val="bg1"/>
                    </a:solidFill>
                  </a:rPr>
                  <a:t>high frequency. So matching and gain degrades.</a:t>
                </a:r>
              </a:p>
              <a:p>
                <a:pPr lvl="1"/>
                <a:endParaRPr lang="en-US" sz="1400" b="0" dirty="0">
                  <a:solidFill>
                    <a:schemeClr val="bg1"/>
                  </a:solidFill>
                </a:endParaRPr>
              </a:p>
              <a:p>
                <a:pPr lvl="1"/>
                <a:r>
                  <a:rPr lang="en-US" sz="1400" b="0" dirty="0">
                    <a:solidFill>
                      <a:schemeClr val="bg1"/>
                    </a:solidFill>
                  </a:rPr>
                  <a:t>Gain of CG stage is much lower at mm-wave frequency.</a:t>
                </a:r>
              </a:p>
              <a:p>
                <a:endParaRPr lang="en-US" dirty="0"/>
              </a:p>
            </p:txBody>
          </p:sp>
        </mc:Choice>
        <mc:Fallback xmlns="">
          <p:sp>
            <p:nvSpPr>
              <p:cNvPr id="3" name="Notes Placeholder 2"/>
              <p:cNvSpPr>
                <a:spLocks noGrp="1"/>
              </p:cNvSpPr>
              <p:nvPr>
                <p:ph type="body" idx="1"/>
              </p:nvPr>
            </p:nvSpPr>
            <p:spPr>
              <a:xfrm>
                <a:off x="731838" y="4560888"/>
                <a:ext cx="5851525" cy="4319587"/>
              </a:xfrm>
              <a:prstGeom prst="rect">
                <a:avLst/>
              </a:prstGeom>
            </p:spPr>
            <p:txBody>
              <a:bodyPr/>
              <a:lstStyle/>
              <a:p>
                <a:r>
                  <a:rPr kumimoji="1" lang="en-US" sz="1200" kern="1200" dirty="0" smtClean="0">
                    <a:solidFill>
                      <a:schemeClr val="tx1"/>
                    </a:solidFill>
                    <a:effectLst/>
                    <a:latin typeface="Times New Roman" pitchFamily="18" charset="0"/>
                    <a:ea typeface="+mn-ea"/>
                    <a:cs typeface="+mn-cs"/>
                  </a:rPr>
                  <a:t>While considered to provide robust input and gain in mm-wave </a:t>
                </a:r>
                <a:r>
                  <a:rPr kumimoji="1" lang="en-US" sz="1200" kern="1200" dirty="0" err="1" smtClean="0">
                    <a:solidFill>
                      <a:schemeClr val="tx1"/>
                    </a:solidFill>
                    <a:effectLst/>
                    <a:latin typeface="Times New Roman" pitchFamily="18" charset="0"/>
                    <a:ea typeface="+mn-ea"/>
                    <a:cs typeface="+mn-cs"/>
                  </a:rPr>
                  <a:t>design,CG</a:t>
                </a:r>
                <a:r>
                  <a:rPr kumimoji="1" lang="en-US" sz="1200" kern="1200" dirty="0" smtClean="0">
                    <a:solidFill>
                      <a:schemeClr val="tx1"/>
                    </a:solidFill>
                    <a:effectLst/>
                    <a:latin typeface="Times New Roman" pitchFamily="18" charset="0"/>
                    <a:ea typeface="+mn-ea"/>
                    <a:cs typeface="+mn-cs"/>
                  </a:rPr>
                  <a:t> LNA faces two problem at very high frequency and deep submicron </a:t>
                </a:r>
                <a:r>
                  <a:rPr kumimoji="1" lang="en-US" sz="1200" kern="1200" dirty="0" err="1" smtClean="0">
                    <a:solidFill>
                      <a:schemeClr val="tx1"/>
                    </a:solidFill>
                    <a:effectLst/>
                    <a:latin typeface="Times New Roman" pitchFamily="18" charset="0"/>
                    <a:ea typeface="+mn-ea"/>
                    <a:cs typeface="+mn-cs"/>
                  </a:rPr>
                  <a:t>technology.first</a:t>
                </a:r>
                <a:r>
                  <a:rPr kumimoji="1" lang="en-US" sz="1200" kern="1200" dirty="0" smtClean="0">
                    <a:solidFill>
                      <a:schemeClr val="tx1"/>
                    </a:solidFill>
                    <a:effectLst/>
                    <a:latin typeface="Times New Roman" pitchFamily="18" charset="0"/>
                    <a:ea typeface="+mn-ea"/>
                    <a:cs typeface="+mn-cs"/>
                  </a:rPr>
                  <a:t> the gate of the input transistor must see a very low impedance return path to ground so as to avoid degrading the input match and gain. but due to the parasitic inductance of Cg and to the gate and ground connection leads to a high </a:t>
                </a:r>
                <a:r>
                  <a:rPr kumimoji="1" lang="en-US" sz="1200" kern="1200" dirty="0" err="1" smtClean="0">
                    <a:solidFill>
                      <a:schemeClr val="tx1"/>
                    </a:solidFill>
                    <a:effectLst/>
                    <a:latin typeface="Times New Roman" pitchFamily="18" charset="0"/>
                    <a:ea typeface="+mn-ea"/>
                    <a:cs typeface="+mn-cs"/>
                  </a:rPr>
                  <a:t>impedance,degrades</a:t>
                </a:r>
                <a:r>
                  <a:rPr kumimoji="1" lang="en-US" sz="1200" kern="1200" dirty="0" smtClean="0">
                    <a:solidFill>
                      <a:schemeClr val="tx1"/>
                    </a:solidFill>
                    <a:effectLst/>
                    <a:latin typeface="Times New Roman" pitchFamily="18" charset="0"/>
                    <a:ea typeface="+mn-ea"/>
                    <a:cs typeface="+mn-cs"/>
                  </a:rPr>
                  <a:t> matching and </a:t>
                </a:r>
                <a:r>
                  <a:rPr kumimoji="1" lang="en-US" sz="1200" kern="1200" dirty="0" err="1" smtClean="0">
                    <a:solidFill>
                      <a:schemeClr val="tx1"/>
                    </a:solidFill>
                    <a:effectLst/>
                    <a:latin typeface="Times New Roman" pitchFamily="18" charset="0"/>
                    <a:ea typeface="+mn-ea"/>
                    <a:cs typeface="+mn-cs"/>
                  </a:rPr>
                  <a:t>gain.Morever,for</a:t>
                </a:r>
                <a:r>
                  <a:rPr kumimoji="1" lang="en-US" sz="1200" kern="1200" dirty="0" smtClean="0">
                    <a:solidFill>
                      <a:schemeClr val="tx1"/>
                    </a:solidFill>
                    <a:effectLst/>
                    <a:latin typeface="Times New Roman" pitchFamily="18" charset="0"/>
                    <a:ea typeface="+mn-ea"/>
                    <a:cs typeface="+mn-cs"/>
                  </a:rPr>
                  <a:t> the impedance of Cg to remain</a:t>
                </a:r>
                <a:r>
                  <a:rPr kumimoji="1" lang="en-US" sz="1200" kern="1200" baseline="0" dirty="0" smtClean="0">
                    <a:solidFill>
                      <a:schemeClr val="tx1"/>
                    </a:solidFill>
                    <a:effectLst/>
                    <a:latin typeface="Times New Roman" pitchFamily="18" charset="0"/>
                    <a:ea typeface="+mn-ea"/>
                    <a:cs typeface="+mn-cs"/>
                  </a:rPr>
                  <a:t> </a:t>
                </a:r>
                <a:r>
                  <a:rPr kumimoji="1" lang="en-US" sz="1200" kern="1200" baseline="0" dirty="0" err="1" smtClean="0">
                    <a:solidFill>
                      <a:schemeClr val="tx1"/>
                    </a:solidFill>
                    <a:effectLst/>
                    <a:latin typeface="Times New Roman" pitchFamily="18" charset="0"/>
                    <a:ea typeface="+mn-ea"/>
                    <a:cs typeface="+mn-cs"/>
                  </a:rPr>
                  <a:t>low,capacitance</a:t>
                </a:r>
                <a:r>
                  <a:rPr kumimoji="1" lang="en-US" sz="1200" kern="1200" baseline="0" dirty="0" smtClean="0">
                    <a:solidFill>
                      <a:schemeClr val="tx1"/>
                    </a:solidFill>
                    <a:effectLst/>
                    <a:latin typeface="Times New Roman" pitchFamily="18" charset="0"/>
                    <a:ea typeface="+mn-ea"/>
                    <a:cs typeface="+mn-cs"/>
                  </a:rPr>
                  <a:t> should be very high,unfortunately,L1 and L2 </a:t>
                </a:r>
                <a:r>
                  <a:rPr kumimoji="1" lang="en-US" sz="1200" kern="1200" baseline="0" dirty="0" err="1" smtClean="0">
                    <a:solidFill>
                      <a:schemeClr val="tx1"/>
                    </a:solidFill>
                    <a:effectLst/>
                    <a:latin typeface="Times New Roman" pitchFamily="18" charset="0"/>
                    <a:ea typeface="+mn-ea"/>
                    <a:cs typeface="+mn-cs"/>
                  </a:rPr>
                  <a:t>inevitabley</a:t>
                </a:r>
                <a:r>
                  <a:rPr kumimoji="1" lang="en-US" sz="1200" kern="1200" baseline="0" dirty="0" smtClean="0">
                    <a:solidFill>
                      <a:schemeClr val="tx1"/>
                    </a:solidFill>
                    <a:effectLst/>
                    <a:latin typeface="Times New Roman" pitchFamily="18" charset="0"/>
                    <a:ea typeface="+mn-ea"/>
                    <a:cs typeface="+mn-cs"/>
                  </a:rPr>
                  <a:t> lead to long interconnections from Cg to the gate and/or ground</a:t>
                </a:r>
                <a:r>
                  <a:rPr kumimoji="1" lang="en-US" sz="1200" kern="1200" baseline="0" dirty="0" smtClean="0">
                    <a:solidFill>
                      <a:schemeClr val="tx1"/>
                    </a:solidFill>
                    <a:effectLst/>
                    <a:latin typeface="Times New Roman" pitchFamily="18" charset="0"/>
                    <a:ea typeface="+mn-ea"/>
                    <a:cs typeface="+mn-cs"/>
                  </a:rPr>
                  <a:t>.</a:t>
                </a:r>
              </a:p>
              <a:p>
                <a:endParaRPr kumimoji="1" lang="en-US" sz="1200" kern="1200" baseline="0" dirty="0" smtClean="0">
                  <a:solidFill>
                    <a:schemeClr val="tx1"/>
                  </a:solidFill>
                  <a:effectLst/>
                  <a:latin typeface="Times New Roman" pitchFamily="18" charset="0"/>
                  <a:ea typeface="+mn-ea"/>
                  <a:cs typeface="+mn-cs"/>
                </a:endParaRPr>
              </a:p>
              <a:p>
                <a:r>
                  <a:rPr lang="en-US" sz="1400" b="0" dirty="0" smtClean="0">
                    <a:solidFill>
                      <a:schemeClr val="bg1"/>
                    </a:solidFill>
                  </a:rPr>
                  <a:t>CG LNA faces two serious issue in mm-wave :</a:t>
                </a:r>
              </a:p>
              <a:p>
                <a:pPr marL="0" indent="0">
                  <a:buNone/>
                </a:pPr>
                <a:endParaRPr lang="en-US" sz="1400" b="0" dirty="0">
                  <a:solidFill>
                    <a:schemeClr val="bg1"/>
                  </a:solidFill>
                </a:endParaRPr>
              </a:p>
              <a:p>
                <a:pPr lvl="1"/>
                <a:r>
                  <a:rPr lang="en-US" sz="1400" b="0" i="0" smtClean="0">
                    <a:solidFill>
                      <a:schemeClr val="bg1"/>
                    </a:solidFill>
                    <a:latin typeface="Cambria Math"/>
                  </a:rPr>
                  <a:t>𝐶_𝐺</a:t>
                </a:r>
                <a:r>
                  <a:rPr lang="en-US" sz="1400" b="0" dirty="0" smtClean="0">
                    <a:solidFill>
                      <a:schemeClr val="bg1"/>
                    </a:solidFill>
                  </a:rPr>
                  <a:t> and its connections to gate and </a:t>
                </a:r>
                <a:r>
                  <a:rPr lang="en-US" sz="1400" b="0" dirty="0">
                    <a:solidFill>
                      <a:schemeClr val="bg1"/>
                    </a:solidFill>
                  </a:rPr>
                  <a:t>to ground </a:t>
                </a:r>
                <a:r>
                  <a:rPr lang="en-US" sz="1400" b="0" dirty="0" smtClean="0">
                    <a:solidFill>
                      <a:schemeClr val="bg1"/>
                    </a:solidFill>
                  </a:rPr>
                  <a:t>exhibit a parasitic inductance which appears in series with gate at </a:t>
                </a:r>
                <a:r>
                  <a:rPr lang="en-US" sz="1400" b="0" dirty="0">
                    <a:solidFill>
                      <a:schemeClr val="bg1"/>
                    </a:solidFill>
                  </a:rPr>
                  <a:t>very </a:t>
                </a:r>
                <a:r>
                  <a:rPr lang="en-US" sz="1400" b="0" dirty="0" smtClean="0">
                    <a:solidFill>
                      <a:schemeClr val="bg1"/>
                    </a:solidFill>
                  </a:rPr>
                  <a:t>high frequency. So matching and gain degrades.</a:t>
                </a:r>
              </a:p>
              <a:p>
                <a:pPr lvl="1"/>
                <a:endParaRPr lang="en-US" sz="1400" b="0" dirty="0">
                  <a:solidFill>
                    <a:schemeClr val="bg1"/>
                  </a:solidFill>
                </a:endParaRPr>
              </a:p>
              <a:p>
                <a:pPr lvl="1"/>
                <a:r>
                  <a:rPr lang="en-US" sz="1400" b="0" dirty="0">
                    <a:solidFill>
                      <a:schemeClr val="bg1"/>
                    </a:solidFill>
                  </a:rPr>
                  <a:t>Gain of CG stage is much lower at mm-wave frequency.</a:t>
                </a:r>
              </a:p>
              <a:p>
                <a:endParaRPr lang="en-US" dirty="0"/>
              </a:p>
            </p:txBody>
          </p:sp>
        </mc:Fallback>
      </mc:AlternateContent>
      <p:sp>
        <p:nvSpPr>
          <p:cNvPr id="4" name="Header Placeholder 3"/>
          <p:cNvSpPr>
            <a:spLocks noGrp="1"/>
          </p:cNvSpPr>
          <p:nvPr>
            <p:ph type="hdr" sz="quarter" idx="10"/>
          </p:nvPr>
        </p:nvSpPr>
        <p:spPr/>
        <p:txBody>
          <a:bodyPr/>
          <a:lstStyle/>
          <a:p>
            <a:pPr>
              <a:defRPr/>
            </a:pPr>
            <a:r>
              <a:rPr lang="zh-CN" altLang="en-US" smtClean="0"/>
              <a:t>*</a:t>
            </a:r>
            <a:endParaRPr lang="zh-CN" altLang="en-US" sz="1300" dirty="0"/>
          </a:p>
        </p:txBody>
      </p:sp>
      <p:sp>
        <p:nvSpPr>
          <p:cNvPr id="5" name="Date Placeholder 4"/>
          <p:cNvSpPr>
            <a:spLocks noGrp="1"/>
          </p:cNvSpPr>
          <p:nvPr>
            <p:ph type="dt" idx="11"/>
          </p:nvPr>
        </p:nvSpPr>
        <p:spPr/>
        <p:txBody>
          <a:bodyPr/>
          <a:lstStyle/>
          <a:p>
            <a:pPr>
              <a:defRPr/>
            </a:pPr>
            <a:r>
              <a:rPr lang="en-US" altLang="zh-CN" smtClean="0"/>
              <a:t>07/16/96</a:t>
            </a:r>
            <a:endParaRPr lang="en-US" altLang="zh-CN" sz="1300" dirty="0"/>
          </a:p>
        </p:txBody>
      </p:sp>
      <p:sp>
        <p:nvSpPr>
          <p:cNvPr id="6" name="Footer Placeholder 5"/>
          <p:cNvSpPr>
            <a:spLocks noGrp="1"/>
          </p:cNvSpPr>
          <p:nvPr>
            <p:ph type="ftr" sz="quarter" idx="12"/>
          </p:nvPr>
        </p:nvSpPr>
        <p:spPr/>
        <p:txBody>
          <a:bodyPr/>
          <a:lstStyle/>
          <a:p>
            <a:pPr>
              <a:defRPr/>
            </a:pPr>
            <a:r>
              <a:rPr lang="zh-CN" altLang="en-US" smtClean="0"/>
              <a:t>*</a:t>
            </a:r>
            <a:endParaRPr lang="zh-CN" altLang="en-US" sz="1300" dirty="0"/>
          </a:p>
        </p:txBody>
      </p:sp>
      <p:sp>
        <p:nvSpPr>
          <p:cNvPr id="7" name="Slide Number Placeholder 6"/>
          <p:cNvSpPr>
            <a:spLocks noGrp="1"/>
          </p:cNvSpPr>
          <p:nvPr>
            <p:ph type="sldNum" sz="quarter" idx="13"/>
          </p:nvPr>
        </p:nvSpPr>
        <p:spPr/>
        <p:txBody>
          <a:bodyPr/>
          <a:lstStyle/>
          <a:p>
            <a:pPr>
              <a:defRPr/>
            </a:pPr>
            <a:r>
              <a:rPr lang="en-US" altLang="zh-CN" smtClean="0"/>
              <a:t>##</a:t>
            </a:r>
            <a:endParaRPr lang="en-US" altLang="zh-CN" sz="1300" dirty="0"/>
          </a:p>
        </p:txBody>
      </p:sp>
    </p:spTree>
    <p:extLst>
      <p:ext uri="{BB962C8B-B14F-4D97-AF65-F5344CB8AC3E}">
        <p14:creationId xmlns:p14="http://schemas.microsoft.com/office/powerpoint/2010/main" val="4162173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838" y="4560888"/>
            <a:ext cx="5851525" cy="4319587"/>
          </a:xfrm>
          <a:prstGeom prst="rect">
            <a:avLst/>
          </a:prstGeom>
        </p:spPr>
        <p:txBody>
          <a:bodyPr/>
          <a:lstStyle/>
          <a:p>
            <a:r>
              <a:rPr lang="en-US" dirty="0" smtClean="0"/>
              <a:t>It is W band </a:t>
            </a:r>
            <a:r>
              <a:rPr lang="en-US" dirty="0" err="1" smtClean="0"/>
              <a:t>Cascode</a:t>
            </a:r>
            <a:r>
              <a:rPr lang="en-US" baseline="0" dirty="0" smtClean="0"/>
              <a:t> LNA ,is designed in 65nm Technology, provides a NF 7dB and </a:t>
            </a:r>
            <a:r>
              <a:rPr lang="en-US" baseline="0" dirty="0" err="1" smtClean="0"/>
              <a:t>gan</a:t>
            </a:r>
            <a:r>
              <a:rPr lang="en-US" baseline="0" dirty="0" smtClean="0"/>
              <a:t> 17dB,drawing current 24mA,transformer feed back allows </a:t>
            </a:r>
            <a:r>
              <a:rPr lang="en-US" baseline="0" dirty="0" err="1" smtClean="0"/>
              <a:t>optimiztion</a:t>
            </a:r>
            <a:r>
              <a:rPr lang="en-US" baseline="0" dirty="0" smtClean="0"/>
              <a:t> for input matching and noise figure.</a:t>
            </a:r>
            <a:endParaRPr lang="en-US" dirty="0"/>
          </a:p>
        </p:txBody>
      </p:sp>
      <p:sp>
        <p:nvSpPr>
          <p:cNvPr id="4" name="Header Placeholder 3"/>
          <p:cNvSpPr>
            <a:spLocks noGrp="1"/>
          </p:cNvSpPr>
          <p:nvPr>
            <p:ph type="hdr" sz="quarter" idx="10"/>
          </p:nvPr>
        </p:nvSpPr>
        <p:spPr/>
        <p:txBody>
          <a:bodyPr/>
          <a:lstStyle/>
          <a:p>
            <a:pPr>
              <a:defRPr/>
            </a:pPr>
            <a:r>
              <a:rPr lang="zh-CN" altLang="en-US" smtClean="0"/>
              <a:t>*</a:t>
            </a:r>
            <a:endParaRPr lang="zh-CN" altLang="en-US" sz="1300" dirty="0"/>
          </a:p>
        </p:txBody>
      </p:sp>
      <p:sp>
        <p:nvSpPr>
          <p:cNvPr id="5" name="Date Placeholder 4"/>
          <p:cNvSpPr>
            <a:spLocks noGrp="1"/>
          </p:cNvSpPr>
          <p:nvPr>
            <p:ph type="dt" idx="11"/>
          </p:nvPr>
        </p:nvSpPr>
        <p:spPr/>
        <p:txBody>
          <a:bodyPr/>
          <a:lstStyle/>
          <a:p>
            <a:pPr>
              <a:defRPr/>
            </a:pPr>
            <a:r>
              <a:rPr lang="en-US" altLang="zh-CN" smtClean="0"/>
              <a:t>07/16/96</a:t>
            </a:r>
            <a:endParaRPr lang="en-US" altLang="zh-CN" sz="1300" dirty="0"/>
          </a:p>
        </p:txBody>
      </p:sp>
      <p:sp>
        <p:nvSpPr>
          <p:cNvPr id="6" name="Footer Placeholder 5"/>
          <p:cNvSpPr>
            <a:spLocks noGrp="1"/>
          </p:cNvSpPr>
          <p:nvPr>
            <p:ph type="ftr" sz="quarter" idx="12"/>
          </p:nvPr>
        </p:nvSpPr>
        <p:spPr/>
        <p:txBody>
          <a:bodyPr/>
          <a:lstStyle/>
          <a:p>
            <a:pPr>
              <a:defRPr/>
            </a:pPr>
            <a:r>
              <a:rPr lang="zh-CN" altLang="en-US" smtClean="0"/>
              <a:t>*</a:t>
            </a:r>
            <a:endParaRPr lang="zh-CN" altLang="en-US" sz="1300" dirty="0"/>
          </a:p>
        </p:txBody>
      </p:sp>
      <p:sp>
        <p:nvSpPr>
          <p:cNvPr id="7" name="Slide Number Placeholder 6"/>
          <p:cNvSpPr>
            <a:spLocks noGrp="1"/>
          </p:cNvSpPr>
          <p:nvPr>
            <p:ph type="sldNum" sz="quarter" idx="13"/>
          </p:nvPr>
        </p:nvSpPr>
        <p:spPr/>
        <p:txBody>
          <a:bodyPr/>
          <a:lstStyle/>
          <a:p>
            <a:pPr>
              <a:defRPr/>
            </a:pPr>
            <a:r>
              <a:rPr lang="en-US" altLang="zh-CN" smtClean="0"/>
              <a:t>##</a:t>
            </a:r>
            <a:endParaRPr lang="en-US" altLang="zh-CN" sz="1300" dirty="0"/>
          </a:p>
        </p:txBody>
      </p:sp>
    </p:spTree>
    <p:extLst>
      <p:ext uri="{BB962C8B-B14F-4D97-AF65-F5344CB8AC3E}">
        <p14:creationId xmlns:p14="http://schemas.microsoft.com/office/powerpoint/2010/main" val="2241259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838" y="4560888"/>
            <a:ext cx="5851525" cy="4319587"/>
          </a:xfrm>
          <a:prstGeom prst="rect">
            <a:avLst/>
          </a:prstGeom>
        </p:spPr>
        <p:txBody>
          <a:bodyPr/>
          <a:lstStyle/>
          <a:p>
            <a:endParaRPr lang="en-US" dirty="0"/>
          </a:p>
        </p:txBody>
      </p:sp>
      <p:sp>
        <p:nvSpPr>
          <p:cNvPr id="4" name="Header Placeholder 3"/>
          <p:cNvSpPr>
            <a:spLocks noGrp="1"/>
          </p:cNvSpPr>
          <p:nvPr>
            <p:ph type="hdr" sz="quarter" idx="10"/>
          </p:nvPr>
        </p:nvSpPr>
        <p:spPr/>
        <p:txBody>
          <a:bodyPr/>
          <a:lstStyle/>
          <a:p>
            <a:pPr>
              <a:defRPr/>
            </a:pPr>
            <a:r>
              <a:rPr lang="zh-CN" altLang="en-US" smtClean="0"/>
              <a:t>*</a:t>
            </a:r>
            <a:endParaRPr lang="zh-CN" altLang="en-US" sz="1300" dirty="0"/>
          </a:p>
        </p:txBody>
      </p:sp>
      <p:sp>
        <p:nvSpPr>
          <p:cNvPr id="5" name="Date Placeholder 4"/>
          <p:cNvSpPr>
            <a:spLocks noGrp="1"/>
          </p:cNvSpPr>
          <p:nvPr>
            <p:ph type="dt" idx="11"/>
          </p:nvPr>
        </p:nvSpPr>
        <p:spPr/>
        <p:txBody>
          <a:bodyPr/>
          <a:lstStyle/>
          <a:p>
            <a:pPr>
              <a:defRPr/>
            </a:pPr>
            <a:r>
              <a:rPr lang="en-US" altLang="zh-CN" smtClean="0"/>
              <a:t>07/16/96</a:t>
            </a:r>
            <a:endParaRPr lang="en-US" altLang="zh-CN" sz="1300" dirty="0"/>
          </a:p>
        </p:txBody>
      </p:sp>
      <p:sp>
        <p:nvSpPr>
          <p:cNvPr id="6" name="Footer Placeholder 5"/>
          <p:cNvSpPr>
            <a:spLocks noGrp="1"/>
          </p:cNvSpPr>
          <p:nvPr>
            <p:ph type="ftr" sz="quarter" idx="12"/>
          </p:nvPr>
        </p:nvSpPr>
        <p:spPr/>
        <p:txBody>
          <a:bodyPr/>
          <a:lstStyle/>
          <a:p>
            <a:pPr>
              <a:defRPr/>
            </a:pPr>
            <a:r>
              <a:rPr lang="zh-CN" altLang="en-US" smtClean="0"/>
              <a:t>*</a:t>
            </a:r>
            <a:endParaRPr lang="zh-CN" altLang="en-US" sz="1300" dirty="0"/>
          </a:p>
        </p:txBody>
      </p:sp>
      <p:sp>
        <p:nvSpPr>
          <p:cNvPr id="7" name="Slide Number Placeholder 6"/>
          <p:cNvSpPr>
            <a:spLocks noGrp="1"/>
          </p:cNvSpPr>
          <p:nvPr>
            <p:ph type="sldNum" sz="quarter" idx="13"/>
          </p:nvPr>
        </p:nvSpPr>
        <p:spPr/>
        <p:txBody>
          <a:bodyPr/>
          <a:lstStyle/>
          <a:p>
            <a:pPr>
              <a:defRPr/>
            </a:pPr>
            <a:r>
              <a:rPr lang="en-US" altLang="zh-CN" smtClean="0"/>
              <a:t>##</a:t>
            </a:r>
            <a:endParaRPr lang="en-US" altLang="zh-CN" sz="1300" dirty="0"/>
          </a:p>
        </p:txBody>
      </p:sp>
    </p:spTree>
    <p:extLst>
      <p:ext uri="{BB962C8B-B14F-4D97-AF65-F5344CB8AC3E}">
        <p14:creationId xmlns:p14="http://schemas.microsoft.com/office/powerpoint/2010/main" val="340357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838" y="4560888"/>
            <a:ext cx="5851525" cy="4319587"/>
          </a:xfrm>
          <a:prstGeom prst="rect">
            <a:avLst/>
          </a:prstGeom>
        </p:spPr>
        <p:txBody>
          <a:bodyPr/>
          <a:lstStyle/>
          <a:p>
            <a:r>
              <a:rPr lang="en-US" dirty="0" smtClean="0"/>
              <a:t>Parasitic inductance is</a:t>
            </a:r>
            <a:r>
              <a:rPr lang="en-US" baseline="0" dirty="0" smtClean="0"/>
              <a:t> used here to boost, optimizing the current for stability.</a:t>
            </a:r>
            <a:endParaRPr lang="en-US" dirty="0"/>
          </a:p>
        </p:txBody>
      </p:sp>
      <p:sp>
        <p:nvSpPr>
          <p:cNvPr id="4" name="Header Placeholder 3"/>
          <p:cNvSpPr>
            <a:spLocks noGrp="1"/>
          </p:cNvSpPr>
          <p:nvPr>
            <p:ph type="hdr" sz="quarter" idx="10"/>
          </p:nvPr>
        </p:nvSpPr>
        <p:spPr/>
        <p:txBody>
          <a:bodyPr/>
          <a:lstStyle/>
          <a:p>
            <a:pPr>
              <a:defRPr/>
            </a:pPr>
            <a:r>
              <a:rPr lang="zh-CN" altLang="en-US" smtClean="0"/>
              <a:t>*</a:t>
            </a:r>
            <a:endParaRPr lang="zh-CN" altLang="en-US" sz="1300" dirty="0"/>
          </a:p>
        </p:txBody>
      </p:sp>
      <p:sp>
        <p:nvSpPr>
          <p:cNvPr id="5" name="Date Placeholder 4"/>
          <p:cNvSpPr>
            <a:spLocks noGrp="1"/>
          </p:cNvSpPr>
          <p:nvPr>
            <p:ph type="dt" idx="11"/>
          </p:nvPr>
        </p:nvSpPr>
        <p:spPr/>
        <p:txBody>
          <a:bodyPr/>
          <a:lstStyle/>
          <a:p>
            <a:pPr>
              <a:defRPr/>
            </a:pPr>
            <a:r>
              <a:rPr lang="en-US" altLang="zh-CN" smtClean="0"/>
              <a:t>07/16/96</a:t>
            </a:r>
            <a:endParaRPr lang="en-US" altLang="zh-CN" sz="1300" dirty="0"/>
          </a:p>
        </p:txBody>
      </p:sp>
      <p:sp>
        <p:nvSpPr>
          <p:cNvPr id="6" name="Footer Placeholder 5"/>
          <p:cNvSpPr>
            <a:spLocks noGrp="1"/>
          </p:cNvSpPr>
          <p:nvPr>
            <p:ph type="ftr" sz="quarter" idx="12"/>
          </p:nvPr>
        </p:nvSpPr>
        <p:spPr/>
        <p:txBody>
          <a:bodyPr/>
          <a:lstStyle/>
          <a:p>
            <a:pPr>
              <a:defRPr/>
            </a:pPr>
            <a:r>
              <a:rPr lang="zh-CN" altLang="en-US" smtClean="0"/>
              <a:t>*</a:t>
            </a:r>
            <a:endParaRPr lang="zh-CN" altLang="en-US" sz="1300" dirty="0"/>
          </a:p>
        </p:txBody>
      </p:sp>
      <p:sp>
        <p:nvSpPr>
          <p:cNvPr id="7" name="Slide Number Placeholder 6"/>
          <p:cNvSpPr>
            <a:spLocks noGrp="1"/>
          </p:cNvSpPr>
          <p:nvPr>
            <p:ph type="sldNum" sz="quarter" idx="13"/>
          </p:nvPr>
        </p:nvSpPr>
        <p:spPr/>
        <p:txBody>
          <a:bodyPr/>
          <a:lstStyle/>
          <a:p>
            <a:pPr>
              <a:defRPr/>
            </a:pPr>
            <a:r>
              <a:rPr lang="en-US" altLang="zh-CN" smtClean="0"/>
              <a:t>##</a:t>
            </a:r>
            <a:endParaRPr lang="en-US" altLang="zh-CN" sz="1300" dirty="0"/>
          </a:p>
        </p:txBody>
      </p:sp>
    </p:spTree>
    <p:extLst>
      <p:ext uri="{BB962C8B-B14F-4D97-AF65-F5344CB8AC3E}">
        <p14:creationId xmlns:p14="http://schemas.microsoft.com/office/powerpoint/2010/main" val="150145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838" y="4560888"/>
            <a:ext cx="5851525" cy="4319587"/>
          </a:xfrm>
          <a:prstGeom prst="rect">
            <a:avLst/>
          </a:prstGeom>
        </p:spPr>
        <p:txBody>
          <a:bodyPr/>
          <a:lstStyle/>
          <a:p>
            <a:r>
              <a:rPr lang="en-US" dirty="0" smtClean="0"/>
              <a:t>Very large</a:t>
            </a:r>
            <a:r>
              <a:rPr lang="en-US" baseline="0" dirty="0" smtClean="0"/>
              <a:t> transistors are used for </a:t>
            </a:r>
            <a:r>
              <a:rPr lang="en-US" baseline="0" dirty="0" err="1" smtClean="0"/>
              <a:t>transconductance.Second</a:t>
            </a:r>
            <a:r>
              <a:rPr lang="en-US" baseline="0" dirty="0" smtClean="0"/>
              <a:t> harmonics generated at node C is attenuated by Cbc-L3-C1 and Low pass filter L1-Ccs</a:t>
            </a:r>
            <a:endParaRPr lang="en-US" dirty="0"/>
          </a:p>
        </p:txBody>
      </p:sp>
      <p:sp>
        <p:nvSpPr>
          <p:cNvPr id="4" name="Header Placeholder 3"/>
          <p:cNvSpPr>
            <a:spLocks noGrp="1"/>
          </p:cNvSpPr>
          <p:nvPr>
            <p:ph type="hdr" sz="quarter" idx="10"/>
          </p:nvPr>
        </p:nvSpPr>
        <p:spPr/>
        <p:txBody>
          <a:bodyPr/>
          <a:lstStyle/>
          <a:p>
            <a:pPr>
              <a:defRPr/>
            </a:pPr>
            <a:r>
              <a:rPr lang="zh-CN" altLang="en-US" smtClean="0"/>
              <a:t>*</a:t>
            </a:r>
            <a:endParaRPr lang="zh-CN" altLang="en-US" sz="1300" dirty="0"/>
          </a:p>
        </p:txBody>
      </p:sp>
      <p:sp>
        <p:nvSpPr>
          <p:cNvPr id="5" name="Date Placeholder 4"/>
          <p:cNvSpPr>
            <a:spLocks noGrp="1"/>
          </p:cNvSpPr>
          <p:nvPr>
            <p:ph type="dt" idx="11"/>
          </p:nvPr>
        </p:nvSpPr>
        <p:spPr/>
        <p:txBody>
          <a:bodyPr/>
          <a:lstStyle/>
          <a:p>
            <a:pPr>
              <a:defRPr/>
            </a:pPr>
            <a:r>
              <a:rPr lang="en-US" altLang="zh-CN" smtClean="0"/>
              <a:t>07/16/96</a:t>
            </a:r>
            <a:endParaRPr lang="en-US" altLang="zh-CN" sz="1300" dirty="0"/>
          </a:p>
        </p:txBody>
      </p:sp>
      <p:sp>
        <p:nvSpPr>
          <p:cNvPr id="6" name="Footer Placeholder 5"/>
          <p:cNvSpPr>
            <a:spLocks noGrp="1"/>
          </p:cNvSpPr>
          <p:nvPr>
            <p:ph type="ftr" sz="quarter" idx="12"/>
          </p:nvPr>
        </p:nvSpPr>
        <p:spPr/>
        <p:txBody>
          <a:bodyPr/>
          <a:lstStyle/>
          <a:p>
            <a:pPr>
              <a:defRPr/>
            </a:pPr>
            <a:r>
              <a:rPr lang="zh-CN" altLang="en-US" smtClean="0"/>
              <a:t>*</a:t>
            </a:r>
            <a:endParaRPr lang="zh-CN" altLang="en-US" sz="1300" dirty="0"/>
          </a:p>
        </p:txBody>
      </p:sp>
      <p:sp>
        <p:nvSpPr>
          <p:cNvPr id="7" name="Slide Number Placeholder 6"/>
          <p:cNvSpPr>
            <a:spLocks noGrp="1"/>
          </p:cNvSpPr>
          <p:nvPr>
            <p:ph type="sldNum" sz="quarter" idx="13"/>
          </p:nvPr>
        </p:nvSpPr>
        <p:spPr/>
        <p:txBody>
          <a:bodyPr/>
          <a:lstStyle/>
          <a:p>
            <a:pPr>
              <a:defRPr/>
            </a:pPr>
            <a:r>
              <a:rPr lang="en-US" altLang="zh-CN" smtClean="0"/>
              <a:t>##</a:t>
            </a:r>
            <a:endParaRPr lang="en-US" altLang="zh-CN" sz="1300" dirty="0"/>
          </a:p>
        </p:txBody>
      </p:sp>
    </p:spTree>
    <p:extLst>
      <p:ext uri="{BB962C8B-B14F-4D97-AF65-F5344CB8AC3E}">
        <p14:creationId xmlns:p14="http://schemas.microsoft.com/office/powerpoint/2010/main" val="2808168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838" y="4560888"/>
            <a:ext cx="5851525" cy="4319587"/>
          </a:xfrm>
          <a:prstGeom prst="rect">
            <a:avLst/>
          </a:prstGeom>
        </p:spPr>
        <p:txBody>
          <a:bodyPr/>
          <a:lstStyle/>
          <a:p>
            <a:endParaRPr lang="en-US" dirty="0"/>
          </a:p>
        </p:txBody>
      </p:sp>
      <p:sp>
        <p:nvSpPr>
          <p:cNvPr id="4" name="Header Placeholder 3"/>
          <p:cNvSpPr>
            <a:spLocks noGrp="1"/>
          </p:cNvSpPr>
          <p:nvPr>
            <p:ph type="hdr" sz="quarter" idx="10"/>
          </p:nvPr>
        </p:nvSpPr>
        <p:spPr/>
        <p:txBody>
          <a:bodyPr/>
          <a:lstStyle/>
          <a:p>
            <a:pPr>
              <a:defRPr/>
            </a:pPr>
            <a:r>
              <a:rPr lang="zh-CN" altLang="en-US" smtClean="0"/>
              <a:t>*</a:t>
            </a:r>
            <a:endParaRPr lang="zh-CN" altLang="en-US" sz="1300" dirty="0"/>
          </a:p>
        </p:txBody>
      </p:sp>
      <p:sp>
        <p:nvSpPr>
          <p:cNvPr id="5" name="Date Placeholder 4"/>
          <p:cNvSpPr>
            <a:spLocks noGrp="1"/>
          </p:cNvSpPr>
          <p:nvPr>
            <p:ph type="dt" idx="11"/>
          </p:nvPr>
        </p:nvSpPr>
        <p:spPr/>
        <p:txBody>
          <a:bodyPr/>
          <a:lstStyle/>
          <a:p>
            <a:pPr>
              <a:defRPr/>
            </a:pPr>
            <a:r>
              <a:rPr lang="en-US" altLang="zh-CN" smtClean="0"/>
              <a:t>07/16/96</a:t>
            </a:r>
            <a:endParaRPr lang="en-US" altLang="zh-CN" sz="1300" dirty="0"/>
          </a:p>
        </p:txBody>
      </p:sp>
      <p:sp>
        <p:nvSpPr>
          <p:cNvPr id="6" name="Footer Placeholder 5"/>
          <p:cNvSpPr>
            <a:spLocks noGrp="1"/>
          </p:cNvSpPr>
          <p:nvPr>
            <p:ph type="ftr" sz="quarter" idx="12"/>
          </p:nvPr>
        </p:nvSpPr>
        <p:spPr/>
        <p:txBody>
          <a:bodyPr/>
          <a:lstStyle/>
          <a:p>
            <a:pPr>
              <a:defRPr/>
            </a:pPr>
            <a:r>
              <a:rPr lang="zh-CN" altLang="en-US" smtClean="0"/>
              <a:t>*</a:t>
            </a:r>
            <a:endParaRPr lang="zh-CN" altLang="en-US" sz="1300" dirty="0"/>
          </a:p>
        </p:txBody>
      </p:sp>
      <p:sp>
        <p:nvSpPr>
          <p:cNvPr id="7" name="Slide Number Placeholder 6"/>
          <p:cNvSpPr>
            <a:spLocks noGrp="1"/>
          </p:cNvSpPr>
          <p:nvPr>
            <p:ph type="sldNum" sz="quarter" idx="13"/>
          </p:nvPr>
        </p:nvSpPr>
        <p:spPr/>
        <p:txBody>
          <a:bodyPr/>
          <a:lstStyle/>
          <a:p>
            <a:pPr>
              <a:defRPr/>
            </a:pPr>
            <a:r>
              <a:rPr lang="en-US" altLang="zh-CN" smtClean="0"/>
              <a:t>##</a:t>
            </a:r>
            <a:endParaRPr lang="en-US" altLang="zh-CN" sz="1300" dirty="0"/>
          </a:p>
        </p:txBody>
      </p:sp>
    </p:spTree>
    <p:extLst>
      <p:ext uri="{BB962C8B-B14F-4D97-AF65-F5344CB8AC3E}">
        <p14:creationId xmlns:p14="http://schemas.microsoft.com/office/powerpoint/2010/main" val="2904217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3pPr>
              <a:defRPr sz="1800"/>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1"/>
          <p:cNvSpPr>
            <a:spLocks noGrp="1"/>
          </p:cNvSpPr>
          <p:nvPr>
            <p:ph type="sldNum" sz="quarter" idx="4"/>
          </p:nvPr>
        </p:nvSpPr>
        <p:spPr>
          <a:xfrm>
            <a:off x="8686800" y="6508750"/>
            <a:ext cx="457200" cy="349250"/>
          </a:xfrm>
          <a:prstGeom prst="rect">
            <a:avLst/>
          </a:prstGeom>
        </p:spPr>
        <p:txBody>
          <a:bodyPr vert="horz" lIns="91440" tIns="45720" rIns="91440" bIns="45720" rtlCol="0" anchor="ctr"/>
          <a:lstStyle>
            <a:lvl1pPr algn="r">
              <a:defRPr sz="1200" b="1">
                <a:solidFill>
                  <a:srgbClr val="000000"/>
                </a:solidFill>
                <a:latin typeface="Arial"/>
                <a:cs typeface="Arial"/>
              </a:defRPr>
            </a:lvl1pPr>
          </a:lstStyle>
          <a:p>
            <a:fld id="{90BE237A-3C10-CB42-9E82-6FFF293908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4pPr>
              <a:buClr>
                <a:srgbClr val="79946C"/>
              </a:buClr>
              <a:defRPr/>
            </a:lvl4pPr>
            <a:lvl5pPr>
              <a:buClr>
                <a:srgbClr val="79946C"/>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1"/>
          <p:cNvSpPr>
            <a:spLocks noGrp="1"/>
          </p:cNvSpPr>
          <p:nvPr>
            <p:ph type="sldNum" sz="quarter" idx="4"/>
          </p:nvPr>
        </p:nvSpPr>
        <p:spPr>
          <a:xfrm>
            <a:off x="8686800" y="6508750"/>
            <a:ext cx="457200" cy="349250"/>
          </a:xfrm>
          <a:prstGeom prst="rect">
            <a:avLst/>
          </a:prstGeom>
        </p:spPr>
        <p:txBody>
          <a:bodyPr vert="horz" lIns="91440" tIns="45720" rIns="91440" bIns="45720" rtlCol="0" anchor="ctr"/>
          <a:lstStyle>
            <a:lvl1pPr algn="r">
              <a:defRPr sz="1200" b="1">
                <a:solidFill>
                  <a:srgbClr val="000000"/>
                </a:solidFill>
                <a:latin typeface="Arial"/>
                <a:cs typeface="Arial"/>
              </a:defRPr>
            </a:lvl1pPr>
          </a:lstStyle>
          <a:p>
            <a:fld id="{90BE237A-3C10-CB42-9E82-6FFF293908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762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lvl="0"/>
            <a:r>
              <a:rPr lang="en-US" dirty="0" smtClean="0"/>
              <a:t>Click to edit Master title style</a:t>
            </a:r>
          </a:p>
        </p:txBody>
      </p:sp>
      <p:sp>
        <p:nvSpPr>
          <p:cNvPr id="4099" name="Rectangle 3"/>
          <p:cNvSpPr>
            <a:spLocks noGrp="1" noChangeArrowheads="1"/>
          </p:cNvSpPr>
          <p:nvPr>
            <p:ph type="body" idx="1"/>
          </p:nvPr>
        </p:nvSpPr>
        <p:spPr bwMode="auto">
          <a:xfrm>
            <a:off x="711200" y="1524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ltLang="zh-CN" dirty="0" smtClean="0"/>
              <a:t>Click to edit Master text styles</a:t>
            </a:r>
          </a:p>
          <a:p>
            <a:pPr lvl="1"/>
            <a:r>
              <a:rPr lang="en-US" altLang="zh-CN" dirty="0" smtClean="0"/>
              <a:t> Second level</a:t>
            </a:r>
          </a:p>
          <a:p>
            <a:pPr lvl="2"/>
            <a:r>
              <a:rPr lang="en-US" altLang="zh-CN" dirty="0" smtClean="0"/>
              <a:t>Third level</a:t>
            </a:r>
          </a:p>
        </p:txBody>
      </p:sp>
      <p:sp>
        <p:nvSpPr>
          <p:cNvPr id="1043" name="Rectangle 19"/>
          <p:cNvSpPr>
            <a:spLocks noChangeArrowheads="1"/>
          </p:cNvSpPr>
          <p:nvPr/>
        </p:nvSpPr>
        <p:spPr bwMode="auto">
          <a:xfrm>
            <a:off x="762000" y="1219200"/>
            <a:ext cx="8380413" cy="92075"/>
          </a:xfrm>
          <a:prstGeom prst="rect">
            <a:avLst/>
          </a:prstGeom>
          <a:solidFill>
            <a:srgbClr val="FF6600"/>
          </a:solidFill>
          <a:ln w="44450">
            <a:noFill/>
            <a:miter lim="800000"/>
            <a:headEnd/>
            <a:tailEnd/>
          </a:ln>
          <a:effectLst/>
        </p:spPr>
        <p:txBody>
          <a:bodyPr/>
          <a:lstStyle/>
          <a:p>
            <a:pPr>
              <a:defRPr/>
            </a:pPr>
            <a:endParaRPr lang="zh-CN" altLang="en-US" sz="2400">
              <a:solidFill>
                <a:schemeClr val="tx1"/>
              </a:solidFill>
              <a:ea typeface="宋体" pitchFamily="2" charset="-122"/>
            </a:endParaRPr>
          </a:p>
        </p:txBody>
      </p:sp>
      <p:sp>
        <p:nvSpPr>
          <p:cNvPr id="7" name="TextBox 6"/>
          <p:cNvSpPr txBox="1"/>
          <p:nvPr userDrawn="1"/>
        </p:nvSpPr>
        <p:spPr>
          <a:xfrm>
            <a:off x="76200" y="6400800"/>
            <a:ext cx="1066800" cy="461665"/>
          </a:xfrm>
          <a:prstGeom prst="rect">
            <a:avLst/>
          </a:prstGeom>
          <a:noFill/>
        </p:spPr>
        <p:txBody>
          <a:bodyPr wrap="square" rtlCol="0">
            <a:spAutoFit/>
          </a:bodyPr>
          <a:lstStyle/>
          <a:p>
            <a:r>
              <a:rPr lang="en-US" sz="2400" b="1" dirty="0" smtClean="0">
                <a:solidFill>
                  <a:srgbClr val="660000"/>
                </a:solidFill>
                <a:latin typeface="Apple Chancery"/>
                <a:cs typeface="Apple Chancery"/>
              </a:rPr>
              <a:t>MICS</a:t>
            </a:r>
            <a:endParaRPr lang="en-US" sz="2400" b="1" dirty="0">
              <a:solidFill>
                <a:srgbClr val="660000"/>
              </a:solidFill>
              <a:latin typeface="Apple Chancery"/>
              <a:cs typeface="Apple Chancery"/>
            </a:endParaRPr>
          </a:p>
        </p:txBody>
      </p:sp>
      <p:sp>
        <p:nvSpPr>
          <p:cNvPr id="2" name="Slide Number Placeholder 1"/>
          <p:cNvSpPr>
            <a:spLocks noGrp="1"/>
          </p:cNvSpPr>
          <p:nvPr>
            <p:ph type="sldNum" sz="quarter" idx="4"/>
          </p:nvPr>
        </p:nvSpPr>
        <p:spPr>
          <a:xfrm>
            <a:off x="8686800" y="6508750"/>
            <a:ext cx="457200" cy="349250"/>
          </a:xfrm>
          <a:prstGeom prst="rect">
            <a:avLst/>
          </a:prstGeom>
        </p:spPr>
        <p:txBody>
          <a:bodyPr vert="horz" lIns="91440" tIns="45720" rIns="91440" bIns="45720" rtlCol="0" anchor="ctr"/>
          <a:lstStyle>
            <a:lvl1pPr algn="r">
              <a:defRPr sz="1200" b="1">
                <a:solidFill>
                  <a:srgbClr val="000000"/>
                </a:solidFill>
                <a:latin typeface="Arial"/>
                <a:cs typeface="Arial"/>
              </a:defRPr>
            </a:lvl1pPr>
          </a:lstStyle>
          <a:p>
            <a:fld id="{90BE237A-3C10-CB42-9E82-6FFF293908C0}" type="slidenum">
              <a:rPr lang="en-US" smtClean="0"/>
              <a:pPr/>
              <a:t>‹#›</a:t>
            </a:fld>
            <a:endParaRPr lang="en-US"/>
          </a:p>
        </p:txBody>
      </p:sp>
    </p:spTree>
  </p:cSld>
  <p:clrMap bg1="dk2" tx1="lt1" bg2="dk1" tx2="lt2" accent1="accent1" accent2="accent2" accent3="accent3" accent4="accent4" accent5="accent5" accent6="accent6" hlink="hlink" folHlink="folHlink"/>
  <p:sldLayoutIdLst>
    <p:sldLayoutId id="2147483651" r:id="rId1"/>
  </p:sldLayoutIdLst>
  <p:hf hdr="0" ftr="0" dt="0"/>
  <p:txStyles>
    <p:titleStyle>
      <a:lvl1pPr algn="ctr" rtl="0" eaLnBrk="0" fontAlgn="base" hangingPunct="0">
        <a:spcBef>
          <a:spcPct val="0"/>
        </a:spcBef>
        <a:spcAft>
          <a:spcPct val="0"/>
        </a:spcAft>
        <a:defRPr kumimoji="1" sz="3600">
          <a:solidFill>
            <a:srgbClr val="660000"/>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2pPr>
      <a:lvl3pPr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3pPr>
      <a:lvl4pPr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4pPr>
      <a:lvl5pPr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5pPr>
      <a:lvl6pPr marL="457200"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6pPr>
      <a:lvl7pPr marL="914400"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7pPr>
      <a:lvl8pPr marL="1371600"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8pPr>
      <a:lvl9pPr marL="1828800"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9pPr>
    </p:titleStyle>
    <p:bodyStyle>
      <a:lvl1pPr marL="342900" indent="-342900" algn="l" rtl="0" eaLnBrk="0" fontAlgn="base" hangingPunct="0">
        <a:spcBef>
          <a:spcPct val="20000"/>
        </a:spcBef>
        <a:spcAft>
          <a:spcPct val="0"/>
        </a:spcAft>
        <a:buClr>
          <a:srgbClr val="FF6600"/>
        </a:buClr>
        <a:buSzPct val="70000"/>
        <a:buFont typeface="Webdings" pitchFamily="18" charset="2"/>
        <a:buChar char="="/>
        <a:defRPr kumimoji="1" sz="2000" b="1">
          <a:solidFill>
            <a:srgbClr val="000000"/>
          </a:solidFill>
          <a:latin typeface="Arial"/>
          <a:ea typeface="+mn-ea"/>
          <a:cs typeface="Arial"/>
        </a:defRPr>
      </a:lvl1pPr>
      <a:lvl2pPr marL="742950" indent="-285750" algn="l" rtl="0" eaLnBrk="0" fontAlgn="base" hangingPunct="0">
        <a:spcBef>
          <a:spcPct val="20000"/>
        </a:spcBef>
        <a:spcAft>
          <a:spcPct val="0"/>
        </a:spcAft>
        <a:buClr>
          <a:srgbClr val="FF6600"/>
        </a:buClr>
        <a:buSzPct val="55000"/>
        <a:buFont typeface="Wingdings" pitchFamily="2" charset="2"/>
        <a:buChar char="u"/>
        <a:defRPr kumimoji="1" sz="2000" b="1">
          <a:solidFill>
            <a:srgbClr val="000000"/>
          </a:solidFill>
          <a:latin typeface="Arial"/>
          <a:cs typeface="Arial"/>
        </a:defRPr>
      </a:lvl2pPr>
      <a:lvl3pPr marL="1143000" indent="-228600" algn="l" rtl="0" eaLnBrk="0" fontAlgn="base" hangingPunct="0">
        <a:spcBef>
          <a:spcPct val="20000"/>
        </a:spcBef>
        <a:spcAft>
          <a:spcPct val="0"/>
        </a:spcAft>
        <a:buClr>
          <a:srgbClr val="FF6600"/>
        </a:buClr>
        <a:buChar char="•"/>
        <a:defRPr kumimoji="1" sz="1800" b="1">
          <a:solidFill>
            <a:srgbClr val="000000"/>
          </a:solidFill>
          <a:latin typeface="Arial"/>
          <a:cs typeface="Arial"/>
        </a:defRPr>
      </a:lvl3pPr>
      <a:lvl4pPr marL="1600200" indent="-228600" algn="l" rtl="0" eaLnBrk="0" fontAlgn="base" hangingPunct="0">
        <a:spcBef>
          <a:spcPct val="20000"/>
        </a:spcBef>
        <a:spcAft>
          <a:spcPct val="0"/>
        </a:spcAft>
        <a:buChar char="–"/>
        <a:defRPr kumimoji="1" sz="1600" b="1">
          <a:solidFill>
            <a:srgbClr val="000000"/>
          </a:solidFill>
          <a:latin typeface="+mn-lt"/>
        </a:defRPr>
      </a:lvl4pPr>
      <a:lvl5pPr marL="2057400" indent="-228600" algn="l" rtl="0" eaLnBrk="0" fontAlgn="base" hangingPunct="0">
        <a:spcBef>
          <a:spcPct val="20000"/>
        </a:spcBef>
        <a:spcAft>
          <a:spcPct val="0"/>
        </a:spcAft>
        <a:buChar char="•"/>
        <a:defRPr kumimoji="1" sz="1400" b="1">
          <a:solidFill>
            <a:srgbClr val="000000"/>
          </a:solidFill>
          <a:latin typeface="+mn-lt"/>
        </a:defRPr>
      </a:lvl5pPr>
      <a:lvl6pPr marL="2514600" indent="-228600" algn="l" rtl="0" eaLnBrk="0" fontAlgn="base" hangingPunct="0">
        <a:spcBef>
          <a:spcPct val="20000"/>
        </a:spcBef>
        <a:spcAft>
          <a:spcPct val="0"/>
        </a:spcAft>
        <a:buChar char="•"/>
        <a:defRPr kumimoji="1" sz="1400" b="1">
          <a:solidFill>
            <a:srgbClr val="000000"/>
          </a:solidFill>
          <a:latin typeface="+mn-lt"/>
        </a:defRPr>
      </a:lvl6pPr>
      <a:lvl7pPr marL="2971800" indent="-228600" algn="l" rtl="0" eaLnBrk="0" fontAlgn="base" hangingPunct="0">
        <a:spcBef>
          <a:spcPct val="20000"/>
        </a:spcBef>
        <a:spcAft>
          <a:spcPct val="0"/>
        </a:spcAft>
        <a:buChar char="•"/>
        <a:defRPr kumimoji="1" sz="1400" b="1">
          <a:solidFill>
            <a:srgbClr val="000000"/>
          </a:solidFill>
          <a:latin typeface="+mn-lt"/>
        </a:defRPr>
      </a:lvl7pPr>
      <a:lvl8pPr marL="3429000" indent="-228600" algn="l" rtl="0" eaLnBrk="0" fontAlgn="base" hangingPunct="0">
        <a:spcBef>
          <a:spcPct val="20000"/>
        </a:spcBef>
        <a:spcAft>
          <a:spcPct val="0"/>
        </a:spcAft>
        <a:buChar char="•"/>
        <a:defRPr kumimoji="1" sz="1400" b="1">
          <a:solidFill>
            <a:srgbClr val="000000"/>
          </a:solidFill>
          <a:latin typeface="+mn-lt"/>
        </a:defRPr>
      </a:lvl8pPr>
      <a:lvl9pPr marL="3886200" indent="-228600" algn="l" rtl="0" eaLnBrk="0" fontAlgn="base" hangingPunct="0">
        <a:spcBef>
          <a:spcPct val="20000"/>
        </a:spcBef>
        <a:spcAft>
          <a:spcPct val="0"/>
        </a:spcAft>
        <a:buChar char="•"/>
        <a:defRPr kumimoji="1" sz="1400" b="1">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bwMode="auto">
          <a:xfrm>
            <a:off x="685800" y="16002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lvl="0"/>
            <a:r>
              <a:rPr lang="en-US" dirty="0" smtClean="0"/>
              <a:t>Click to edit Master title style</a:t>
            </a:r>
          </a:p>
        </p:txBody>
      </p:sp>
      <p:sp>
        <p:nvSpPr>
          <p:cNvPr id="5123" name="Rectangle 3"/>
          <p:cNvSpPr>
            <a:spLocks noGrp="1" noChangeArrowheads="1"/>
          </p:cNvSpPr>
          <p:nvPr>
            <p:ph type="body" idx="1"/>
          </p:nvPr>
        </p:nvSpPr>
        <p:spPr bwMode="auto">
          <a:xfrm>
            <a:off x="711200" y="3124200"/>
            <a:ext cx="7772400" cy="2971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ltLang="zh-CN" dirty="0" smtClean="0"/>
              <a:t>Click to edit Master text styles</a:t>
            </a:r>
          </a:p>
          <a:p>
            <a:pPr lvl="1"/>
            <a:r>
              <a:rPr lang="en-US" altLang="zh-CN" dirty="0" smtClean="0"/>
              <a:t> Second level</a:t>
            </a:r>
          </a:p>
          <a:p>
            <a:pPr lvl="2"/>
            <a:r>
              <a:rPr lang="en-US" altLang="zh-CN" dirty="0" smtClean="0"/>
              <a:t>Third level</a:t>
            </a:r>
          </a:p>
        </p:txBody>
      </p:sp>
      <p:sp>
        <p:nvSpPr>
          <p:cNvPr id="292872" name="Rectangle 8"/>
          <p:cNvSpPr>
            <a:spLocks noChangeArrowheads="1"/>
          </p:cNvSpPr>
          <p:nvPr userDrawn="1"/>
        </p:nvSpPr>
        <p:spPr bwMode="auto">
          <a:xfrm>
            <a:off x="685800" y="228600"/>
            <a:ext cx="7772400" cy="1143000"/>
          </a:xfrm>
          <a:prstGeom prst="rect">
            <a:avLst/>
          </a:prstGeom>
          <a:noFill/>
          <a:ln w="9525">
            <a:noFill/>
            <a:miter lim="800000"/>
            <a:headEnd/>
            <a:tailEnd/>
          </a:ln>
          <a:effectLst/>
        </p:spPr>
        <p:txBody>
          <a:bodyPr lIns="92075" tIns="46038" rIns="92075" bIns="46038" anchor="ctr" anchorCtr="1"/>
          <a:lstStyle/>
          <a:p>
            <a:pPr>
              <a:defRPr/>
            </a:pPr>
            <a:endParaRPr lang="zh-CN" altLang="en-US" sz="3600">
              <a:solidFill>
                <a:srgbClr val="0000CC"/>
              </a:solidFill>
              <a:effectLst>
                <a:outerShdw blurRad="38100" dist="38100" dir="2700000" algn="tl">
                  <a:srgbClr val="000000"/>
                </a:outerShdw>
              </a:effectLst>
              <a:latin typeface="Arial Black" pitchFamily="34" charset="0"/>
              <a:ea typeface="宋体" pitchFamily="2" charset="-122"/>
            </a:endParaRPr>
          </a:p>
        </p:txBody>
      </p:sp>
      <p:sp>
        <p:nvSpPr>
          <p:cNvPr id="292873" name="Rectangle 9"/>
          <p:cNvSpPr>
            <a:spLocks noChangeArrowheads="1"/>
          </p:cNvSpPr>
          <p:nvPr userDrawn="1"/>
        </p:nvSpPr>
        <p:spPr bwMode="auto">
          <a:xfrm>
            <a:off x="711200" y="1524000"/>
            <a:ext cx="7772400" cy="4114800"/>
          </a:xfrm>
          <a:prstGeom prst="rect">
            <a:avLst/>
          </a:prstGeom>
          <a:noFill/>
          <a:ln w="9525">
            <a:noFill/>
            <a:miter lim="800000"/>
            <a:headEnd/>
            <a:tailEnd/>
          </a:ln>
          <a:effectLst/>
        </p:spPr>
        <p:txBody>
          <a:bodyPr lIns="92075" tIns="46038" rIns="92075" bIns="46038"/>
          <a:lstStyle/>
          <a:p>
            <a:pPr>
              <a:spcBef>
                <a:spcPct val="20000"/>
              </a:spcBef>
              <a:buClr>
                <a:srgbClr val="0000FF"/>
              </a:buClr>
              <a:buSzPct val="70000"/>
              <a:buFont typeface="Webdings" pitchFamily="18" charset="2"/>
              <a:buNone/>
              <a:defRPr/>
            </a:pPr>
            <a:endParaRPr lang="zh-CN" altLang="en-US" b="1">
              <a:solidFill>
                <a:srgbClr val="000000"/>
              </a:solidFill>
              <a:latin typeface="Arial" charset="0"/>
              <a:ea typeface="宋体" pitchFamily="2" charset="-122"/>
            </a:endParaRPr>
          </a:p>
        </p:txBody>
      </p:sp>
      <p:sp>
        <p:nvSpPr>
          <p:cNvPr id="292877" name="Rectangle 13"/>
          <p:cNvSpPr>
            <a:spLocks noChangeArrowheads="1"/>
          </p:cNvSpPr>
          <p:nvPr userDrawn="1"/>
        </p:nvSpPr>
        <p:spPr bwMode="auto">
          <a:xfrm>
            <a:off x="382588" y="2819400"/>
            <a:ext cx="8380412" cy="92075"/>
          </a:xfrm>
          <a:prstGeom prst="rect">
            <a:avLst/>
          </a:prstGeom>
          <a:solidFill>
            <a:srgbClr val="FF6600"/>
          </a:solidFill>
          <a:ln w="44450">
            <a:noFill/>
            <a:miter lim="800000"/>
            <a:headEnd/>
            <a:tailEnd/>
          </a:ln>
          <a:effectLst/>
        </p:spPr>
        <p:txBody>
          <a:bodyPr/>
          <a:lstStyle/>
          <a:p>
            <a:pPr>
              <a:defRPr/>
            </a:pPr>
            <a:endParaRPr lang="zh-CN" altLang="en-US" sz="2400">
              <a:solidFill>
                <a:schemeClr val="tx1"/>
              </a:solidFill>
              <a:ea typeface="宋体" pitchFamily="2" charset="-122"/>
            </a:endParaRPr>
          </a:p>
        </p:txBody>
      </p:sp>
      <p:sp>
        <p:nvSpPr>
          <p:cNvPr id="12" name="Slide Number Placeholder 1"/>
          <p:cNvSpPr>
            <a:spLocks noGrp="1"/>
          </p:cNvSpPr>
          <p:nvPr>
            <p:ph type="sldNum" sz="quarter" idx="4"/>
          </p:nvPr>
        </p:nvSpPr>
        <p:spPr>
          <a:xfrm>
            <a:off x="8686800" y="6508750"/>
            <a:ext cx="457200" cy="349250"/>
          </a:xfrm>
          <a:prstGeom prst="rect">
            <a:avLst/>
          </a:prstGeom>
        </p:spPr>
        <p:txBody>
          <a:bodyPr vert="horz" lIns="91440" tIns="45720" rIns="91440" bIns="45720" rtlCol="0" anchor="ctr"/>
          <a:lstStyle>
            <a:lvl1pPr algn="r">
              <a:defRPr sz="1200" b="1">
                <a:solidFill>
                  <a:srgbClr val="000000"/>
                </a:solidFill>
                <a:latin typeface="Arial"/>
                <a:cs typeface="Arial"/>
              </a:defRPr>
            </a:lvl1pPr>
          </a:lstStyle>
          <a:p>
            <a:fld id="{90BE237A-3C10-CB42-9E82-6FFF293908C0}" type="slidenum">
              <a:rPr lang="en-US" smtClean="0"/>
              <a:pPr/>
              <a:t>‹#›</a:t>
            </a:fld>
            <a:endParaRPr lang="en-US"/>
          </a:p>
        </p:txBody>
      </p:sp>
      <p:sp>
        <p:nvSpPr>
          <p:cNvPr id="10" name="TextBox 9"/>
          <p:cNvSpPr txBox="1"/>
          <p:nvPr userDrawn="1"/>
        </p:nvSpPr>
        <p:spPr>
          <a:xfrm>
            <a:off x="76200" y="6400800"/>
            <a:ext cx="1066800" cy="461665"/>
          </a:xfrm>
          <a:prstGeom prst="rect">
            <a:avLst/>
          </a:prstGeom>
          <a:noFill/>
        </p:spPr>
        <p:txBody>
          <a:bodyPr wrap="square" rtlCol="0">
            <a:spAutoFit/>
          </a:bodyPr>
          <a:lstStyle/>
          <a:p>
            <a:r>
              <a:rPr lang="en-US" sz="2400" b="1" dirty="0" smtClean="0">
                <a:solidFill>
                  <a:srgbClr val="660000"/>
                </a:solidFill>
                <a:latin typeface="Apple Chancery"/>
                <a:cs typeface="Apple Chancery"/>
              </a:rPr>
              <a:t>MICS</a:t>
            </a:r>
            <a:endParaRPr lang="en-US" sz="2400" b="1" dirty="0">
              <a:solidFill>
                <a:srgbClr val="660000"/>
              </a:solidFill>
              <a:latin typeface="Apple Chancery"/>
              <a:cs typeface="Apple Chancery"/>
            </a:endParaRPr>
          </a:p>
        </p:txBody>
      </p:sp>
    </p:spTree>
  </p:cSld>
  <p:clrMap bg1="dk2" tx1="lt1" bg2="dk1" tx2="lt2" accent1="accent1" accent2="accent2" accent3="accent3" accent4="accent4" accent5="accent5" accent6="accent6" hlink="hlink" folHlink="folHlink"/>
  <p:sldLayoutIdLst>
    <p:sldLayoutId id="2147483664" r:id="rId1"/>
  </p:sldLayoutIdLst>
  <p:hf hdr="0" ftr="0" dt="0"/>
  <p:txStyles>
    <p:titleStyle>
      <a:lvl1pPr algn="ctr" rtl="0" eaLnBrk="0" fontAlgn="base" hangingPunct="0">
        <a:spcBef>
          <a:spcPct val="0"/>
        </a:spcBef>
        <a:spcAft>
          <a:spcPct val="0"/>
        </a:spcAft>
        <a:defRPr kumimoji="1" sz="3600">
          <a:solidFill>
            <a:srgbClr val="660000"/>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2pPr>
      <a:lvl3pPr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3pPr>
      <a:lvl4pPr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4pPr>
      <a:lvl5pPr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5pPr>
      <a:lvl6pPr marL="457200"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6pPr>
      <a:lvl7pPr marL="914400"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7pPr>
      <a:lvl8pPr marL="1371600"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8pPr>
      <a:lvl9pPr marL="1828800" algn="ctr" rtl="0" eaLnBrk="0" fontAlgn="base" hangingPunct="0">
        <a:spcBef>
          <a:spcPct val="0"/>
        </a:spcBef>
        <a:spcAft>
          <a:spcPct val="0"/>
        </a:spcAft>
        <a:defRPr kumimoji="1" sz="3600">
          <a:solidFill>
            <a:srgbClr val="0000CC"/>
          </a:solidFill>
          <a:effectLst>
            <a:outerShdw blurRad="38100" dist="38100" dir="2700000" algn="tl">
              <a:srgbClr val="000000"/>
            </a:outerShdw>
          </a:effectLst>
          <a:latin typeface="Arial Black" pitchFamily="34" charset="0"/>
        </a:defRPr>
      </a:lvl9pPr>
    </p:titleStyle>
    <p:bodyStyle>
      <a:lvl1pPr marL="342900" indent="-342900" algn="l" rtl="0" eaLnBrk="0" fontAlgn="base" hangingPunct="0">
        <a:spcBef>
          <a:spcPct val="20000"/>
        </a:spcBef>
        <a:spcAft>
          <a:spcPct val="0"/>
        </a:spcAft>
        <a:buClr>
          <a:srgbClr val="FF6600"/>
        </a:buClr>
        <a:buSzPct val="70000"/>
        <a:buFont typeface="Webdings" pitchFamily="18" charset="2"/>
        <a:buChar char="="/>
        <a:defRPr kumimoji="1" sz="2000" b="1">
          <a:solidFill>
            <a:srgbClr val="000000"/>
          </a:solidFill>
          <a:latin typeface="Arial"/>
          <a:ea typeface="+mn-ea"/>
          <a:cs typeface="Arial"/>
        </a:defRPr>
      </a:lvl1pPr>
      <a:lvl2pPr marL="742950" indent="-285750" algn="l" rtl="0" eaLnBrk="0" fontAlgn="base" hangingPunct="0">
        <a:spcBef>
          <a:spcPct val="20000"/>
        </a:spcBef>
        <a:spcAft>
          <a:spcPct val="0"/>
        </a:spcAft>
        <a:buClr>
          <a:srgbClr val="FF6600"/>
        </a:buClr>
        <a:buSzPct val="55000"/>
        <a:buFont typeface="Wingdings" pitchFamily="2" charset="2"/>
        <a:buChar char="u"/>
        <a:defRPr kumimoji="1" sz="2000" b="1">
          <a:solidFill>
            <a:srgbClr val="000000"/>
          </a:solidFill>
          <a:latin typeface="Arial"/>
          <a:cs typeface="Arial"/>
        </a:defRPr>
      </a:lvl2pPr>
      <a:lvl3pPr marL="1143000" indent="-228600" algn="l" rtl="0" eaLnBrk="0" fontAlgn="base" hangingPunct="0">
        <a:spcBef>
          <a:spcPct val="20000"/>
        </a:spcBef>
        <a:spcAft>
          <a:spcPct val="0"/>
        </a:spcAft>
        <a:buClr>
          <a:srgbClr val="FF6600"/>
        </a:buClr>
        <a:buChar char="•"/>
        <a:defRPr kumimoji="1" sz="1800" b="1">
          <a:solidFill>
            <a:srgbClr val="000000"/>
          </a:solidFill>
          <a:latin typeface="Arial"/>
          <a:cs typeface="Arial"/>
        </a:defRPr>
      </a:lvl3pPr>
      <a:lvl4pPr marL="1600200" indent="-228600" algn="l" rtl="0" eaLnBrk="0" fontAlgn="base" hangingPunct="0">
        <a:spcBef>
          <a:spcPct val="20000"/>
        </a:spcBef>
        <a:spcAft>
          <a:spcPct val="0"/>
        </a:spcAft>
        <a:buChar char="–"/>
        <a:defRPr kumimoji="1" sz="1600" b="1">
          <a:solidFill>
            <a:srgbClr val="000000"/>
          </a:solidFill>
          <a:latin typeface="+mn-lt"/>
        </a:defRPr>
      </a:lvl4pPr>
      <a:lvl5pPr marL="2057400" indent="-228600" algn="l" rtl="0" eaLnBrk="0" fontAlgn="base" hangingPunct="0">
        <a:spcBef>
          <a:spcPct val="20000"/>
        </a:spcBef>
        <a:spcAft>
          <a:spcPct val="0"/>
        </a:spcAft>
        <a:buChar char="•"/>
        <a:defRPr kumimoji="1" sz="1400" b="1">
          <a:solidFill>
            <a:srgbClr val="000000"/>
          </a:solidFill>
          <a:latin typeface="+mn-lt"/>
        </a:defRPr>
      </a:lvl5pPr>
      <a:lvl6pPr marL="2514600" indent="-228600" algn="l" rtl="0" eaLnBrk="0" fontAlgn="base" hangingPunct="0">
        <a:spcBef>
          <a:spcPct val="20000"/>
        </a:spcBef>
        <a:spcAft>
          <a:spcPct val="0"/>
        </a:spcAft>
        <a:buChar char="•"/>
        <a:defRPr kumimoji="1" sz="1400" b="1">
          <a:solidFill>
            <a:srgbClr val="000000"/>
          </a:solidFill>
          <a:latin typeface="+mn-lt"/>
        </a:defRPr>
      </a:lvl6pPr>
      <a:lvl7pPr marL="2971800" indent="-228600" algn="l" rtl="0" eaLnBrk="0" fontAlgn="base" hangingPunct="0">
        <a:spcBef>
          <a:spcPct val="20000"/>
        </a:spcBef>
        <a:spcAft>
          <a:spcPct val="0"/>
        </a:spcAft>
        <a:buChar char="•"/>
        <a:defRPr kumimoji="1" sz="1400" b="1">
          <a:solidFill>
            <a:srgbClr val="000000"/>
          </a:solidFill>
          <a:latin typeface="+mn-lt"/>
        </a:defRPr>
      </a:lvl7pPr>
      <a:lvl8pPr marL="3429000" indent="-228600" algn="l" rtl="0" eaLnBrk="0" fontAlgn="base" hangingPunct="0">
        <a:spcBef>
          <a:spcPct val="20000"/>
        </a:spcBef>
        <a:spcAft>
          <a:spcPct val="0"/>
        </a:spcAft>
        <a:buChar char="•"/>
        <a:defRPr kumimoji="1" sz="1400" b="1">
          <a:solidFill>
            <a:srgbClr val="000000"/>
          </a:solidFill>
          <a:latin typeface="+mn-lt"/>
        </a:defRPr>
      </a:lvl8pPr>
      <a:lvl9pPr marL="3886200" indent="-228600" algn="l" rtl="0" eaLnBrk="0" fontAlgn="base" hangingPunct="0">
        <a:spcBef>
          <a:spcPct val="20000"/>
        </a:spcBef>
        <a:spcAft>
          <a:spcPct val="0"/>
        </a:spcAft>
        <a:buChar char="•"/>
        <a:defRPr kumimoji="1" sz="1400" b="1">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0.png"/><Relationship Id="rId1" Type="http://schemas.openxmlformats.org/officeDocument/2006/relationships/slideLayout" Target="../slideLayouts/slideLayout1.xml"/><Relationship Id="rId4" Type="http://schemas.openxmlformats.org/officeDocument/2006/relationships/image" Target="../media/image350.png"/></Relationships>
</file>

<file path=ppt/slides/_rels/slide12.xml.rels><?xml version="1.0" encoding="UTF-8" standalone="yes"?>
<Relationships xmlns="http://schemas.openxmlformats.org/package/2006/relationships"><Relationship Id="rId8" Type="http://schemas.openxmlformats.org/officeDocument/2006/relationships/image" Target="../media/image610.png"/><Relationship Id="rId3" Type="http://schemas.openxmlformats.org/officeDocument/2006/relationships/oleObject" Target="../embeddings/oleObject1.bin"/><Relationship Id="rId7" Type="http://schemas.openxmlformats.org/officeDocument/2006/relationships/image" Target="../media/image38.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10.png"/><Relationship Id="rId5" Type="http://schemas.openxmlformats.org/officeDocument/2006/relationships/image" Target="../media/image37.png"/><Relationship Id="rId4" Type="http://schemas.openxmlformats.org/officeDocument/2006/relationships/image" Target="../media/image36.wmf"/></Relationships>
</file>

<file path=ppt/slides/_rels/slide1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00.png"/></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220.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49.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9.png"/><Relationship Id="rId1"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55.png"/></Relationships>
</file>

<file path=ppt/slides/_rels/slide1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5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 Id="rId5" Type="http://schemas.openxmlformats.org/officeDocument/2006/relationships/image" Target="../media/image67.png"/><Relationship Id="rId4" Type="http://schemas.openxmlformats.org/officeDocument/2006/relationships/image" Target="../media/image66.pn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xml"/><Relationship Id="rId5" Type="http://schemas.openxmlformats.org/officeDocument/2006/relationships/image" Target="../media/image70.png"/><Relationship Id="rId4" Type="http://schemas.openxmlformats.org/officeDocument/2006/relationships/image" Target="../media/image69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7.png"/><Relationship Id="rId11" Type="http://schemas.openxmlformats.org/officeDocument/2006/relationships/image" Target="../media/image31.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153400" cy="1295400"/>
          </a:xfrm>
        </p:spPr>
        <p:txBody>
          <a:bodyPr/>
          <a:lstStyle/>
          <a:p>
            <a:pPr lvl="0"/>
            <a:r>
              <a:rPr lang="en-US" dirty="0" smtClean="0"/>
              <a:t>LNA and Mixer Design in Millimeter wave</a:t>
            </a:r>
            <a:endParaRPr lang="en-US" baseline="-25000" dirty="0"/>
          </a:p>
        </p:txBody>
      </p:sp>
      <p:sp>
        <p:nvSpPr>
          <p:cNvPr id="3" name="Content Placeholder 2"/>
          <p:cNvSpPr>
            <a:spLocks noGrp="1"/>
          </p:cNvSpPr>
          <p:nvPr>
            <p:ph idx="1"/>
          </p:nvPr>
        </p:nvSpPr>
        <p:spPr/>
        <p:txBody>
          <a:bodyPr/>
          <a:lstStyle/>
          <a:p>
            <a:pPr marL="0" indent="0">
              <a:buNone/>
            </a:pPr>
            <a:r>
              <a:rPr lang="en-US" dirty="0"/>
              <a:t>	</a:t>
            </a:r>
            <a:r>
              <a:rPr lang="en-US" dirty="0" smtClean="0"/>
              <a:t>		Presented By</a:t>
            </a:r>
          </a:p>
          <a:p>
            <a:pPr marL="0" indent="0">
              <a:buNone/>
            </a:pPr>
            <a:endParaRPr lang="en-US" dirty="0" smtClean="0"/>
          </a:p>
          <a:p>
            <a:pPr marL="0" indent="0">
              <a:buNone/>
            </a:pPr>
            <a:r>
              <a:rPr lang="en-US" dirty="0"/>
              <a:t>	</a:t>
            </a:r>
            <a:r>
              <a:rPr lang="en-US" dirty="0" smtClean="0"/>
              <a:t>		</a:t>
            </a:r>
            <a:r>
              <a:rPr lang="en-US" dirty="0" err="1" smtClean="0"/>
              <a:t>Sadia</a:t>
            </a:r>
            <a:r>
              <a:rPr lang="en-US" dirty="0" smtClean="0"/>
              <a:t> </a:t>
            </a:r>
            <a:r>
              <a:rPr lang="en-US" dirty="0" err="1" smtClean="0"/>
              <a:t>Afroz</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1</a:t>
            </a:fld>
            <a:endParaRPr lang="en-US"/>
          </a:p>
        </p:txBody>
      </p:sp>
      <p:pic>
        <p:nvPicPr>
          <p:cNvPr id="6" name="Picture 11" descr="vt_shield_tag_onwhite230"/>
          <p:cNvPicPr>
            <a:picLocks noChangeAspect="1" noChangeArrowheads="1"/>
          </p:cNvPicPr>
          <p:nvPr/>
        </p:nvPicPr>
        <p:blipFill>
          <a:blip r:embed="rId3" cstate="print"/>
          <a:srcRect/>
          <a:stretch>
            <a:fillRect/>
          </a:stretch>
        </p:blipFill>
        <p:spPr bwMode="auto">
          <a:xfrm>
            <a:off x="7239000" y="6391688"/>
            <a:ext cx="1809750" cy="409161"/>
          </a:xfrm>
          <a:prstGeom prst="rect">
            <a:avLst/>
          </a:prstGeom>
          <a:noFill/>
        </p:spPr>
      </p:pic>
    </p:spTree>
    <p:extLst>
      <p:ext uri="{BB962C8B-B14F-4D97-AF65-F5344CB8AC3E}">
        <p14:creationId xmlns:p14="http://schemas.microsoft.com/office/powerpoint/2010/main" val="261636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base topology for BJT</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10</a:t>
            </a:fld>
            <a:endParaRPr lang="en-US"/>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600200"/>
            <a:ext cx="4285404" cy="20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bwMode="auto">
          <a:xfrm>
            <a:off x="4660702" y="2418096"/>
            <a:ext cx="234302" cy="14478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7" name="Rectangle 6"/>
          <p:cNvSpPr/>
          <p:nvPr/>
        </p:nvSpPr>
        <p:spPr bwMode="auto">
          <a:xfrm rot="16200000">
            <a:off x="4546978" y="2872953"/>
            <a:ext cx="283329" cy="538085"/>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8" name="TextBox 7"/>
          <p:cNvSpPr txBox="1"/>
          <p:nvPr/>
        </p:nvSpPr>
        <p:spPr>
          <a:xfrm>
            <a:off x="990599" y="6499153"/>
            <a:ext cx="7816563" cy="230832"/>
          </a:xfrm>
          <a:prstGeom prst="rect">
            <a:avLst/>
          </a:prstGeom>
          <a:noFill/>
        </p:spPr>
        <p:txBody>
          <a:bodyPr wrap="none" rtlCol="0">
            <a:spAutoFit/>
          </a:bodyPr>
          <a:lstStyle/>
          <a:p>
            <a:r>
              <a:rPr lang="en-US" sz="900" dirty="0" smtClean="0">
                <a:solidFill>
                  <a:schemeClr val="bg1"/>
                </a:solidFill>
              </a:rPr>
              <a:t>Reference</a:t>
            </a:r>
            <a:r>
              <a:rPr lang="en-US" sz="900" dirty="0">
                <a:solidFill>
                  <a:schemeClr val="bg1"/>
                </a:solidFill>
              </a:rPr>
              <a:t>: </a:t>
            </a:r>
            <a:r>
              <a:rPr lang="en-US" sz="900" dirty="0" err="1" smtClean="0">
                <a:solidFill>
                  <a:schemeClr val="bg1"/>
                </a:solidFill>
              </a:rPr>
              <a:t>Yanfei</a:t>
            </a:r>
            <a:r>
              <a:rPr lang="en-US" sz="900" dirty="0" smtClean="0">
                <a:solidFill>
                  <a:schemeClr val="bg1"/>
                </a:solidFill>
              </a:rPr>
              <a:t> </a:t>
            </a:r>
            <a:r>
              <a:rPr lang="en-US" sz="900" dirty="0" err="1" smtClean="0">
                <a:solidFill>
                  <a:schemeClr val="bg1"/>
                </a:solidFill>
              </a:rPr>
              <a:t>Mao,K</a:t>
            </a:r>
            <a:r>
              <a:rPr lang="en-US" sz="900" dirty="0" smtClean="0">
                <a:solidFill>
                  <a:schemeClr val="bg1"/>
                </a:solidFill>
              </a:rPr>
              <a:t>. </a:t>
            </a:r>
            <a:r>
              <a:rPr lang="en-US" sz="900" dirty="0" err="1" smtClean="0">
                <a:solidFill>
                  <a:schemeClr val="bg1"/>
                </a:solidFill>
              </a:rPr>
              <a:t>schmalz,J</a:t>
            </a:r>
            <a:r>
              <a:rPr lang="en-US" sz="900" dirty="0" smtClean="0">
                <a:solidFill>
                  <a:schemeClr val="bg1"/>
                </a:solidFill>
              </a:rPr>
              <a:t>. </a:t>
            </a:r>
            <a:r>
              <a:rPr lang="en-US" sz="900" dirty="0" err="1" smtClean="0">
                <a:solidFill>
                  <a:schemeClr val="bg1"/>
                </a:solidFill>
              </a:rPr>
              <a:t>Borngraber,J.C</a:t>
            </a:r>
            <a:r>
              <a:rPr lang="en-US" sz="900" dirty="0" smtClean="0">
                <a:solidFill>
                  <a:schemeClr val="bg1"/>
                </a:solidFill>
              </a:rPr>
              <a:t> </a:t>
            </a:r>
            <a:r>
              <a:rPr lang="en-US" sz="900" dirty="0" err="1" smtClean="0">
                <a:solidFill>
                  <a:schemeClr val="bg1"/>
                </a:solidFill>
              </a:rPr>
              <a:t>scheytt</a:t>
            </a:r>
            <a:r>
              <a:rPr lang="en-US" sz="900" dirty="0" smtClean="0">
                <a:solidFill>
                  <a:schemeClr val="bg1"/>
                </a:solidFill>
              </a:rPr>
              <a:t>,“A 245GHz CB LNA in </a:t>
            </a:r>
            <a:r>
              <a:rPr lang="en-US" sz="900" dirty="0" err="1" smtClean="0">
                <a:solidFill>
                  <a:schemeClr val="bg1"/>
                </a:solidFill>
              </a:rPr>
              <a:t>SiGe</a:t>
            </a:r>
            <a:r>
              <a:rPr lang="en-US" sz="900" dirty="0" smtClean="0">
                <a:solidFill>
                  <a:schemeClr val="bg1"/>
                </a:solidFill>
              </a:rPr>
              <a:t>” ,Proceedings of 6</a:t>
            </a:r>
            <a:r>
              <a:rPr lang="en-US" sz="900" baseline="30000" dirty="0" smtClean="0">
                <a:solidFill>
                  <a:schemeClr val="bg1"/>
                </a:solidFill>
              </a:rPr>
              <a:t>th</a:t>
            </a:r>
            <a:r>
              <a:rPr lang="en-US" sz="900" dirty="0" smtClean="0">
                <a:solidFill>
                  <a:schemeClr val="bg1"/>
                </a:solidFill>
              </a:rPr>
              <a:t> European Microwave Integrated circuits Conference</a:t>
            </a:r>
            <a:endParaRPr lang="en-US" sz="900" dirty="0">
              <a:solidFill>
                <a:schemeClr val="bg1"/>
              </a:solidFill>
            </a:endParaRPr>
          </a:p>
        </p:txBody>
      </p:sp>
      <p:sp>
        <p:nvSpPr>
          <p:cNvPr id="10" name="Rounded Rectangle 9"/>
          <p:cNvSpPr/>
          <p:nvPr/>
        </p:nvSpPr>
        <p:spPr bwMode="auto">
          <a:xfrm>
            <a:off x="5181600" y="1447799"/>
            <a:ext cx="3810000" cy="703173"/>
          </a:xfrm>
          <a:prstGeom prst="roundRect">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smtClean="0">
                <a:solidFill>
                  <a:schemeClr val="bg1"/>
                </a:solidFill>
                <a:latin typeface="Arial Narrow" pitchFamily="34" charset="0"/>
              </a:rPr>
              <a:t>245 GHz </a:t>
            </a:r>
            <a:r>
              <a:rPr lang="en-US" b="1" dirty="0">
                <a:solidFill>
                  <a:schemeClr val="bg1"/>
                </a:solidFill>
                <a:latin typeface="Arial Narrow" pitchFamily="34" charset="0"/>
              </a:rPr>
              <a:t>LNA, </a:t>
            </a:r>
            <a:r>
              <a:rPr lang="en-US" b="1" dirty="0" smtClean="0">
                <a:solidFill>
                  <a:schemeClr val="bg1"/>
                </a:solidFill>
                <a:latin typeface="Arial Narrow" pitchFamily="34" charset="0"/>
              </a:rPr>
              <a:t>Gain=12 dB, NF= 9.4 dB, BW=26 GHz, Power consumption=28mW</a:t>
            </a:r>
            <a:endParaRPr lang="en-US" b="1" dirty="0">
              <a:solidFill>
                <a:schemeClr val="bg1"/>
              </a:solidFill>
              <a:latin typeface="Arial Narrow" pitchFamily="34" charset="0"/>
            </a:endParaRPr>
          </a:p>
          <a:p>
            <a:endParaRPr lang="en-US" b="1" dirty="0">
              <a:solidFill>
                <a:schemeClr val="bg1"/>
              </a:solidFill>
              <a:latin typeface="Arial Narrow" pitchFamily="34" charset="0"/>
            </a:endParaRPr>
          </a:p>
        </p:txBody>
      </p:sp>
      <mc:AlternateContent xmlns:mc="http://schemas.openxmlformats.org/markup-compatibility/2006" xmlns:a14="http://schemas.microsoft.com/office/drawing/2010/main">
        <mc:Choice Requires="a14">
          <p:sp>
            <p:nvSpPr>
              <p:cNvPr id="11" name="Rounded Rectangle 10"/>
              <p:cNvSpPr/>
              <p:nvPr/>
            </p:nvSpPr>
            <p:spPr bwMode="auto">
              <a:xfrm>
                <a:off x="5105400" y="2390303"/>
                <a:ext cx="3810000" cy="3477097"/>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285750" indent="-285750">
                  <a:buFont typeface="Arial" pitchFamily="34" charset="0"/>
                  <a:buChar char="•"/>
                </a:pPr>
                <a:r>
                  <a:rPr lang="en-US" b="1" dirty="0" smtClean="0">
                    <a:solidFill>
                      <a:schemeClr val="bg1"/>
                    </a:solidFill>
                    <a:latin typeface="Arial Narrow" pitchFamily="34" charset="0"/>
                  </a:rPr>
                  <a:t>Common </a:t>
                </a:r>
                <a:r>
                  <a:rPr lang="en-US" b="1" dirty="0">
                    <a:solidFill>
                      <a:schemeClr val="bg1"/>
                    </a:solidFill>
                    <a:latin typeface="Arial Narrow" pitchFamily="34" charset="0"/>
                  </a:rPr>
                  <a:t>base can achieve higher gain, wider bandwidth and higher isolation than CE stage</a:t>
                </a:r>
                <a:r>
                  <a:rPr lang="en-US" b="1" dirty="0" smtClean="0">
                    <a:solidFill>
                      <a:schemeClr val="bg1"/>
                    </a:solidFill>
                    <a:latin typeface="Arial Narrow" pitchFamily="34" charset="0"/>
                  </a:rPr>
                  <a:t>.</a:t>
                </a:r>
              </a:p>
              <a:p>
                <a:pPr marL="285750" indent="-285750">
                  <a:buFont typeface="Arial" pitchFamily="34" charset="0"/>
                  <a:buChar char="•"/>
                </a:pPr>
                <a:r>
                  <a:rPr lang="en-US" b="1" dirty="0">
                    <a:solidFill>
                      <a:schemeClr val="bg1"/>
                    </a:solidFill>
                    <a:latin typeface="Arial Narrow" pitchFamily="34" charset="0"/>
                  </a:rPr>
                  <a:t>Parasitic inductance at </a:t>
                </a:r>
                <a:r>
                  <a:rPr lang="en-US" b="1" dirty="0" smtClean="0">
                    <a:solidFill>
                      <a:schemeClr val="bg1"/>
                    </a:solidFill>
                    <a:latin typeface="Arial Narrow" pitchFamily="34" charset="0"/>
                  </a:rPr>
                  <a:t>base introduces </a:t>
                </a:r>
                <a:r>
                  <a:rPr lang="en-US" b="1" dirty="0">
                    <a:solidFill>
                      <a:schemeClr val="bg1"/>
                    </a:solidFill>
                    <a:latin typeface="Arial Narrow" pitchFamily="34" charset="0"/>
                  </a:rPr>
                  <a:t>negative resistance at </a:t>
                </a:r>
                <a:r>
                  <a:rPr lang="en-US" b="1" dirty="0" smtClean="0">
                    <a:solidFill>
                      <a:schemeClr val="bg1"/>
                    </a:solidFill>
                    <a:latin typeface="Arial Narrow" pitchFamily="34" charset="0"/>
                  </a:rPr>
                  <a:t>emitter </a:t>
                </a:r>
                <a:r>
                  <a:rPr lang="en-US" b="1" dirty="0">
                    <a:solidFill>
                      <a:schemeClr val="bg1"/>
                    </a:solidFill>
                    <a:latin typeface="Arial Narrow" pitchFamily="34" charset="0"/>
                  </a:rPr>
                  <a:t>by </a:t>
                </a:r>
                <a:r>
                  <a:rPr lang="en-US" b="1" dirty="0" smtClean="0">
                    <a:solidFill>
                      <a:schemeClr val="bg1"/>
                    </a:solidFill>
                    <a:latin typeface="Arial Narrow" pitchFamily="34" charset="0"/>
                  </a:rPr>
                  <a:t>equation (1).</a:t>
                </a:r>
              </a:p>
              <a:p>
                <a:pPr marL="285750" indent="-285750">
                  <a:buFont typeface="Arial" pitchFamily="34" charset="0"/>
                  <a:buChar char="•"/>
                </a:pPr>
                <a:r>
                  <a:rPr lang="en-US" b="1" dirty="0" smtClean="0">
                    <a:solidFill>
                      <a:schemeClr val="bg1"/>
                    </a:solidFill>
                    <a:latin typeface="Arial Narrow" pitchFamily="34" charset="0"/>
                  </a:rPr>
                  <a:t>Stability is ensured by reducing </a:t>
                </a:r>
                <a:r>
                  <a:rPr lang="en-US" b="1" dirty="0">
                    <a:solidFill>
                      <a:schemeClr val="bg1"/>
                    </a:solidFill>
                    <a:latin typeface="Arial Narrow" pitchFamily="34" charset="0"/>
                  </a:rPr>
                  <a:t>collector </a:t>
                </a:r>
                <a:r>
                  <a:rPr lang="en-US" b="1" dirty="0" smtClean="0">
                    <a:solidFill>
                      <a:schemeClr val="bg1"/>
                    </a:solidFill>
                    <a:latin typeface="Arial Narrow" pitchFamily="34" charset="0"/>
                  </a:rPr>
                  <a:t>current which reduces </a:t>
                </a: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ea typeface="Cambria Math"/>
                          </a:rPr>
                          <m:t>𝝎</m:t>
                        </m:r>
                      </m:e>
                      <m:sub>
                        <m:r>
                          <a:rPr lang="en-US" b="1" i="1" smtClean="0">
                            <a:solidFill>
                              <a:schemeClr val="bg1"/>
                            </a:solidFill>
                            <a:latin typeface="Cambria Math"/>
                            <a:ea typeface="Cambria Math"/>
                          </a:rPr>
                          <m:t>𝑻</m:t>
                        </m:r>
                      </m:sub>
                    </m:sSub>
                  </m:oMath>
                </a14:m>
                <a:r>
                  <a:rPr lang="en-US" b="1" dirty="0" smtClean="0">
                    <a:solidFill>
                      <a:schemeClr val="bg1"/>
                    </a:solidFill>
                    <a:latin typeface="Arial Narrow" pitchFamily="34" charset="0"/>
                  </a:rPr>
                  <a:t>.</a:t>
                </a:r>
              </a:p>
              <a:p>
                <a:pPr marL="285750" indent="-285750">
                  <a:buFont typeface="Arial" pitchFamily="34" charset="0"/>
                  <a:buChar char="•"/>
                </a:pPr>
                <a:r>
                  <a:rPr lang="en-US" b="1" dirty="0">
                    <a:solidFill>
                      <a:schemeClr val="bg1"/>
                    </a:solidFill>
                    <a:latin typeface="Arial Narrow" pitchFamily="34" charset="0"/>
                  </a:rPr>
                  <a:t>P</a:t>
                </a:r>
                <a:r>
                  <a:rPr lang="en-US" b="1" dirty="0" smtClean="0">
                    <a:solidFill>
                      <a:schemeClr val="bg1"/>
                    </a:solidFill>
                    <a:latin typeface="Arial Narrow" pitchFamily="34" charset="0"/>
                  </a:rPr>
                  <a:t>arasitic </a:t>
                </a:r>
                <a:r>
                  <a:rPr lang="en-US" b="1" dirty="0">
                    <a:solidFill>
                      <a:schemeClr val="bg1"/>
                    </a:solidFill>
                    <a:latin typeface="Arial Narrow" pitchFamily="34" charset="0"/>
                  </a:rPr>
                  <a:t>inductance</a:t>
                </a:r>
                <a14:m>
                  <m:oMath xmlns:m="http://schemas.openxmlformats.org/officeDocument/2006/math">
                    <m:r>
                      <a:rPr lang="en-US" b="1">
                        <a:solidFill>
                          <a:schemeClr val="bg1"/>
                        </a:solidFill>
                        <a:latin typeface="Cambria Math"/>
                      </a:rPr>
                      <m:t> </m:t>
                    </m:r>
                    <m:sSub>
                      <m:sSubPr>
                        <m:ctrlPr>
                          <a:rPr lang="en-US" b="1" i="1">
                            <a:solidFill>
                              <a:schemeClr val="bg1"/>
                            </a:solidFill>
                            <a:latin typeface="Cambria Math"/>
                          </a:rPr>
                        </m:ctrlPr>
                      </m:sSubPr>
                      <m:e>
                        <m:r>
                          <a:rPr lang="en-US" b="1" i="1">
                            <a:solidFill>
                              <a:schemeClr val="bg1"/>
                            </a:solidFill>
                            <a:latin typeface="Cambria Math"/>
                          </a:rPr>
                          <m:t>𝑳</m:t>
                        </m:r>
                      </m:e>
                      <m:sub>
                        <m:r>
                          <a:rPr lang="en-US" b="1" i="1">
                            <a:solidFill>
                              <a:schemeClr val="bg1"/>
                            </a:solidFill>
                            <a:latin typeface="Cambria Math"/>
                          </a:rPr>
                          <m:t>𝒑</m:t>
                        </m:r>
                      </m:sub>
                    </m:sSub>
                  </m:oMath>
                </a14:m>
                <a:r>
                  <a:rPr lang="en-US" b="1" dirty="0">
                    <a:solidFill>
                      <a:schemeClr val="bg1"/>
                    </a:solidFill>
                    <a:latin typeface="Arial Narrow" pitchFamily="34" charset="0"/>
                  </a:rPr>
                  <a:t> can increase gain and lower NF</a:t>
                </a:r>
                <a:r>
                  <a:rPr lang="en-US" b="1" dirty="0" smtClean="0">
                    <a:solidFill>
                      <a:schemeClr val="bg1"/>
                    </a:solidFill>
                    <a:latin typeface="Arial Narrow" pitchFamily="34" charset="0"/>
                  </a:rPr>
                  <a:t>.</a:t>
                </a:r>
              </a:p>
              <a:p>
                <a:pPr marL="285750" indent="-285750">
                  <a:buFont typeface="Arial" pitchFamily="34" charset="0"/>
                  <a:buChar char="•"/>
                </a:pP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𝑪</m:t>
                        </m:r>
                      </m:e>
                      <m:sub>
                        <m:r>
                          <a:rPr lang="en-US" b="1" i="1">
                            <a:solidFill>
                              <a:schemeClr val="bg1"/>
                            </a:solidFill>
                            <a:latin typeface="Cambria Math"/>
                          </a:rPr>
                          <m:t>𝒃𝒚𝒑</m:t>
                        </m:r>
                      </m:sub>
                    </m:sSub>
                    <m:sSub>
                      <m:sSubPr>
                        <m:ctrlPr>
                          <a:rPr lang="en-US" b="1" i="1">
                            <a:solidFill>
                              <a:schemeClr val="bg1"/>
                            </a:solidFill>
                            <a:latin typeface="Cambria Math"/>
                          </a:rPr>
                        </m:ctrlPr>
                      </m:sSubPr>
                      <m:e>
                        <m:r>
                          <a:rPr lang="en-US" b="1" i="1">
                            <a:solidFill>
                              <a:schemeClr val="bg1"/>
                            </a:solidFill>
                            <a:latin typeface="Cambria Math"/>
                          </a:rPr>
                          <m:t> , </m:t>
                        </m:r>
                        <m:r>
                          <a:rPr lang="en-US" b="1" i="1">
                            <a:solidFill>
                              <a:schemeClr val="bg1"/>
                            </a:solidFill>
                            <a:latin typeface="Cambria Math"/>
                          </a:rPr>
                          <m:t>𝑹</m:t>
                        </m:r>
                      </m:e>
                      <m:sub>
                        <m:r>
                          <a:rPr lang="en-US" b="1" i="1">
                            <a:solidFill>
                              <a:schemeClr val="bg1"/>
                            </a:solidFill>
                            <a:latin typeface="Cambria Math"/>
                          </a:rPr>
                          <m:t>𝒃𝒚𝒑</m:t>
                        </m:r>
                      </m:sub>
                    </m:sSub>
                  </m:oMath>
                </a14:m>
                <a:r>
                  <a:rPr lang="en-US" b="1" dirty="0">
                    <a:solidFill>
                      <a:schemeClr val="bg1"/>
                    </a:solidFill>
                    <a:latin typeface="Arial Narrow" pitchFamily="34" charset="0"/>
                  </a:rPr>
                  <a:t> </a:t>
                </a:r>
                <a:r>
                  <a:rPr lang="en-US" b="1" dirty="0" smtClean="0">
                    <a:solidFill>
                      <a:schemeClr val="bg1"/>
                    </a:solidFill>
                    <a:latin typeface="Arial Narrow" pitchFamily="34" charset="0"/>
                  </a:rPr>
                  <a:t>improve </a:t>
                </a:r>
                <a:r>
                  <a:rPr lang="en-US" b="1" dirty="0">
                    <a:solidFill>
                      <a:schemeClr val="bg1"/>
                    </a:solidFill>
                    <a:latin typeface="Arial Narrow" pitchFamily="34" charset="0"/>
                  </a:rPr>
                  <a:t>isolation between CB stages</a:t>
                </a:r>
                <a:r>
                  <a:rPr lang="en-US" b="1" dirty="0" smtClean="0">
                    <a:solidFill>
                      <a:schemeClr val="bg1"/>
                    </a:solidFill>
                    <a:latin typeface="Arial Narrow" pitchFamily="34" charset="0"/>
                  </a:rPr>
                  <a:t>.</a:t>
                </a:r>
              </a:p>
              <a:p>
                <a:endParaRPr lang="en-US" b="1" dirty="0">
                  <a:latin typeface="Arial Narrow" pitchFamily="34" charset="0"/>
                </a:endParaRPr>
              </a:p>
              <a:p>
                <a:pPr marL="285750" indent="-285750">
                  <a:buFont typeface="Arial" pitchFamily="34" charset="0"/>
                  <a:buChar char="•"/>
                </a:pPr>
                <a:endParaRPr lang="en-US" b="1" dirty="0">
                  <a:solidFill>
                    <a:schemeClr val="bg1"/>
                  </a:solidFill>
                  <a:latin typeface="Arial Narrow" pitchFamily="34" charset="0"/>
                </a:endParaRPr>
              </a:p>
              <a:p>
                <a:endParaRPr lang="en-US" b="1" dirty="0">
                  <a:solidFill>
                    <a:schemeClr val="bg1"/>
                  </a:solidFill>
                  <a:latin typeface="Arial Narrow" pitchFamily="34" charset="0"/>
                </a:endParaRPr>
              </a:p>
              <a:p>
                <a:pPr marL="285750" indent="-285750">
                  <a:buFont typeface="Arial" pitchFamily="34" charset="0"/>
                  <a:buChar char="•"/>
                </a:pPr>
                <a:endParaRPr lang="en-US" b="1" dirty="0" smtClean="0">
                  <a:solidFill>
                    <a:schemeClr val="bg1"/>
                  </a:solidFill>
                  <a:latin typeface="Arial Narrow" pitchFamily="34" charset="0"/>
                </a:endParaRPr>
              </a:p>
              <a:p>
                <a:pPr marL="285750" indent="-285750">
                  <a:buFont typeface="Arial" pitchFamily="34" charset="0"/>
                  <a:buChar char="•"/>
                </a:pPr>
                <a:endParaRPr lang="en-US" b="1" dirty="0">
                  <a:solidFill>
                    <a:schemeClr val="bg1"/>
                  </a:solidFill>
                  <a:latin typeface="Arial Narrow" pitchFamily="34" charset="0"/>
                </a:endParaRPr>
              </a:p>
              <a:p>
                <a:pPr marL="285750" indent="-285750">
                  <a:buFont typeface="Arial" pitchFamily="34" charset="0"/>
                  <a:buChar char="•"/>
                </a:pPr>
                <a:endParaRPr lang="en-US" b="1" dirty="0">
                  <a:solidFill>
                    <a:schemeClr val="bg1"/>
                  </a:solidFill>
                  <a:latin typeface="Arial Narrow" pitchFamily="34" charset="0"/>
                </a:endParaRPr>
              </a:p>
              <a:p>
                <a:pPr marL="285750" indent="-285750">
                  <a:buFont typeface="Arial" pitchFamily="34" charset="0"/>
                  <a:buChar char="•"/>
                </a:pPr>
                <a:endParaRPr lang="en-US" b="1" dirty="0">
                  <a:solidFill>
                    <a:schemeClr val="bg1"/>
                  </a:solidFill>
                  <a:latin typeface="Arial Narrow" pitchFamily="34" charset="0"/>
                </a:endParaRPr>
              </a:p>
              <a:p>
                <a:pPr marL="285750" indent="-285750">
                  <a:buFont typeface="Arial" pitchFamily="34" charset="0"/>
                  <a:buChar char="•"/>
                </a:pPr>
                <a:endParaRPr lang="en-US" b="1" dirty="0" smtClean="0">
                  <a:solidFill>
                    <a:schemeClr val="bg1"/>
                  </a:solidFill>
                  <a:latin typeface="Arial Narrow" pitchFamily="34" charset="0"/>
                </a:endParaRPr>
              </a:p>
              <a:p>
                <a:pPr marL="285750" indent="-285750">
                  <a:buFont typeface="Arial" pitchFamily="34" charset="0"/>
                  <a:buChar char="•"/>
                </a:pPr>
                <a:endParaRPr lang="en-US" b="1" dirty="0">
                  <a:solidFill>
                    <a:schemeClr val="bg1"/>
                  </a:solidFill>
                  <a:latin typeface="Arial Narrow" pitchFamily="34" charset="0"/>
                </a:endParaRPr>
              </a:p>
              <a:p>
                <a:pPr marL="285750" indent="-285750">
                  <a:buFont typeface="Arial" pitchFamily="34" charset="0"/>
                  <a:buChar char="•"/>
                </a:pPr>
                <a:endParaRPr lang="en-US" b="1" dirty="0" smtClean="0">
                  <a:solidFill>
                    <a:schemeClr val="bg1"/>
                  </a:solidFill>
                  <a:latin typeface="Arial Narrow" pitchFamily="34" charset="0"/>
                </a:endParaRPr>
              </a:p>
              <a:p>
                <a:endParaRPr lang="en-US" b="1" dirty="0">
                  <a:solidFill>
                    <a:schemeClr val="bg1"/>
                  </a:solidFill>
                  <a:latin typeface="Arial Narrow" pitchFamily="34" charset="0"/>
                </a:endParaRPr>
              </a:p>
            </p:txBody>
          </p:sp>
        </mc:Choice>
        <mc:Fallback xmlns="">
          <p:sp>
            <p:nvSpPr>
              <p:cNvPr id="11" name="Rounded Rectangle 10"/>
              <p:cNvSpPr>
                <a:spLocks noRot="1" noChangeAspect="1" noMove="1" noResize="1" noEditPoints="1" noAdjustHandles="1" noChangeArrowheads="1" noChangeShapeType="1" noTextEdit="1"/>
              </p:cNvSpPr>
              <p:nvPr/>
            </p:nvSpPr>
            <p:spPr bwMode="auto">
              <a:xfrm>
                <a:off x="5105400" y="2390303"/>
                <a:ext cx="3810000" cy="3477097"/>
              </a:xfrm>
              <a:prstGeom prst="roundRect">
                <a:avLst/>
              </a:prstGeom>
              <a:blipFill rotWithShape="1">
                <a:blip r:embed="rId4"/>
                <a:stretch>
                  <a:fillRect/>
                </a:stretch>
              </a:blipFill>
              <a:ln w="25400" cap="sq" cmpd="sng" algn="ctr">
                <a:solidFill>
                  <a:schemeClr val="bg1">
                    <a:lumMod val="75000"/>
                    <a:lumOff val="25000"/>
                  </a:schemeClr>
                </a:solidFill>
                <a:prstDash val="solid"/>
                <a:round/>
                <a:headEnd type="none" w="sm" len="sm"/>
                <a:tailEnd type="none" w="sm" len="sm"/>
              </a:ln>
              <a:effectLst/>
            </p:spPr>
            <p:txBody>
              <a:bodyPr/>
              <a:lstStyle/>
              <a:p>
                <a:r>
                  <a:rPr lang="en-US">
                    <a:noFill/>
                  </a:rPr>
                  <a:t> </a:t>
                </a:r>
              </a:p>
            </p:txBody>
          </p:sp>
        </mc:Fallback>
      </mc:AlternateContent>
    </p:spTree>
    <p:extLst>
      <p:ext uri="{BB962C8B-B14F-4D97-AF65-F5344CB8AC3E}">
        <p14:creationId xmlns:p14="http://schemas.microsoft.com/office/powerpoint/2010/main" val="25733892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Challenges in Mixer Design in mm-wave</a:t>
            </a:r>
            <a:endParaRPr lang="en-US" dirty="0"/>
          </a:p>
        </p:txBody>
      </p:sp>
      <p:sp>
        <p:nvSpPr>
          <p:cNvPr id="3" name="Content Placeholder 2"/>
          <p:cNvSpPr>
            <a:spLocks noGrp="1"/>
          </p:cNvSpPr>
          <p:nvPr>
            <p:ph idx="1"/>
          </p:nvPr>
        </p:nvSpPr>
        <p:spPr>
          <a:xfrm>
            <a:off x="533400" y="1295400"/>
            <a:ext cx="5650562" cy="5181600"/>
          </a:xfrm>
        </p:spPr>
        <p:txBody>
          <a:bodyPr/>
          <a:lstStyle/>
          <a:p>
            <a:r>
              <a:rPr lang="en-US" sz="1400" dirty="0" smtClean="0"/>
              <a:t>Homodyne Mixer :</a:t>
            </a:r>
            <a:r>
              <a:rPr lang="en-US" sz="1400" b="0" dirty="0" smtClean="0"/>
              <a:t> High performance silicon base oscillator is very challenging in mm-wave frequency. so for direct conversion, LO is generated at a fraction of RF frequency and then use a multiplier prior to the frequency </a:t>
            </a:r>
            <a:r>
              <a:rPr lang="en-US" sz="1400" b="0" dirty="0"/>
              <a:t>translation. </a:t>
            </a:r>
            <a:endParaRPr lang="en-US" sz="1400" b="0" dirty="0" smtClean="0"/>
          </a:p>
          <a:p>
            <a:pPr marL="0" indent="0">
              <a:buNone/>
            </a:pPr>
            <a:endParaRPr lang="en-US" sz="1400" b="0" dirty="0" smtClean="0"/>
          </a:p>
          <a:p>
            <a:r>
              <a:rPr lang="en-US" sz="1400" dirty="0" smtClean="0"/>
              <a:t>Heterodyne Mixer: </a:t>
            </a:r>
            <a:r>
              <a:rPr lang="en-US" sz="1400" b="0" dirty="0" smtClean="0"/>
              <a:t>Double conversion mixer is used to relax oscillator and frequency divider requirement in mm-wave application.</a:t>
            </a:r>
          </a:p>
          <a:p>
            <a:endParaRPr lang="en-US" sz="1400" b="0" dirty="0"/>
          </a:p>
          <a:p>
            <a:r>
              <a:rPr lang="en-US" sz="1400" dirty="0" smtClean="0"/>
              <a:t>IQ Mixer: </a:t>
            </a:r>
            <a:r>
              <a:rPr lang="en-US" sz="1400" b="0" dirty="0" smtClean="0"/>
              <a:t>Generation of I Q phases of LO at mm-wave frequency and its balanced distribution is problematic. Quadrature </a:t>
            </a:r>
            <a:r>
              <a:rPr lang="en-US" sz="1400" b="0" dirty="0"/>
              <a:t>operation typically degrades phase noise in mm-wave </a:t>
            </a:r>
            <a:r>
              <a:rPr lang="en-US" sz="1400" b="0" dirty="0" smtClean="0"/>
              <a:t>frequency.</a:t>
            </a:r>
          </a:p>
          <a:p>
            <a:pPr marL="0" indent="0">
              <a:buNone/>
            </a:pPr>
            <a:endParaRPr lang="en-US" sz="1400" b="0" dirty="0" smtClean="0"/>
          </a:p>
          <a:p>
            <a:r>
              <a:rPr lang="en-US" sz="1400" b="0" dirty="0" smtClean="0"/>
              <a:t>LO distribution is difficult because of significant loss and mismatch in interconnects at high frequency.</a:t>
            </a:r>
          </a:p>
          <a:p>
            <a:pPr marL="0" indent="0">
              <a:buNone/>
            </a:pPr>
            <a:r>
              <a:rPr lang="en-US" sz="1400" b="0" dirty="0" smtClean="0"/>
              <a:t> </a:t>
            </a:r>
          </a:p>
          <a:p>
            <a:r>
              <a:rPr lang="en-US" sz="1400" b="0" dirty="0" smtClean="0"/>
              <a:t>AT </a:t>
            </a:r>
            <a:r>
              <a:rPr lang="en-US" sz="1400" b="0" dirty="0"/>
              <a:t>mm-wave frequencies, it is difficult to get large LO signal, so conversion gain is low with weak LO signal</a:t>
            </a:r>
            <a:r>
              <a:rPr lang="en-US" sz="1400" b="0" dirty="0" smtClean="0"/>
              <a:t>.</a:t>
            </a:r>
          </a:p>
          <a:p>
            <a:pPr marL="0" indent="0">
              <a:buNone/>
            </a:pPr>
            <a:endParaRPr lang="en-US" sz="1400" b="0" dirty="0" smtClean="0"/>
          </a:p>
          <a:p>
            <a:r>
              <a:rPr lang="en-US" sz="1400" b="0" dirty="0" smtClean="0"/>
              <a:t>Parasitic and layout consideration is an important issue for port to port isolation and stability.</a:t>
            </a:r>
            <a:endParaRPr lang="en-US" sz="1400" b="0" dirty="0"/>
          </a:p>
          <a:p>
            <a:endParaRPr lang="en-US" sz="1400" b="0" dirty="0" smtClean="0"/>
          </a:p>
        </p:txBody>
      </p:sp>
      <p:sp>
        <p:nvSpPr>
          <p:cNvPr id="4" name="Slide Number Placeholder 3"/>
          <p:cNvSpPr>
            <a:spLocks noGrp="1"/>
          </p:cNvSpPr>
          <p:nvPr>
            <p:ph type="sldNum" sz="quarter" idx="4"/>
          </p:nvPr>
        </p:nvSpPr>
        <p:spPr/>
        <p:txBody>
          <a:bodyPr/>
          <a:lstStyle/>
          <a:p>
            <a:fld id="{90BE237A-3C10-CB42-9E82-6FFF293908C0}" type="slidenum">
              <a:rPr lang="en-US" smtClean="0"/>
              <a:pPr/>
              <a:t>11</a:t>
            </a:fld>
            <a:endParaRPr lang="en-US"/>
          </a:p>
        </p:txBody>
      </p:sp>
      <p:sp>
        <p:nvSpPr>
          <p:cNvPr id="6" name="TextBox 5"/>
          <p:cNvSpPr txBox="1"/>
          <p:nvPr/>
        </p:nvSpPr>
        <p:spPr>
          <a:xfrm>
            <a:off x="7287801" y="3319790"/>
            <a:ext cx="1208985" cy="261610"/>
          </a:xfrm>
          <a:prstGeom prst="rect">
            <a:avLst/>
          </a:prstGeom>
          <a:noFill/>
        </p:spPr>
        <p:txBody>
          <a:bodyPr wrap="none" rtlCol="0">
            <a:spAutoFit/>
          </a:bodyPr>
          <a:lstStyle/>
          <a:p>
            <a:r>
              <a:rPr lang="en-US" sz="1100" dirty="0" smtClean="0">
                <a:solidFill>
                  <a:schemeClr val="bg1"/>
                </a:solidFill>
              </a:rPr>
              <a:t>Homodyne  mixer</a:t>
            </a:r>
            <a:endParaRPr lang="en-US" sz="1100" dirty="0">
              <a:solidFill>
                <a:schemeClr val="bg1"/>
              </a:solidFill>
            </a:endParaRPr>
          </a:p>
        </p:txBody>
      </p:sp>
      <mc:AlternateContent xmlns:mc="http://schemas.openxmlformats.org/markup-compatibility/2006" xmlns:a14="http://schemas.microsoft.com/office/drawing/2010/main">
        <mc:Choice Requires="a14">
          <p:sp>
            <p:nvSpPr>
              <p:cNvPr id="8" name="TextBox 7"/>
              <p:cNvSpPr txBox="1"/>
              <p:nvPr/>
            </p:nvSpPr>
            <p:spPr>
              <a:xfrm>
                <a:off x="7590451" y="3020466"/>
                <a:ext cx="453970"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100" i="1" smtClean="0">
                              <a:solidFill>
                                <a:schemeClr val="bg1"/>
                              </a:solidFill>
                              <a:latin typeface="Cambria Math"/>
                            </a:rPr>
                          </m:ctrlPr>
                        </m:sSubPr>
                        <m:e>
                          <m:r>
                            <a:rPr lang="en-US" sz="1100" b="0" i="1" smtClean="0">
                              <a:solidFill>
                                <a:schemeClr val="bg1"/>
                              </a:solidFill>
                              <a:latin typeface="Cambria Math"/>
                            </a:rPr>
                            <m:t>𝐿𝑂</m:t>
                          </m:r>
                        </m:e>
                        <m:sub>
                          <m:r>
                            <a:rPr lang="en-US" sz="1100" b="0" i="1" smtClean="0">
                              <a:solidFill>
                                <a:schemeClr val="bg1"/>
                              </a:solidFill>
                              <a:latin typeface="Cambria Math"/>
                            </a:rPr>
                            <m:t>𝑛</m:t>
                          </m:r>
                        </m:sub>
                      </m:sSub>
                    </m:oMath>
                  </m:oMathPara>
                </a14:m>
                <a:endParaRPr lang="en-US" sz="1100" dirty="0">
                  <a:solidFill>
                    <a:schemeClr val="bg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7590451" y="3020466"/>
                <a:ext cx="453970" cy="261610"/>
              </a:xfrm>
              <a:prstGeom prst="rect">
                <a:avLst/>
              </a:prstGeom>
              <a:blipFill rotWithShape="1">
                <a:blip r:embed="rId2"/>
                <a:stretch>
                  <a:fillRect/>
                </a:stretch>
              </a:blipFill>
            </p:spPr>
            <p:txBody>
              <a:bodyPr/>
              <a:lstStyle/>
              <a:p>
                <a:r>
                  <a:rPr lang="en-US">
                    <a:noFill/>
                  </a:rPr>
                  <a:t> </a:t>
                </a:r>
              </a:p>
            </p:txBody>
          </p:sp>
        </mc:Fallback>
      </mc:AlternateContent>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3962" y="1551236"/>
            <a:ext cx="2883838" cy="1480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7935015" y="2564926"/>
            <a:ext cx="885179" cy="430887"/>
          </a:xfrm>
          <a:prstGeom prst="rect">
            <a:avLst/>
          </a:prstGeom>
          <a:noFill/>
        </p:spPr>
        <p:txBody>
          <a:bodyPr wrap="none" rtlCol="0">
            <a:spAutoFit/>
          </a:bodyPr>
          <a:lstStyle/>
          <a:p>
            <a:r>
              <a:rPr lang="en-US" sz="1100" dirty="0" smtClean="0">
                <a:solidFill>
                  <a:schemeClr val="bg1"/>
                </a:solidFill>
              </a:rPr>
              <a:t>N frequency</a:t>
            </a:r>
          </a:p>
          <a:p>
            <a:r>
              <a:rPr lang="en-US" sz="1100" dirty="0" smtClean="0">
                <a:solidFill>
                  <a:schemeClr val="bg1"/>
                </a:solidFill>
              </a:rPr>
              <a:t>multiplier</a:t>
            </a:r>
            <a:endParaRPr lang="en-US" sz="1100" dirty="0">
              <a:solidFill>
                <a:schemeClr val="bg1"/>
              </a:solidFill>
            </a:endParaRPr>
          </a:p>
        </p:txBody>
      </p:sp>
      <mc:AlternateContent xmlns:mc="http://schemas.openxmlformats.org/markup-compatibility/2006" xmlns:a14="http://schemas.microsoft.com/office/drawing/2010/main">
        <mc:Choice Requires="a14">
          <p:sp>
            <p:nvSpPr>
              <p:cNvPr id="15" name="TextBox 14"/>
              <p:cNvSpPr txBox="1"/>
              <p:nvPr/>
            </p:nvSpPr>
            <p:spPr>
              <a:xfrm>
                <a:off x="7501401" y="2564926"/>
                <a:ext cx="434863"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100" i="1" dirty="0" smtClean="0">
                          <a:solidFill>
                            <a:schemeClr val="bg1"/>
                          </a:solidFill>
                          <a:latin typeface="Cambria Math"/>
                          <a:ea typeface="Cambria Math"/>
                        </a:rPr>
                        <m:t>×</m:t>
                      </m:r>
                      <m:r>
                        <a:rPr lang="en-US" sz="1100" b="0" i="1" dirty="0" smtClean="0">
                          <a:solidFill>
                            <a:schemeClr val="bg1"/>
                          </a:solidFill>
                          <a:latin typeface="Cambria Math"/>
                          <a:ea typeface="Cambria Math"/>
                        </a:rPr>
                        <m:t>𝑛</m:t>
                      </m:r>
                    </m:oMath>
                  </m:oMathPara>
                </a14:m>
                <a:endParaRPr lang="en-US" sz="1100" dirty="0">
                  <a:solidFill>
                    <a:schemeClr val="bg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7501401" y="2564926"/>
                <a:ext cx="434863" cy="261610"/>
              </a:xfrm>
              <a:prstGeom prst="rect">
                <a:avLst/>
              </a:prstGeom>
              <a:blipFill rotWithShape="1">
                <a:blip r:embed="rId4"/>
                <a:stretch>
                  <a:fillRect/>
                </a:stretch>
              </a:blipFill>
            </p:spPr>
            <p:txBody>
              <a:bodyPr/>
              <a:lstStyle/>
              <a:p>
                <a:r>
                  <a:rPr lang="en-US">
                    <a:noFill/>
                  </a:rPr>
                  <a:t> </a:t>
                </a:r>
              </a:p>
            </p:txBody>
          </p:sp>
        </mc:Fallback>
      </mc:AlternateContent>
      <p:sp>
        <p:nvSpPr>
          <p:cNvPr id="16" name="TextBox 15"/>
          <p:cNvSpPr txBox="1"/>
          <p:nvPr/>
        </p:nvSpPr>
        <p:spPr>
          <a:xfrm>
            <a:off x="8186139" y="1424292"/>
            <a:ext cx="857927" cy="261610"/>
          </a:xfrm>
          <a:prstGeom prst="rect">
            <a:avLst/>
          </a:prstGeom>
          <a:noFill/>
        </p:spPr>
        <p:txBody>
          <a:bodyPr wrap="none" rtlCol="0">
            <a:spAutoFit/>
          </a:bodyPr>
          <a:lstStyle/>
          <a:p>
            <a:r>
              <a:rPr lang="en-US" sz="1100" dirty="0" smtClean="0">
                <a:solidFill>
                  <a:schemeClr val="bg1"/>
                </a:solidFill>
              </a:rPr>
              <a:t>IF amplifier</a:t>
            </a:r>
            <a:endParaRPr lang="en-US" sz="1100" dirty="0">
              <a:solidFill>
                <a:schemeClr val="bg1"/>
              </a:solidFill>
            </a:endParaRPr>
          </a:p>
        </p:txBody>
      </p:sp>
      <p:sp>
        <p:nvSpPr>
          <p:cNvPr id="17" name="TextBox 16"/>
          <p:cNvSpPr txBox="1"/>
          <p:nvPr/>
        </p:nvSpPr>
        <p:spPr>
          <a:xfrm>
            <a:off x="7454977" y="1428153"/>
            <a:ext cx="527709" cy="261610"/>
          </a:xfrm>
          <a:prstGeom prst="rect">
            <a:avLst/>
          </a:prstGeom>
          <a:noFill/>
        </p:spPr>
        <p:txBody>
          <a:bodyPr wrap="none" rtlCol="0">
            <a:spAutoFit/>
          </a:bodyPr>
          <a:lstStyle/>
          <a:p>
            <a:r>
              <a:rPr lang="en-US" sz="1100" dirty="0" smtClean="0">
                <a:solidFill>
                  <a:schemeClr val="bg1"/>
                </a:solidFill>
              </a:rPr>
              <a:t>Mixer</a:t>
            </a:r>
            <a:endParaRPr lang="en-US" sz="1100" dirty="0">
              <a:solidFill>
                <a:schemeClr val="bg1"/>
              </a:solidFill>
            </a:endParaRPr>
          </a:p>
        </p:txBody>
      </p:sp>
    </p:spTree>
    <p:extLst>
      <p:ext uri="{BB962C8B-B14F-4D97-AF65-F5344CB8AC3E}">
        <p14:creationId xmlns:p14="http://schemas.microsoft.com/office/powerpoint/2010/main" val="20280076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Conversion Gain or Loss</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12</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942864455"/>
              </p:ext>
            </p:extLst>
          </p:nvPr>
        </p:nvGraphicFramePr>
        <p:xfrm>
          <a:off x="1905000" y="2127250"/>
          <a:ext cx="4214813" cy="495022"/>
        </p:xfrm>
        <a:graphic>
          <a:graphicData uri="http://schemas.openxmlformats.org/presentationml/2006/ole">
            <mc:AlternateContent xmlns:mc="http://schemas.openxmlformats.org/markup-compatibility/2006">
              <mc:Choice xmlns:v="urn:schemas-microsoft-com:vml" Requires="v">
                <p:oleObj spid="_x0000_s1194" name="Equation" r:id="rId3" imgW="3568680" imgH="419040" progId="Equation.DSMT4">
                  <p:embed/>
                </p:oleObj>
              </mc:Choice>
              <mc:Fallback>
                <p:oleObj name="Equation" r:id="rId3" imgW="3568680" imgH="41904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127250"/>
                        <a:ext cx="4214813" cy="495022"/>
                      </a:xfrm>
                      <a:prstGeom prst="rect">
                        <a:avLst/>
                      </a:prstGeom>
                      <a:noFill/>
                      <a:ln>
                        <a:noFill/>
                      </a:ln>
                      <a:effectLst/>
                    </p:spPr>
                  </p:pic>
                </p:oleObj>
              </mc:Fallback>
            </mc:AlternateContent>
          </a:graphicData>
        </a:graphic>
      </p:graphicFrame>
      <p:sp>
        <p:nvSpPr>
          <p:cNvPr id="7" name="Rectangle 6"/>
          <p:cNvSpPr>
            <a:spLocks noGrp="1" noChangeArrowheads="1"/>
          </p:cNvSpPr>
          <p:nvPr/>
        </p:nvSpPr>
        <p:spPr bwMode="auto">
          <a:xfrm>
            <a:off x="533400" y="1371600"/>
            <a:ext cx="8229600"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rgbClr val="000000"/>
                </a:solidFill>
                <a:latin typeface="+mn-lt"/>
                <a:ea typeface="+mn-ea"/>
                <a:cs typeface="+mn-cs"/>
              </a:defRPr>
            </a:lvl1pPr>
            <a:lvl2pPr marL="742950" indent="-285750" algn="l" rtl="0" fontAlgn="base">
              <a:spcBef>
                <a:spcPct val="20000"/>
              </a:spcBef>
              <a:spcAft>
                <a:spcPct val="0"/>
              </a:spcAft>
              <a:buChar char="–"/>
              <a:defRPr sz="2800">
                <a:solidFill>
                  <a:schemeClr val="bg1"/>
                </a:solidFill>
                <a:latin typeface="+mn-lt"/>
              </a:defRPr>
            </a:lvl2pPr>
            <a:lvl3pPr marL="1143000" indent="-228600" algn="l" rtl="0" fontAlgn="base">
              <a:spcBef>
                <a:spcPct val="20000"/>
              </a:spcBef>
              <a:spcAft>
                <a:spcPct val="0"/>
              </a:spcAft>
              <a:buChar char="•"/>
              <a:defRPr sz="2400">
                <a:solidFill>
                  <a:srgbClr val="008000"/>
                </a:solidFill>
                <a:latin typeface="+mn-lt"/>
              </a:defRPr>
            </a:lvl3pPr>
            <a:lvl4pPr marL="1600200" indent="-228600" algn="l" rtl="0" fontAlgn="base">
              <a:spcBef>
                <a:spcPct val="20000"/>
              </a:spcBef>
              <a:spcAft>
                <a:spcPct val="0"/>
              </a:spcAft>
              <a:buChar char="–"/>
              <a:defRPr sz="2000">
                <a:solidFill>
                  <a:srgbClr val="0000FF"/>
                </a:solidFill>
                <a:latin typeface="+mn-lt"/>
              </a:defRPr>
            </a:lvl4pPr>
            <a:lvl5pPr marL="2057400" indent="-228600" algn="l" rtl="0" fontAlgn="base">
              <a:spcBef>
                <a:spcPct val="20000"/>
              </a:spcBef>
              <a:spcAft>
                <a:spcPct val="0"/>
              </a:spcAft>
              <a:buChar char="»"/>
              <a:defRPr sz="2000">
                <a:solidFill>
                  <a:srgbClr val="000000"/>
                </a:solidFill>
                <a:latin typeface="+mn-lt"/>
              </a:defRPr>
            </a:lvl5pPr>
            <a:lvl6pPr marL="2514600" indent="-228600" algn="l" rtl="0" fontAlgn="base">
              <a:spcBef>
                <a:spcPct val="20000"/>
              </a:spcBef>
              <a:spcAft>
                <a:spcPct val="0"/>
              </a:spcAft>
              <a:buChar char="»"/>
              <a:defRPr sz="2000">
                <a:solidFill>
                  <a:srgbClr val="000000"/>
                </a:solidFill>
                <a:latin typeface="+mn-lt"/>
              </a:defRPr>
            </a:lvl6pPr>
            <a:lvl7pPr marL="2971800" indent="-228600" algn="l" rtl="0" fontAlgn="base">
              <a:spcBef>
                <a:spcPct val="20000"/>
              </a:spcBef>
              <a:spcAft>
                <a:spcPct val="0"/>
              </a:spcAft>
              <a:buChar char="»"/>
              <a:defRPr sz="2000">
                <a:solidFill>
                  <a:srgbClr val="000000"/>
                </a:solidFill>
                <a:latin typeface="+mn-lt"/>
              </a:defRPr>
            </a:lvl7pPr>
            <a:lvl8pPr marL="3429000" indent="-228600" algn="l" rtl="0" fontAlgn="base">
              <a:spcBef>
                <a:spcPct val="20000"/>
              </a:spcBef>
              <a:spcAft>
                <a:spcPct val="0"/>
              </a:spcAft>
              <a:buChar char="»"/>
              <a:defRPr sz="2000">
                <a:solidFill>
                  <a:srgbClr val="000000"/>
                </a:solidFill>
                <a:latin typeface="+mn-lt"/>
              </a:defRPr>
            </a:lvl8pPr>
            <a:lvl9pPr marL="3886200" indent="-228600" algn="l" rtl="0" fontAlgn="base">
              <a:spcBef>
                <a:spcPct val="20000"/>
              </a:spcBef>
              <a:spcAft>
                <a:spcPct val="0"/>
              </a:spcAft>
              <a:buChar char="»"/>
              <a:defRPr sz="2000">
                <a:solidFill>
                  <a:srgbClr val="000000"/>
                </a:solidFill>
                <a:latin typeface="+mn-lt"/>
              </a:defRPr>
            </a:lvl9pPr>
          </a:lstStyle>
          <a:p>
            <a:pPr>
              <a:buFont typeface="Wingdings" pitchFamily="2" charset="2"/>
              <a:buChar char="q"/>
            </a:pPr>
            <a:r>
              <a:rPr lang="en-US" sz="1400" dirty="0">
                <a:solidFill>
                  <a:schemeClr val="bg1"/>
                </a:solidFill>
              </a:rPr>
              <a:t>Conversion gain or loss is the ratio of the desired IF output (voltage or power) to the RF input signal value ( voltage or power).</a:t>
            </a:r>
          </a:p>
        </p:txBody>
      </p:sp>
      <p:pic>
        <p:nvPicPr>
          <p:cNvPr id="1052"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1106" y="3505200"/>
            <a:ext cx="3477225" cy="2488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bwMode="auto">
          <a:xfrm>
            <a:off x="7285220" y="5012801"/>
            <a:ext cx="457200" cy="492787"/>
          </a:xfrm>
          <a:prstGeom prst="rect">
            <a:avLst/>
          </a:prstGeom>
          <a:noFill/>
          <a:ln w="25400" cap="sq" cmpd="sng" algn="ctr">
            <a:solidFill>
              <a:schemeClr val="bg1">
                <a:lumMod val="75000"/>
                <a:lumOff val="25000"/>
              </a:schemeClr>
            </a:solidFill>
            <a:prstDash val="sysDot"/>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0" name="TextBox 9"/>
          <p:cNvSpPr txBox="1"/>
          <p:nvPr/>
        </p:nvSpPr>
        <p:spPr>
          <a:xfrm>
            <a:off x="6239741" y="5156622"/>
            <a:ext cx="1045479" cy="276999"/>
          </a:xfrm>
          <a:prstGeom prst="rect">
            <a:avLst/>
          </a:prstGeom>
          <a:noFill/>
        </p:spPr>
        <p:txBody>
          <a:bodyPr wrap="none" rtlCol="0">
            <a:spAutoFit/>
          </a:bodyPr>
          <a:lstStyle/>
          <a:p>
            <a:r>
              <a:rPr lang="en-US" sz="1200" dirty="0" smtClean="0">
                <a:solidFill>
                  <a:schemeClr val="bg1"/>
                </a:solidFill>
              </a:rPr>
              <a:t>Improve Gain</a:t>
            </a:r>
            <a:endParaRPr lang="en-US" sz="1200" dirty="0">
              <a:solidFill>
                <a:schemeClr val="bg1"/>
              </a:solidFill>
            </a:endParaRPr>
          </a:p>
        </p:txBody>
      </p:sp>
      <p:sp>
        <p:nvSpPr>
          <p:cNvPr id="15" name="Rectangle 14"/>
          <p:cNvSpPr/>
          <p:nvPr/>
        </p:nvSpPr>
        <p:spPr bwMode="auto">
          <a:xfrm>
            <a:off x="5461106" y="4876800"/>
            <a:ext cx="533400" cy="382393"/>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16" name="TextBox 15"/>
          <p:cNvSpPr txBox="1"/>
          <p:nvPr/>
        </p:nvSpPr>
        <p:spPr>
          <a:xfrm>
            <a:off x="5619646" y="4933474"/>
            <a:ext cx="389850" cy="276999"/>
          </a:xfrm>
          <a:prstGeom prst="rect">
            <a:avLst/>
          </a:prstGeom>
          <a:noFill/>
        </p:spPr>
        <p:txBody>
          <a:bodyPr wrap="none" rtlCol="0">
            <a:spAutoFit/>
          </a:bodyPr>
          <a:lstStyle/>
          <a:p>
            <a:r>
              <a:rPr lang="en-US" sz="1200" dirty="0" smtClean="0">
                <a:solidFill>
                  <a:schemeClr val="bg1"/>
                </a:solidFill>
              </a:rPr>
              <a:t>LO</a:t>
            </a:r>
            <a:endParaRPr lang="en-US" sz="1200" dirty="0">
              <a:solidFill>
                <a:schemeClr val="bg1"/>
              </a:solidFill>
            </a:endParaRPr>
          </a:p>
        </p:txBody>
      </p:sp>
      <mc:AlternateContent xmlns:mc="http://schemas.openxmlformats.org/markup-compatibility/2006" xmlns:a14="http://schemas.microsoft.com/office/drawing/2010/main">
        <mc:Choice Requires="a14">
          <p:sp>
            <p:nvSpPr>
              <p:cNvPr id="5" name="TextBox 4"/>
              <p:cNvSpPr txBox="1"/>
              <p:nvPr/>
            </p:nvSpPr>
            <p:spPr>
              <a:xfrm>
                <a:off x="3381763" y="2743200"/>
                <a:ext cx="2532873" cy="642484"/>
              </a:xfrm>
              <a:prstGeom prst="rect">
                <a:avLst/>
              </a:prstGeom>
              <a:noFill/>
            </p:spPr>
            <p:txBody>
              <a:bodyPr wrap="none" rtlCol="0">
                <a:spAutoFit/>
              </a:bodyPr>
              <a:lstStyle/>
              <a:p>
                <a:r>
                  <a:rPr lang="en-US" b="0" dirty="0" smtClean="0">
                    <a:solidFill>
                      <a:schemeClr val="bg1"/>
                    </a:solidFill>
                  </a:rPr>
                  <a:t>CG</a:t>
                </a:r>
                <a14:m>
                  <m:oMath xmlns:m="http://schemas.openxmlformats.org/officeDocument/2006/math">
                    <m:r>
                      <a:rPr lang="en-US" b="0" i="1" smtClean="0">
                        <a:solidFill>
                          <a:schemeClr val="bg1"/>
                        </a:solidFill>
                        <a:latin typeface="Cambria Math"/>
                      </a:rPr>
                      <m:t>=</m:t>
                    </m:r>
                    <m:f>
                      <m:fPr>
                        <m:ctrlPr>
                          <a:rPr lang="en-US" b="0" i="1" smtClean="0">
                            <a:solidFill>
                              <a:schemeClr val="bg1"/>
                            </a:solidFill>
                            <a:latin typeface="Cambria Math"/>
                          </a:rPr>
                        </m:ctrlPr>
                      </m:fPr>
                      <m:num>
                        <m:r>
                          <a:rPr lang="en-US" b="0" i="1" smtClean="0">
                            <a:solidFill>
                              <a:schemeClr val="bg1"/>
                            </a:solidFill>
                            <a:latin typeface="Cambria Math"/>
                          </a:rPr>
                          <m:t>2</m:t>
                        </m:r>
                      </m:num>
                      <m:den>
                        <m:r>
                          <a:rPr lang="en-US" b="0" i="1" smtClean="0">
                            <a:solidFill>
                              <a:schemeClr val="bg1"/>
                            </a:solidFill>
                            <a:latin typeface="Cambria Math"/>
                            <a:ea typeface="Cambria Math"/>
                          </a:rPr>
                          <m:t>𝜋</m:t>
                        </m:r>
                      </m:den>
                    </m:f>
                    <m:sSub>
                      <m:sSubPr>
                        <m:ctrlPr>
                          <a:rPr lang="en-US" b="0" i="1" smtClean="0">
                            <a:solidFill>
                              <a:schemeClr val="bg1"/>
                            </a:solidFill>
                            <a:latin typeface="Cambria Math"/>
                          </a:rPr>
                        </m:ctrlPr>
                      </m:sSubPr>
                      <m:e>
                        <m:r>
                          <a:rPr lang="en-US" b="0" i="1" smtClean="0">
                            <a:solidFill>
                              <a:schemeClr val="bg1"/>
                            </a:solidFill>
                            <a:latin typeface="Cambria Math"/>
                          </a:rPr>
                          <m:t>𝑔</m:t>
                        </m:r>
                      </m:e>
                      <m:sub>
                        <m:r>
                          <a:rPr lang="en-US" b="0" i="1" smtClean="0">
                            <a:solidFill>
                              <a:schemeClr val="bg1"/>
                            </a:solidFill>
                            <a:latin typeface="Cambria Math"/>
                          </a:rPr>
                          <m:t>𝑚</m:t>
                        </m:r>
                        <m:r>
                          <a:rPr lang="en-US" b="0" i="1" smtClean="0">
                            <a:solidFill>
                              <a:schemeClr val="bg1"/>
                            </a:solidFill>
                            <a:latin typeface="Cambria Math"/>
                          </a:rPr>
                          <m:t>3</m:t>
                        </m:r>
                      </m:sub>
                    </m:sSub>
                    <m:sSub>
                      <m:sSubPr>
                        <m:ctrlPr>
                          <a:rPr lang="en-US" b="0" i="1" smtClean="0">
                            <a:solidFill>
                              <a:schemeClr val="bg1"/>
                            </a:solidFill>
                            <a:latin typeface="Cambria Math"/>
                          </a:rPr>
                        </m:ctrlPr>
                      </m:sSubPr>
                      <m:e>
                        <m:r>
                          <a:rPr lang="en-US" b="0" i="1" smtClean="0">
                            <a:solidFill>
                              <a:schemeClr val="bg1"/>
                            </a:solidFill>
                            <a:latin typeface="Cambria Math"/>
                          </a:rPr>
                          <m:t>𝑅</m:t>
                        </m:r>
                      </m:e>
                      <m:sub>
                        <m:r>
                          <a:rPr lang="en-US" b="0" i="1" smtClean="0">
                            <a:solidFill>
                              <a:schemeClr val="bg1"/>
                            </a:solidFill>
                            <a:latin typeface="Cambria Math"/>
                          </a:rPr>
                          <m:t>1</m:t>
                        </m:r>
                      </m:sub>
                    </m:sSub>
                    <m:f>
                      <m:fPr>
                        <m:ctrlPr>
                          <a:rPr lang="en-US" b="0" i="1" smtClean="0">
                            <a:solidFill>
                              <a:schemeClr val="bg1"/>
                            </a:solidFill>
                            <a:latin typeface="Cambria Math"/>
                          </a:rPr>
                        </m:ctrlPr>
                      </m:fPr>
                      <m:num>
                        <m:sSub>
                          <m:sSubPr>
                            <m:ctrlPr>
                              <a:rPr lang="en-US" b="0" i="1" smtClean="0">
                                <a:solidFill>
                                  <a:schemeClr val="bg1"/>
                                </a:solidFill>
                                <a:latin typeface="Cambria Math"/>
                              </a:rPr>
                            </m:ctrlPr>
                          </m:sSubPr>
                          <m:e>
                            <m:r>
                              <a:rPr lang="en-US" b="0" i="1" smtClean="0">
                                <a:solidFill>
                                  <a:schemeClr val="bg1"/>
                                </a:solidFill>
                                <a:latin typeface="Cambria Math"/>
                              </a:rPr>
                              <m:t>𝑔</m:t>
                            </m:r>
                          </m:e>
                          <m:sub>
                            <m:r>
                              <a:rPr lang="en-US" b="0" i="1" smtClean="0">
                                <a:solidFill>
                                  <a:schemeClr val="bg1"/>
                                </a:solidFill>
                                <a:latin typeface="Cambria Math"/>
                              </a:rPr>
                              <m:t>𝑚</m:t>
                            </m:r>
                            <m:r>
                              <a:rPr lang="en-US" b="0" i="1" smtClean="0">
                                <a:solidFill>
                                  <a:schemeClr val="bg1"/>
                                </a:solidFill>
                                <a:latin typeface="Cambria Math"/>
                              </a:rPr>
                              <m:t>1</m:t>
                            </m:r>
                          </m:sub>
                        </m:sSub>
                      </m:num>
                      <m:den>
                        <m:rad>
                          <m:radPr>
                            <m:degHide m:val="on"/>
                            <m:ctrlPr>
                              <a:rPr lang="en-US" b="0" i="1" smtClean="0">
                                <a:solidFill>
                                  <a:schemeClr val="bg1"/>
                                </a:solidFill>
                                <a:latin typeface="Cambria Math"/>
                              </a:rPr>
                            </m:ctrlPr>
                          </m:radPr>
                          <m:deg/>
                          <m:e>
                            <m:sSup>
                              <m:sSupPr>
                                <m:ctrlPr>
                                  <a:rPr lang="en-US" b="0" i="1" smtClean="0">
                                    <a:solidFill>
                                      <a:schemeClr val="bg1"/>
                                    </a:solidFill>
                                    <a:latin typeface="Cambria Math"/>
                                  </a:rPr>
                                </m:ctrlPr>
                              </m:sSupPr>
                              <m:e>
                                <m:sSub>
                                  <m:sSubPr>
                                    <m:ctrlPr>
                                      <a:rPr lang="en-US" b="0" i="1" smtClean="0">
                                        <a:solidFill>
                                          <a:schemeClr val="bg1"/>
                                        </a:solidFill>
                                        <a:latin typeface="Cambria Math"/>
                                      </a:rPr>
                                    </m:ctrlPr>
                                  </m:sSubPr>
                                  <m:e>
                                    <m:r>
                                      <a:rPr lang="en-US" b="0" i="1" smtClean="0">
                                        <a:solidFill>
                                          <a:schemeClr val="bg1"/>
                                        </a:solidFill>
                                        <a:latin typeface="Cambria Math"/>
                                      </a:rPr>
                                      <m:t>𝐶</m:t>
                                    </m:r>
                                  </m:e>
                                  <m:sub>
                                    <m:r>
                                      <a:rPr lang="en-US" b="0" i="1" smtClean="0">
                                        <a:solidFill>
                                          <a:schemeClr val="bg1"/>
                                        </a:solidFill>
                                        <a:latin typeface="Cambria Math"/>
                                      </a:rPr>
                                      <m:t>𝑝</m:t>
                                    </m:r>
                                  </m:sub>
                                </m:sSub>
                              </m:e>
                              <m:sup>
                                <m:r>
                                  <a:rPr lang="en-US" b="0" i="1" smtClean="0">
                                    <a:solidFill>
                                      <a:schemeClr val="bg1"/>
                                    </a:solidFill>
                                    <a:latin typeface="Cambria Math"/>
                                  </a:rPr>
                                  <m:t>2</m:t>
                                </m:r>
                              </m:sup>
                            </m:sSup>
                            <m:sSup>
                              <m:sSupPr>
                                <m:ctrlPr>
                                  <a:rPr lang="en-US" b="0" i="1" smtClean="0">
                                    <a:solidFill>
                                      <a:schemeClr val="bg1"/>
                                    </a:solidFill>
                                    <a:latin typeface="Cambria Math"/>
                                  </a:rPr>
                                </m:ctrlPr>
                              </m:sSupPr>
                              <m:e>
                                <m:r>
                                  <a:rPr lang="en-US" b="0" i="1" smtClean="0">
                                    <a:solidFill>
                                      <a:schemeClr val="bg1"/>
                                    </a:solidFill>
                                    <a:latin typeface="Cambria Math"/>
                                    <a:ea typeface="Cambria Math"/>
                                  </a:rPr>
                                  <m:t>𝜔</m:t>
                                </m:r>
                              </m:e>
                              <m:sup>
                                <m:r>
                                  <a:rPr lang="en-US" b="0" i="1" smtClean="0">
                                    <a:solidFill>
                                      <a:schemeClr val="bg1"/>
                                    </a:solidFill>
                                    <a:latin typeface="Cambria Math"/>
                                  </a:rPr>
                                  <m:t>2</m:t>
                                </m:r>
                              </m:sup>
                            </m:sSup>
                            <m:r>
                              <a:rPr lang="en-US" b="0" i="1" smtClean="0">
                                <a:solidFill>
                                  <a:schemeClr val="bg1"/>
                                </a:solidFill>
                                <a:latin typeface="Cambria Math"/>
                              </a:rPr>
                              <m:t>+</m:t>
                            </m:r>
                            <m:sSup>
                              <m:sSupPr>
                                <m:ctrlPr>
                                  <a:rPr lang="en-US" b="0" i="1" smtClean="0">
                                    <a:solidFill>
                                      <a:schemeClr val="bg1"/>
                                    </a:solidFill>
                                    <a:latin typeface="Cambria Math"/>
                                  </a:rPr>
                                </m:ctrlPr>
                              </m:sSupPr>
                              <m:e>
                                <m:sSub>
                                  <m:sSubPr>
                                    <m:ctrlPr>
                                      <a:rPr lang="en-US" b="0" i="1" smtClean="0">
                                        <a:solidFill>
                                          <a:schemeClr val="bg1"/>
                                        </a:solidFill>
                                        <a:latin typeface="Cambria Math"/>
                                      </a:rPr>
                                    </m:ctrlPr>
                                  </m:sSubPr>
                                  <m:e>
                                    <m:r>
                                      <a:rPr lang="en-US" b="0" i="1" smtClean="0">
                                        <a:solidFill>
                                          <a:schemeClr val="bg1"/>
                                        </a:solidFill>
                                        <a:latin typeface="Cambria Math"/>
                                      </a:rPr>
                                      <m:t>𝑔</m:t>
                                    </m:r>
                                  </m:e>
                                  <m:sub>
                                    <m:r>
                                      <a:rPr lang="en-US" b="0" i="1" smtClean="0">
                                        <a:solidFill>
                                          <a:schemeClr val="bg1"/>
                                        </a:solidFill>
                                        <a:latin typeface="Cambria Math"/>
                                      </a:rPr>
                                      <m:t>𝑚</m:t>
                                    </m:r>
                                    <m:r>
                                      <a:rPr lang="en-US" b="0" i="1" smtClean="0">
                                        <a:solidFill>
                                          <a:schemeClr val="bg1"/>
                                        </a:solidFill>
                                        <a:latin typeface="Cambria Math"/>
                                      </a:rPr>
                                      <m:t>1</m:t>
                                    </m:r>
                                  </m:sub>
                                </m:sSub>
                              </m:e>
                              <m:sup>
                                <m:r>
                                  <a:rPr lang="en-US" b="0" i="1" smtClean="0">
                                    <a:solidFill>
                                      <a:schemeClr val="bg1"/>
                                    </a:solidFill>
                                    <a:latin typeface="Cambria Math"/>
                                  </a:rPr>
                                  <m:t>2</m:t>
                                </m:r>
                              </m:sup>
                            </m:sSup>
                          </m:e>
                        </m:rad>
                      </m:den>
                    </m:f>
                  </m:oMath>
                </a14:m>
                <a:endParaRPr lang="en-US" dirty="0">
                  <a:solidFill>
                    <a:schemeClr val="bg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381763" y="2743200"/>
                <a:ext cx="2532873" cy="642484"/>
              </a:xfrm>
              <a:prstGeom prst="rect">
                <a:avLst/>
              </a:prstGeom>
              <a:blipFill rotWithShape="1">
                <a:blip r:embed="rId6"/>
                <a:stretch>
                  <a:fillRect l="-1446"/>
                </a:stretch>
              </a:blipFill>
            </p:spPr>
            <p:txBody>
              <a:bodyPr/>
              <a:lstStyle/>
              <a:p>
                <a:r>
                  <a:rPr lang="en-US">
                    <a:noFill/>
                  </a:rPr>
                  <a:t> </a:t>
                </a:r>
              </a:p>
            </p:txBody>
          </p:sp>
        </mc:Fallback>
      </mc:AlternateContent>
      <p:pic>
        <p:nvPicPr>
          <p:cNvPr id="1072" name="Picture 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27364" y="5135270"/>
            <a:ext cx="209550" cy="638175"/>
          </a:xfrm>
          <a:prstGeom prst="rect">
            <a:avLst/>
          </a:prstGeom>
          <a:noFill/>
          <a:ln>
            <a:noFill/>
          </a:ln>
          <a:effectLst/>
        </p:spPr>
      </p:pic>
      <p:cxnSp>
        <p:nvCxnSpPr>
          <p:cNvPr id="11" name="Straight Connector 10"/>
          <p:cNvCxnSpPr/>
          <p:nvPr/>
        </p:nvCxnSpPr>
        <p:spPr bwMode="auto">
          <a:xfrm>
            <a:off x="7513820" y="4844522"/>
            <a:ext cx="454545" cy="336557"/>
          </a:xfrm>
          <a:prstGeom prst="line">
            <a:avLst/>
          </a:prstGeom>
          <a:solidFill>
            <a:schemeClr val="accent1"/>
          </a:solidFill>
          <a:ln w="12700" cap="sq" cmpd="sng" algn="ctr">
            <a:solidFill>
              <a:schemeClr val="bg1"/>
            </a:solidFill>
            <a:prstDash val="solid"/>
            <a:round/>
            <a:headEnd type="none" w="sm" len="sm"/>
            <a:tailEnd type="none" w="sm" len="sm"/>
          </a:ln>
          <a:effectLst/>
        </p:spPr>
      </p:cxnSp>
      <mc:AlternateContent xmlns:mc="http://schemas.openxmlformats.org/markup-compatibility/2006" xmlns:a14="http://schemas.microsoft.com/office/drawing/2010/main">
        <mc:Choice Requires="a14">
          <p:sp>
            <p:nvSpPr>
              <p:cNvPr id="24" name="TextBox 23"/>
              <p:cNvSpPr txBox="1"/>
              <p:nvPr/>
            </p:nvSpPr>
            <p:spPr>
              <a:xfrm>
                <a:off x="7959621" y="5149473"/>
                <a:ext cx="383758" cy="29129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bg1"/>
                              </a:solidFill>
                              <a:latin typeface="Cambria Math"/>
                            </a:rPr>
                          </m:ctrlPr>
                        </m:sSubPr>
                        <m:e>
                          <m:r>
                            <a:rPr lang="en-US" sz="1200" b="0" i="1" smtClean="0">
                              <a:solidFill>
                                <a:schemeClr val="bg1"/>
                              </a:solidFill>
                              <a:latin typeface="Cambria Math"/>
                            </a:rPr>
                            <m:t>𝐶</m:t>
                          </m:r>
                        </m:e>
                        <m:sub>
                          <m:r>
                            <a:rPr lang="en-US" sz="1200" b="0" i="1" smtClean="0">
                              <a:solidFill>
                                <a:schemeClr val="bg1"/>
                              </a:solidFill>
                              <a:latin typeface="Cambria Math"/>
                            </a:rPr>
                            <m:t>𝑝</m:t>
                          </m:r>
                        </m:sub>
                      </m:sSub>
                    </m:oMath>
                  </m:oMathPara>
                </a14:m>
                <a:endParaRPr lang="en-US" sz="1200" dirty="0">
                  <a:solidFill>
                    <a:schemeClr val="bg1"/>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7959621" y="5149473"/>
                <a:ext cx="383758" cy="291298"/>
              </a:xfrm>
              <a:prstGeom prst="rect">
                <a:avLst/>
              </a:prstGeom>
              <a:blipFill rotWithShape="1">
                <a:blip r:embed="rId8"/>
                <a:stretch>
                  <a:fillRect/>
                </a:stretch>
              </a:blipFill>
            </p:spPr>
            <p:txBody>
              <a:bodyPr/>
              <a:lstStyle/>
              <a:p>
                <a:r>
                  <a:rPr lang="en-US">
                    <a:noFill/>
                  </a:rPr>
                  <a:t> </a:t>
                </a:r>
              </a:p>
            </p:txBody>
          </p:sp>
        </mc:Fallback>
      </mc:AlternateContent>
      <p:sp>
        <p:nvSpPr>
          <p:cNvPr id="18" name="Rounded Rectangle 17"/>
          <p:cNvSpPr/>
          <p:nvPr/>
        </p:nvSpPr>
        <p:spPr bwMode="auto">
          <a:xfrm>
            <a:off x="685801" y="4476034"/>
            <a:ext cx="4775305" cy="1183923"/>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285750" indent="-285750">
              <a:buFont typeface="Arial" pitchFamily="34" charset="0"/>
              <a:buChar char="•"/>
            </a:pPr>
            <a:r>
              <a:rPr lang="en-US" b="1" dirty="0">
                <a:solidFill>
                  <a:schemeClr val="bg1"/>
                </a:solidFill>
                <a:latin typeface="Arial Narrow" pitchFamily="34" charset="0"/>
              </a:rPr>
              <a:t>Transmission line is used to reduce the parasitic at the common node of switches</a:t>
            </a:r>
            <a:r>
              <a:rPr lang="en-US" b="1" dirty="0" smtClean="0">
                <a:solidFill>
                  <a:schemeClr val="bg1"/>
                </a:solidFill>
                <a:latin typeface="Arial Narrow" pitchFamily="34" charset="0"/>
              </a:rPr>
              <a:t>.</a:t>
            </a:r>
          </a:p>
          <a:p>
            <a:pPr marL="285750" indent="-285750">
              <a:buFont typeface="Arial" pitchFamily="34" charset="0"/>
              <a:buChar char="•"/>
            </a:pPr>
            <a:r>
              <a:rPr lang="en-US" b="1" dirty="0" smtClean="0">
                <a:solidFill>
                  <a:schemeClr val="bg1"/>
                </a:solidFill>
                <a:latin typeface="Arial Narrow" pitchFamily="34" charset="0"/>
              </a:rPr>
              <a:t>Optimize </a:t>
            </a:r>
            <a:r>
              <a:rPr lang="en-US" b="1" dirty="0" err="1" smtClean="0">
                <a:solidFill>
                  <a:schemeClr val="bg1"/>
                </a:solidFill>
                <a:latin typeface="Arial Narrow" pitchFamily="34" charset="0"/>
              </a:rPr>
              <a:t>Transconductor</a:t>
            </a:r>
            <a:r>
              <a:rPr lang="en-US" b="1" dirty="0" smtClean="0">
                <a:solidFill>
                  <a:schemeClr val="bg1"/>
                </a:solidFill>
                <a:latin typeface="Arial Narrow" pitchFamily="34" charset="0"/>
              </a:rPr>
              <a:t>  </a:t>
            </a:r>
            <a:r>
              <a:rPr lang="en-US" b="1" dirty="0">
                <a:solidFill>
                  <a:schemeClr val="bg1"/>
                </a:solidFill>
                <a:latin typeface="Arial Narrow" pitchFamily="34" charset="0"/>
              </a:rPr>
              <a:t>bias current </a:t>
            </a:r>
            <a:r>
              <a:rPr lang="en-US" b="1" dirty="0" smtClean="0">
                <a:solidFill>
                  <a:schemeClr val="bg1"/>
                </a:solidFill>
                <a:latin typeface="Arial Narrow" pitchFamily="34" charset="0"/>
              </a:rPr>
              <a:t>for </a:t>
            </a:r>
            <a:r>
              <a:rPr lang="en-US" b="1" dirty="0">
                <a:solidFill>
                  <a:schemeClr val="bg1"/>
                </a:solidFill>
                <a:latin typeface="Arial Narrow" pitchFamily="34" charset="0"/>
              </a:rPr>
              <a:t>high gain</a:t>
            </a:r>
            <a:r>
              <a:rPr lang="en-US" b="1" dirty="0" smtClean="0">
                <a:solidFill>
                  <a:schemeClr val="bg1"/>
                </a:solidFill>
                <a:latin typeface="Arial Narrow" pitchFamily="34" charset="0"/>
              </a:rPr>
              <a:t>.</a:t>
            </a:r>
            <a:endParaRPr lang="en-US" b="1" dirty="0">
              <a:solidFill>
                <a:schemeClr val="bg1"/>
              </a:solidFill>
              <a:latin typeface="Arial Narrow" pitchFamily="34" charset="0"/>
            </a:endParaRPr>
          </a:p>
        </p:txBody>
      </p:sp>
      <p:sp>
        <p:nvSpPr>
          <p:cNvPr id="19" name="Oval 18"/>
          <p:cNvSpPr/>
          <p:nvPr/>
        </p:nvSpPr>
        <p:spPr bwMode="auto">
          <a:xfrm>
            <a:off x="1600200" y="3733800"/>
            <a:ext cx="2819400" cy="531912"/>
          </a:xfrm>
          <a:prstGeom prst="ellipse">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1" lang="en-US" sz="1800" b="1" i="0" u="none" strike="noStrike" cap="none" normalizeH="0" baseline="0" dirty="0" smtClean="0">
                <a:ln>
                  <a:noFill/>
                </a:ln>
                <a:solidFill>
                  <a:schemeClr val="bg1"/>
                </a:solidFill>
                <a:effectLst/>
              </a:rPr>
              <a:t>To increase Gain:</a:t>
            </a:r>
          </a:p>
        </p:txBody>
      </p:sp>
    </p:spTree>
    <p:extLst>
      <p:ext uri="{BB962C8B-B14F-4D97-AF65-F5344CB8AC3E}">
        <p14:creationId xmlns:p14="http://schemas.microsoft.com/office/powerpoint/2010/main" val="1349430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Homodyne Mixer in Millimeter wave</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13</a:t>
            </a:fld>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315648"/>
            <a:ext cx="4573887"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1699" y="1371599"/>
            <a:ext cx="3648075" cy="2906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bwMode="auto">
          <a:xfrm>
            <a:off x="3430249" y="2892814"/>
            <a:ext cx="381000" cy="381000"/>
          </a:xfrm>
          <a:prstGeom prst="roundRect">
            <a:avLst>
              <a:gd name="adj" fmla="val 0"/>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cxnSp>
        <p:nvCxnSpPr>
          <p:cNvPr id="10" name="Straight Arrow Connector 9"/>
          <p:cNvCxnSpPr/>
          <p:nvPr/>
        </p:nvCxnSpPr>
        <p:spPr bwMode="auto">
          <a:xfrm flipV="1">
            <a:off x="3811249" y="3000374"/>
            <a:ext cx="285751" cy="1"/>
          </a:xfrm>
          <a:prstGeom prst="straightConnector1">
            <a:avLst/>
          </a:prstGeom>
          <a:solidFill>
            <a:schemeClr val="accent1"/>
          </a:solidFill>
          <a:ln w="12700" cap="sq" cmpd="sng" algn="ctr">
            <a:solidFill>
              <a:schemeClr val="bg1"/>
            </a:solidFill>
            <a:prstDash val="solid"/>
            <a:round/>
            <a:headEnd type="none" w="sm" len="sm"/>
            <a:tailEnd type="arrow"/>
          </a:ln>
          <a:effectLst/>
        </p:spPr>
      </p:cxnSp>
      <mc:AlternateContent xmlns:mc="http://schemas.openxmlformats.org/markup-compatibility/2006" xmlns:a14="http://schemas.microsoft.com/office/drawing/2010/main">
        <mc:Choice Requires="a14">
          <p:sp>
            <p:nvSpPr>
              <p:cNvPr id="12" name="TextBox 11"/>
              <p:cNvSpPr txBox="1"/>
              <p:nvPr/>
            </p:nvSpPr>
            <p:spPr>
              <a:xfrm>
                <a:off x="7731910" y="2164788"/>
                <a:ext cx="1074974" cy="276999"/>
              </a:xfrm>
              <a:prstGeom prst="rect">
                <a:avLst/>
              </a:prstGeom>
              <a:noFill/>
            </p:spPr>
            <p:txBody>
              <a:bodyPr wrap="none" rtlCol="0">
                <a:spAutoFit/>
              </a:bodyPr>
              <a:lstStyle/>
              <a:p>
                <a:r>
                  <a:rPr lang="en-US" sz="1200" dirty="0" smtClean="0">
                    <a:solidFill>
                      <a:schemeClr val="bg1"/>
                    </a:solidFill>
                  </a:rPr>
                  <a:t> O.C for 2</a:t>
                </a:r>
                <a14:m>
                  <m:oMath xmlns:m="http://schemas.openxmlformats.org/officeDocument/2006/math">
                    <m:sSub>
                      <m:sSubPr>
                        <m:ctrlPr>
                          <a:rPr lang="en-US" sz="1200" i="1" smtClean="0">
                            <a:solidFill>
                              <a:schemeClr val="bg1"/>
                            </a:solidFill>
                            <a:latin typeface="Cambria Math"/>
                          </a:rPr>
                        </m:ctrlPr>
                      </m:sSubPr>
                      <m:e>
                        <m:r>
                          <a:rPr lang="en-US" sz="1200" i="1" smtClean="0">
                            <a:solidFill>
                              <a:schemeClr val="bg1"/>
                            </a:solidFill>
                            <a:latin typeface="Cambria Math"/>
                            <a:ea typeface="Cambria Math"/>
                          </a:rPr>
                          <m:t>𝜔</m:t>
                        </m:r>
                      </m:e>
                      <m:sub>
                        <m:r>
                          <a:rPr lang="en-US" sz="1200" b="0" i="1" smtClean="0">
                            <a:solidFill>
                              <a:schemeClr val="bg1"/>
                            </a:solidFill>
                            <a:latin typeface="Cambria Math"/>
                          </a:rPr>
                          <m:t>𝑅𝐹</m:t>
                        </m:r>
                      </m:sub>
                    </m:sSub>
                  </m:oMath>
                </a14:m>
                <a:endParaRPr lang="en-US" sz="1200" dirty="0">
                  <a:solidFill>
                    <a:schemeClr val="bg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7731910" y="2164788"/>
                <a:ext cx="1074974" cy="276999"/>
              </a:xfrm>
              <a:prstGeom prst="rect">
                <a:avLst/>
              </a:prstGeom>
              <a:blipFill rotWithShape="1">
                <a:blip r:embed="rId5"/>
                <a:stretch>
                  <a:fillRect b="-15217"/>
                </a:stretch>
              </a:blipFill>
            </p:spPr>
            <p:txBody>
              <a:bodyPr/>
              <a:lstStyle/>
              <a:p>
                <a:r>
                  <a:rPr lang="en-US">
                    <a:noFill/>
                  </a:rPr>
                  <a:t> </a:t>
                </a:r>
              </a:p>
            </p:txBody>
          </p:sp>
        </mc:Fallback>
      </mc:AlternateContent>
      <p:cxnSp>
        <p:nvCxnSpPr>
          <p:cNvPr id="15" name="Straight Arrow Connector 14"/>
          <p:cNvCxnSpPr/>
          <p:nvPr/>
        </p:nvCxnSpPr>
        <p:spPr bwMode="auto">
          <a:xfrm flipH="1" flipV="1">
            <a:off x="7632288" y="2220897"/>
            <a:ext cx="190500" cy="95435"/>
          </a:xfrm>
          <a:prstGeom prst="straightConnector1">
            <a:avLst/>
          </a:prstGeom>
          <a:solidFill>
            <a:schemeClr val="accent1"/>
          </a:solidFill>
          <a:ln w="12700" cap="sq" cmpd="sng" algn="ctr">
            <a:solidFill>
              <a:schemeClr val="bg1"/>
            </a:solidFill>
            <a:prstDash val="solid"/>
            <a:round/>
            <a:headEnd type="none" w="sm" len="sm"/>
            <a:tailEnd type="arrow"/>
          </a:ln>
          <a:effectLst/>
        </p:spPr>
      </p:cxnSp>
      <mc:AlternateContent xmlns:mc="http://schemas.openxmlformats.org/markup-compatibility/2006" xmlns:a14="http://schemas.microsoft.com/office/drawing/2010/main">
        <mc:Choice Requires="a14">
          <p:sp>
            <p:nvSpPr>
              <p:cNvPr id="18" name="TextBox 17"/>
              <p:cNvSpPr txBox="1"/>
              <p:nvPr/>
            </p:nvSpPr>
            <p:spPr>
              <a:xfrm>
                <a:off x="4852684" y="2584895"/>
                <a:ext cx="1010854" cy="646331"/>
              </a:xfrm>
              <a:prstGeom prst="rect">
                <a:avLst/>
              </a:prstGeom>
              <a:noFill/>
            </p:spPr>
            <p:txBody>
              <a:bodyPr wrap="none" rtlCol="0">
                <a:spAutoFit/>
              </a:bodyPr>
              <a:lstStyle/>
              <a:p>
                <a:r>
                  <a:rPr lang="en-US" sz="1200" dirty="0" smtClean="0">
                    <a:solidFill>
                      <a:schemeClr val="bg1"/>
                    </a:solidFill>
                  </a:rPr>
                  <a:t> O.C for </a:t>
                </a:r>
                <a14:m>
                  <m:oMath xmlns:m="http://schemas.openxmlformats.org/officeDocument/2006/math">
                    <m:sSub>
                      <m:sSubPr>
                        <m:ctrlPr>
                          <a:rPr lang="en-US" sz="1200" i="1" smtClean="0">
                            <a:solidFill>
                              <a:schemeClr val="bg1"/>
                            </a:solidFill>
                            <a:latin typeface="Cambria Math"/>
                          </a:rPr>
                        </m:ctrlPr>
                      </m:sSubPr>
                      <m:e>
                        <m:r>
                          <a:rPr lang="en-US" sz="1200" i="1" smtClean="0">
                            <a:solidFill>
                              <a:schemeClr val="bg1"/>
                            </a:solidFill>
                            <a:latin typeface="Cambria Math"/>
                            <a:ea typeface="Cambria Math"/>
                          </a:rPr>
                          <m:t>𝜔</m:t>
                        </m:r>
                      </m:e>
                      <m:sub>
                        <m:r>
                          <a:rPr lang="en-US" sz="1200" b="0" i="1" smtClean="0">
                            <a:solidFill>
                              <a:schemeClr val="bg1"/>
                            </a:solidFill>
                            <a:latin typeface="Cambria Math"/>
                          </a:rPr>
                          <m:t>𝑅𝐹</m:t>
                        </m:r>
                      </m:sub>
                    </m:sSub>
                  </m:oMath>
                </a14:m>
                <a:endParaRPr lang="en-US" sz="1200" dirty="0" smtClean="0">
                  <a:solidFill>
                    <a:schemeClr val="bg1"/>
                  </a:solidFill>
                </a:endParaRPr>
              </a:p>
              <a:p>
                <a:r>
                  <a:rPr lang="en-US" sz="1200" dirty="0" smtClean="0">
                    <a:solidFill>
                      <a:schemeClr val="bg1"/>
                    </a:solidFill>
                  </a:rPr>
                  <a:t> S.C @ 2</a:t>
                </a:r>
                <a14:m>
                  <m:oMath xmlns:m="http://schemas.openxmlformats.org/officeDocument/2006/math">
                    <m:sSub>
                      <m:sSubPr>
                        <m:ctrlPr>
                          <a:rPr lang="en-US" sz="1200" i="1">
                            <a:solidFill>
                              <a:schemeClr val="bg1"/>
                            </a:solidFill>
                            <a:latin typeface="Cambria Math"/>
                          </a:rPr>
                        </m:ctrlPr>
                      </m:sSubPr>
                      <m:e>
                        <m:r>
                          <a:rPr lang="en-US" sz="1200" i="1">
                            <a:solidFill>
                              <a:schemeClr val="bg1"/>
                            </a:solidFill>
                            <a:latin typeface="Cambria Math"/>
                            <a:ea typeface="Cambria Math"/>
                          </a:rPr>
                          <m:t>𝜔</m:t>
                        </m:r>
                      </m:e>
                      <m:sub>
                        <m:r>
                          <a:rPr lang="en-US" sz="1200" i="1">
                            <a:solidFill>
                              <a:schemeClr val="bg1"/>
                            </a:solidFill>
                            <a:latin typeface="Cambria Math"/>
                          </a:rPr>
                          <m:t>𝑅𝐹</m:t>
                        </m:r>
                      </m:sub>
                    </m:sSub>
                  </m:oMath>
                </a14:m>
                <a:endParaRPr lang="en-US" sz="1200" dirty="0" smtClean="0">
                  <a:solidFill>
                    <a:schemeClr val="bg1"/>
                  </a:solidFill>
                </a:endParaRPr>
              </a:p>
              <a:p>
                <a:endParaRPr lang="en-US" sz="1200" dirty="0">
                  <a:solidFill>
                    <a:schemeClr val="bg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852684" y="2584895"/>
                <a:ext cx="1010854" cy="646331"/>
              </a:xfrm>
              <a:prstGeom prst="rect">
                <a:avLst/>
              </a:prstGeom>
              <a:blipFill rotWithShape="1">
                <a:blip r:embed="rId6"/>
                <a:stretch>
                  <a:fillRect/>
                </a:stretch>
              </a:blipFill>
            </p:spPr>
            <p:txBody>
              <a:bodyPr/>
              <a:lstStyle/>
              <a:p>
                <a:r>
                  <a:rPr lang="en-US">
                    <a:noFill/>
                  </a:rPr>
                  <a:t> </a:t>
                </a:r>
              </a:p>
            </p:txBody>
          </p:sp>
        </mc:Fallback>
      </mc:AlternateContent>
      <p:sp>
        <p:nvSpPr>
          <p:cNvPr id="14" name="Rectangle 13"/>
          <p:cNvSpPr/>
          <p:nvPr/>
        </p:nvSpPr>
        <p:spPr bwMode="auto">
          <a:xfrm>
            <a:off x="7664767" y="1905342"/>
            <a:ext cx="1071172" cy="267654"/>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16" name="Rectangle 15"/>
          <p:cNvSpPr/>
          <p:nvPr/>
        </p:nvSpPr>
        <p:spPr bwMode="auto">
          <a:xfrm>
            <a:off x="5257854" y="3259447"/>
            <a:ext cx="800100" cy="427925"/>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17" name="Rectangle 16"/>
          <p:cNvSpPr/>
          <p:nvPr/>
        </p:nvSpPr>
        <p:spPr bwMode="auto">
          <a:xfrm>
            <a:off x="5090240" y="3043051"/>
            <a:ext cx="800100" cy="427925"/>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20" name="Rectangle 19"/>
          <p:cNvSpPr/>
          <p:nvPr/>
        </p:nvSpPr>
        <p:spPr bwMode="auto">
          <a:xfrm>
            <a:off x="5246202" y="3088246"/>
            <a:ext cx="800100" cy="330898"/>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21" name="Rectangle 20"/>
          <p:cNvSpPr/>
          <p:nvPr/>
        </p:nvSpPr>
        <p:spPr bwMode="auto">
          <a:xfrm>
            <a:off x="5307754" y="3254569"/>
            <a:ext cx="800100" cy="356604"/>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22" name="Rectangle 21"/>
          <p:cNvSpPr/>
          <p:nvPr/>
        </p:nvSpPr>
        <p:spPr bwMode="auto">
          <a:xfrm>
            <a:off x="5829354" y="1937716"/>
            <a:ext cx="887598" cy="330898"/>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3" name="TextBox 2"/>
          <p:cNvSpPr txBox="1"/>
          <p:nvPr/>
        </p:nvSpPr>
        <p:spPr>
          <a:xfrm flipH="1">
            <a:off x="964365" y="6488668"/>
            <a:ext cx="7771573" cy="369332"/>
          </a:xfrm>
          <a:prstGeom prst="rect">
            <a:avLst/>
          </a:prstGeom>
          <a:noFill/>
        </p:spPr>
        <p:txBody>
          <a:bodyPr wrap="square" rtlCol="0">
            <a:spAutoFit/>
          </a:bodyPr>
          <a:lstStyle/>
          <a:p>
            <a:r>
              <a:rPr lang="en-US" sz="900" dirty="0" smtClean="0">
                <a:solidFill>
                  <a:schemeClr val="bg1"/>
                </a:solidFill>
              </a:rPr>
              <a:t>Reference: </a:t>
            </a:r>
            <a:r>
              <a:rPr lang="en-US" sz="900" dirty="0" err="1" smtClean="0">
                <a:solidFill>
                  <a:schemeClr val="bg1"/>
                </a:solidFill>
              </a:rPr>
              <a:t>Saverio</a:t>
            </a:r>
            <a:r>
              <a:rPr lang="en-US" sz="900" dirty="0" smtClean="0">
                <a:solidFill>
                  <a:schemeClr val="bg1"/>
                </a:solidFill>
              </a:rPr>
              <a:t> </a:t>
            </a:r>
            <a:r>
              <a:rPr lang="en-US" sz="900" dirty="0" err="1" smtClean="0">
                <a:solidFill>
                  <a:schemeClr val="bg1"/>
                </a:solidFill>
              </a:rPr>
              <a:t>trotta</a:t>
            </a:r>
            <a:r>
              <a:rPr lang="en-US" sz="900" dirty="0" smtClean="0">
                <a:solidFill>
                  <a:schemeClr val="bg1"/>
                </a:solidFill>
              </a:rPr>
              <a:t> ,</a:t>
            </a:r>
            <a:r>
              <a:rPr lang="en-US" sz="900" dirty="0" err="1" smtClean="0">
                <a:solidFill>
                  <a:schemeClr val="bg1"/>
                </a:solidFill>
              </a:rPr>
              <a:t>bernhard</a:t>
            </a:r>
            <a:r>
              <a:rPr lang="en-US" sz="900" dirty="0" smtClean="0">
                <a:solidFill>
                  <a:schemeClr val="bg1"/>
                </a:solidFill>
              </a:rPr>
              <a:t> </a:t>
            </a:r>
            <a:r>
              <a:rPr lang="en-US" sz="900" dirty="0" err="1" smtClean="0">
                <a:solidFill>
                  <a:schemeClr val="bg1"/>
                </a:solidFill>
              </a:rPr>
              <a:t>Dehlink</a:t>
            </a:r>
            <a:r>
              <a:rPr lang="en-US" sz="900" dirty="0" smtClean="0">
                <a:solidFill>
                  <a:schemeClr val="bg1"/>
                </a:solidFill>
              </a:rPr>
              <a:t> ,</a:t>
            </a:r>
            <a:r>
              <a:rPr lang="en-US" sz="900" dirty="0" err="1" smtClean="0">
                <a:solidFill>
                  <a:schemeClr val="bg1"/>
                </a:solidFill>
              </a:rPr>
              <a:t>herbert</a:t>
            </a:r>
            <a:r>
              <a:rPr lang="en-US" sz="900" dirty="0" smtClean="0">
                <a:solidFill>
                  <a:schemeClr val="bg1"/>
                </a:solidFill>
              </a:rPr>
              <a:t> Knapp ,Klaus </a:t>
            </a:r>
            <a:r>
              <a:rPr lang="en-US" sz="900" dirty="0" err="1" smtClean="0">
                <a:solidFill>
                  <a:schemeClr val="bg1"/>
                </a:solidFill>
              </a:rPr>
              <a:t>Aufinger</a:t>
            </a:r>
            <a:r>
              <a:rPr lang="en-US" sz="900" dirty="0" smtClean="0">
                <a:solidFill>
                  <a:schemeClr val="bg1"/>
                </a:solidFill>
              </a:rPr>
              <a:t>, Thomas F. Meister ,Josef Bock, </a:t>
            </a:r>
            <a:r>
              <a:rPr lang="en-US" sz="900" dirty="0" err="1" smtClean="0">
                <a:solidFill>
                  <a:schemeClr val="bg1"/>
                </a:solidFill>
              </a:rPr>
              <a:t>Werne</a:t>
            </a:r>
            <a:r>
              <a:rPr lang="en-US" sz="900" dirty="0" smtClean="0">
                <a:solidFill>
                  <a:schemeClr val="bg1"/>
                </a:solidFill>
              </a:rPr>
              <a:t> </a:t>
            </a:r>
            <a:r>
              <a:rPr lang="en-US" sz="900" dirty="0" err="1" smtClean="0">
                <a:solidFill>
                  <a:schemeClr val="bg1"/>
                </a:solidFill>
              </a:rPr>
              <a:t>Simburger</a:t>
            </a:r>
            <a:r>
              <a:rPr lang="en-US" sz="900" dirty="0" smtClean="0">
                <a:solidFill>
                  <a:schemeClr val="bg1"/>
                </a:solidFill>
              </a:rPr>
              <a:t> and Arpad L. </a:t>
            </a:r>
            <a:r>
              <a:rPr lang="en-US" sz="900" dirty="0" err="1" smtClean="0">
                <a:solidFill>
                  <a:schemeClr val="bg1"/>
                </a:solidFill>
              </a:rPr>
              <a:t>Scholtz</a:t>
            </a:r>
            <a:r>
              <a:rPr lang="en-US" sz="900" dirty="0" smtClean="0">
                <a:solidFill>
                  <a:schemeClr val="bg1"/>
                </a:solidFill>
              </a:rPr>
              <a:t> ,“Design considerations for low noise, Highly Linear Millimeter-wave Mixer in </a:t>
            </a:r>
            <a:r>
              <a:rPr lang="en-US" sz="900" dirty="0" err="1" smtClean="0">
                <a:solidFill>
                  <a:schemeClr val="bg1"/>
                </a:solidFill>
              </a:rPr>
              <a:t>SiGe</a:t>
            </a:r>
            <a:r>
              <a:rPr lang="en-US" sz="900" dirty="0" smtClean="0">
                <a:solidFill>
                  <a:schemeClr val="bg1"/>
                </a:solidFill>
              </a:rPr>
              <a:t> Bipolar Technology”</a:t>
            </a:r>
            <a:endParaRPr lang="en-US" sz="900" dirty="0">
              <a:solidFill>
                <a:schemeClr val="bg1"/>
              </a:solidFill>
            </a:endParaRPr>
          </a:p>
        </p:txBody>
      </p:sp>
      <mc:AlternateContent xmlns:mc="http://schemas.openxmlformats.org/markup-compatibility/2006" xmlns:a14="http://schemas.microsoft.com/office/drawing/2010/main">
        <mc:Choice Requires="a14">
          <p:sp>
            <p:nvSpPr>
              <p:cNvPr id="24" name="TextBox 23"/>
              <p:cNvSpPr txBox="1"/>
              <p:nvPr/>
            </p:nvSpPr>
            <p:spPr>
              <a:xfrm>
                <a:off x="5283153" y="3098138"/>
                <a:ext cx="820033" cy="653897"/>
              </a:xfrm>
              <a:prstGeom prst="rect">
                <a:avLst/>
              </a:prstGeom>
              <a:noFill/>
            </p:spPr>
            <p:txBody>
              <a:bodyPr wrap="none" rtlCol="0">
                <a:spAutoFit/>
              </a:bodyPr>
              <a:lstStyle/>
              <a:p>
                <a14:m>
                  <m:oMath xmlns:m="http://schemas.openxmlformats.org/officeDocument/2006/math">
                    <m:f>
                      <m:fPr>
                        <m:type m:val="skw"/>
                        <m:ctrlPr>
                          <a:rPr lang="en-US" sz="1100" i="1" smtClean="0">
                            <a:solidFill>
                              <a:schemeClr val="bg1"/>
                            </a:solidFill>
                            <a:latin typeface="Cambria Math"/>
                          </a:rPr>
                        </m:ctrlPr>
                      </m:fPr>
                      <m:num>
                        <m:r>
                          <a:rPr lang="en-US" sz="1100" i="1" smtClean="0">
                            <a:solidFill>
                              <a:schemeClr val="bg1"/>
                            </a:solidFill>
                            <a:latin typeface="Cambria Math"/>
                            <a:sym typeface="Symbol"/>
                          </a:rPr>
                          <m:t></m:t>
                        </m:r>
                      </m:num>
                      <m:den>
                        <m:r>
                          <a:rPr lang="en-US" sz="1100" b="0" i="1" smtClean="0">
                            <a:solidFill>
                              <a:schemeClr val="bg1"/>
                            </a:solidFill>
                            <a:latin typeface="Cambria Math"/>
                          </a:rPr>
                          <m:t>4</m:t>
                        </m:r>
                      </m:den>
                    </m:f>
                  </m:oMath>
                </a14:m>
                <a:r>
                  <a:rPr lang="en-US" sz="1100" dirty="0" smtClean="0">
                    <a:solidFill>
                      <a:schemeClr val="bg1"/>
                    </a:solidFill>
                  </a:rPr>
                  <a:t> @ RF</a:t>
                </a:r>
              </a:p>
              <a:p>
                <a14:m>
                  <m:oMath xmlns:m="http://schemas.openxmlformats.org/officeDocument/2006/math">
                    <m:f>
                      <m:fPr>
                        <m:type m:val="skw"/>
                        <m:ctrlPr>
                          <a:rPr lang="en-US" sz="1100" i="1">
                            <a:solidFill>
                              <a:schemeClr val="bg1"/>
                            </a:solidFill>
                            <a:latin typeface="Cambria Math"/>
                          </a:rPr>
                        </m:ctrlPr>
                      </m:fPr>
                      <m:num>
                        <m:r>
                          <a:rPr lang="en-US" sz="1100" i="1">
                            <a:solidFill>
                              <a:schemeClr val="bg1"/>
                            </a:solidFill>
                            <a:latin typeface="Cambria Math"/>
                            <a:sym typeface="Symbol"/>
                          </a:rPr>
                          <m:t></m:t>
                        </m:r>
                      </m:num>
                      <m:den>
                        <m:r>
                          <a:rPr lang="en-US" sz="1100" b="0" i="1" smtClean="0">
                            <a:solidFill>
                              <a:schemeClr val="bg1"/>
                            </a:solidFill>
                            <a:latin typeface="Cambria Math"/>
                            <a:sym typeface="Symbol"/>
                          </a:rPr>
                          <m:t>2</m:t>
                        </m:r>
                      </m:den>
                    </m:f>
                  </m:oMath>
                </a14:m>
                <a:r>
                  <a:rPr lang="en-US" sz="1100" dirty="0">
                    <a:solidFill>
                      <a:schemeClr val="bg1"/>
                    </a:solidFill>
                  </a:rPr>
                  <a:t> @ </a:t>
                </a:r>
                <a:r>
                  <a:rPr lang="en-US" sz="1100" dirty="0" smtClean="0">
                    <a:solidFill>
                      <a:schemeClr val="bg1"/>
                    </a:solidFill>
                  </a:rPr>
                  <a:t>2RF</a:t>
                </a:r>
                <a:endParaRPr lang="en-US" sz="1100" dirty="0">
                  <a:solidFill>
                    <a:schemeClr val="bg1"/>
                  </a:solidFill>
                </a:endParaRPr>
              </a:p>
              <a:p>
                <a:endParaRPr lang="en-US" sz="1100" dirty="0">
                  <a:solidFill>
                    <a:schemeClr val="bg1"/>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5283153" y="3098138"/>
                <a:ext cx="820033" cy="653897"/>
              </a:xfrm>
              <a:prstGeom prst="rect">
                <a:avLst/>
              </a:prstGeom>
              <a:blipFill rotWithShape="1">
                <a:blip r:embed="rId7"/>
                <a:stretch>
                  <a:fillRect l="-20149" t="-49533" b="-5140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7686302" y="1885096"/>
                <a:ext cx="722955" cy="279692"/>
              </a:xfrm>
              <a:prstGeom prst="rect">
                <a:avLst/>
              </a:prstGeom>
            </p:spPr>
            <p:txBody>
              <a:bodyPr wrap="none">
                <a:spAutoFit/>
              </a:bodyPr>
              <a:lstStyle/>
              <a:p>
                <a14:m>
                  <m:oMath xmlns:m="http://schemas.openxmlformats.org/officeDocument/2006/math">
                    <m:f>
                      <m:fPr>
                        <m:type m:val="skw"/>
                        <m:ctrlPr>
                          <a:rPr lang="en-US" sz="1050" i="1">
                            <a:solidFill>
                              <a:schemeClr val="bg1"/>
                            </a:solidFill>
                            <a:latin typeface="Cambria Math"/>
                          </a:rPr>
                        </m:ctrlPr>
                      </m:fPr>
                      <m:num>
                        <m:r>
                          <a:rPr lang="en-US" sz="1050" i="1">
                            <a:solidFill>
                              <a:schemeClr val="bg1"/>
                            </a:solidFill>
                            <a:latin typeface="Cambria Math"/>
                            <a:sym typeface="Symbol"/>
                          </a:rPr>
                          <m:t></m:t>
                        </m:r>
                      </m:num>
                      <m:den>
                        <m:r>
                          <a:rPr lang="en-US" sz="1050" i="1">
                            <a:solidFill>
                              <a:schemeClr val="bg1"/>
                            </a:solidFill>
                            <a:latin typeface="Cambria Math"/>
                          </a:rPr>
                          <m:t>4</m:t>
                        </m:r>
                      </m:den>
                    </m:f>
                  </m:oMath>
                </a14:m>
                <a:r>
                  <a:rPr lang="en-US" sz="1050" dirty="0">
                    <a:solidFill>
                      <a:schemeClr val="bg1"/>
                    </a:solidFill>
                  </a:rPr>
                  <a:t> @ RF</a:t>
                </a:r>
              </a:p>
            </p:txBody>
          </p:sp>
        </mc:Choice>
        <mc:Fallback xmlns="">
          <p:sp>
            <p:nvSpPr>
              <p:cNvPr id="5" name="Rectangle 4"/>
              <p:cNvSpPr>
                <a:spLocks noRot="1" noChangeAspect="1" noMove="1" noResize="1" noEditPoints="1" noAdjustHandles="1" noChangeArrowheads="1" noChangeShapeType="1" noTextEdit="1"/>
              </p:cNvSpPr>
              <p:nvPr/>
            </p:nvSpPr>
            <p:spPr>
              <a:xfrm>
                <a:off x="7686302" y="1885096"/>
                <a:ext cx="722955" cy="279692"/>
              </a:xfrm>
              <a:prstGeom prst="rect">
                <a:avLst/>
              </a:prstGeom>
              <a:blipFill rotWithShape="1">
                <a:blip r:embed="rId8"/>
                <a:stretch>
                  <a:fillRect l="-22034" t="-110870" r="-4237" b="-1717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221090" y="4300407"/>
                <a:ext cx="8052055" cy="1643193"/>
              </a:xfrm>
            </p:spPr>
            <p:txBody>
              <a:bodyPr/>
              <a:lstStyle/>
              <a:p>
                <a:r>
                  <a:rPr lang="en-US" sz="1200" b="0" dirty="0" smtClean="0">
                    <a:solidFill>
                      <a:schemeClr val="bg1"/>
                    </a:solidFill>
                  </a:rPr>
                  <a:t>RF=76GHZ, CG=15dB, SSB NF=11.2dB, IIP3=8.5dBm, Supply=5.5V, </a:t>
                </a:r>
                <a:r>
                  <a:rPr lang="en-US" sz="1200" b="0" dirty="0" err="1" smtClean="0">
                    <a:solidFill>
                      <a:schemeClr val="bg1"/>
                    </a:solidFill>
                  </a:rPr>
                  <a:t>SiGe:C</a:t>
                </a:r>
                <a:r>
                  <a:rPr lang="en-US" sz="1200" b="0" dirty="0" smtClean="0">
                    <a:solidFill>
                      <a:schemeClr val="bg1"/>
                    </a:solidFill>
                  </a:rPr>
                  <a:t> technology.</a:t>
                </a:r>
              </a:p>
              <a:p>
                <a:r>
                  <a:rPr lang="en-US" sz="1200" b="0" dirty="0" smtClean="0">
                    <a:solidFill>
                      <a:schemeClr val="bg1"/>
                    </a:solidFill>
                  </a:rPr>
                  <a:t>Nonlinearity of B-E junction creates harmonics. High </a:t>
                </a:r>
                <a14:m>
                  <m:oMath xmlns:m="http://schemas.openxmlformats.org/officeDocument/2006/math">
                    <m:sSub>
                      <m:sSubPr>
                        <m:ctrlPr>
                          <a:rPr lang="en-US" sz="1200" b="0" i="1">
                            <a:solidFill>
                              <a:schemeClr val="bg1"/>
                            </a:solidFill>
                            <a:latin typeface="Cambria Math"/>
                          </a:rPr>
                        </m:ctrlPr>
                      </m:sSubPr>
                      <m:e>
                        <m:r>
                          <a:rPr lang="en-US" sz="1200" b="0" i="1">
                            <a:solidFill>
                              <a:schemeClr val="bg1"/>
                            </a:solidFill>
                            <a:latin typeface="Cambria Math"/>
                          </a:rPr>
                          <m:t>𝐶</m:t>
                        </m:r>
                      </m:e>
                      <m:sub>
                        <m:r>
                          <a:rPr lang="en-US" sz="1200" b="0" i="1">
                            <a:solidFill>
                              <a:schemeClr val="bg1"/>
                            </a:solidFill>
                            <a:latin typeface="Cambria Math"/>
                            <a:ea typeface="Cambria Math"/>
                          </a:rPr>
                          <m:t>𝑏𝑐</m:t>
                        </m:r>
                      </m:sub>
                    </m:sSub>
                  </m:oMath>
                </a14:m>
                <a:r>
                  <a:rPr lang="en-US" sz="1200" b="0" dirty="0" smtClean="0">
                    <a:solidFill>
                      <a:schemeClr val="bg1"/>
                    </a:solidFill>
                  </a:rPr>
                  <a:t>,</a:t>
                </a:r>
                <a:r>
                  <a:rPr lang="en-US" sz="1200" b="0" dirty="0">
                    <a:solidFill>
                      <a:schemeClr val="bg1"/>
                    </a:solidFill>
                  </a:rPr>
                  <a:t> L3-C1 represents very low </a:t>
                </a:r>
                <a:r>
                  <a:rPr lang="en-US" sz="1200" b="0" dirty="0" smtClean="0">
                    <a:solidFill>
                      <a:schemeClr val="bg1"/>
                    </a:solidFill>
                  </a:rPr>
                  <a:t>impedance </a:t>
                </a:r>
                <a:r>
                  <a:rPr lang="en-US" sz="1200" b="0" dirty="0">
                    <a:solidFill>
                      <a:schemeClr val="bg1"/>
                    </a:solidFill>
                  </a:rPr>
                  <a:t>path for </a:t>
                </a:r>
                <a:r>
                  <a:rPr lang="en-US" sz="1200" b="0" dirty="0" smtClean="0">
                    <a:solidFill>
                      <a:schemeClr val="bg1"/>
                    </a:solidFill>
                  </a:rPr>
                  <a:t> </a:t>
                </a:r>
                <a14:m>
                  <m:oMath xmlns:m="http://schemas.openxmlformats.org/officeDocument/2006/math">
                    <m:sSub>
                      <m:sSubPr>
                        <m:ctrlPr>
                          <a:rPr lang="en-US" sz="1200" b="0" i="1">
                            <a:solidFill>
                              <a:schemeClr val="bg1"/>
                            </a:solidFill>
                            <a:latin typeface="Cambria Math"/>
                          </a:rPr>
                        </m:ctrlPr>
                      </m:sSubPr>
                      <m:e>
                        <m:r>
                          <a:rPr lang="en-US" sz="1200" b="0" i="1">
                            <a:solidFill>
                              <a:schemeClr val="bg1"/>
                            </a:solidFill>
                            <a:latin typeface="Cambria Math"/>
                          </a:rPr>
                          <m:t>2</m:t>
                        </m:r>
                        <m:r>
                          <a:rPr lang="en-US" sz="1200" b="0" i="1">
                            <a:solidFill>
                              <a:schemeClr val="bg1"/>
                            </a:solidFill>
                            <a:latin typeface="Cambria Math"/>
                            <a:ea typeface="Cambria Math"/>
                          </a:rPr>
                          <m:t>𝜔</m:t>
                        </m:r>
                      </m:e>
                      <m:sub>
                        <m:r>
                          <a:rPr lang="en-US" sz="1200" b="0" i="1">
                            <a:solidFill>
                              <a:schemeClr val="bg1"/>
                            </a:solidFill>
                            <a:latin typeface="Cambria Math"/>
                            <a:ea typeface="Cambria Math"/>
                          </a:rPr>
                          <m:t>𝑅𝐹</m:t>
                        </m:r>
                      </m:sub>
                    </m:sSub>
                  </m:oMath>
                </a14:m>
                <a:r>
                  <a:rPr lang="en-US" sz="1200" b="0" dirty="0">
                    <a:solidFill>
                      <a:schemeClr val="bg1"/>
                    </a:solidFill>
                  </a:rPr>
                  <a:t> </a:t>
                </a:r>
                <a:r>
                  <a:rPr lang="en-US" sz="1200" b="0" dirty="0" smtClean="0">
                    <a:solidFill>
                      <a:schemeClr val="bg1"/>
                    </a:solidFill>
                  </a:rPr>
                  <a:t>components </a:t>
                </a:r>
                <a:r>
                  <a:rPr lang="en-US" sz="1200" b="0" dirty="0">
                    <a:solidFill>
                      <a:schemeClr val="bg1"/>
                    </a:solidFill>
                  </a:rPr>
                  <a:t>generated by T1</a:t>
                </a:r>
                <a:r>
                  <a:rPr lang="en-US" sz="1200" b="0" dirty="0" smtClean="0">
                    <a:solidFill>
                      <a:schemeClr val="bg1"/>
                    </a:solidFill>
                  </a:rPr>
                  <a:t>.</a:t>
                </a:r>
              </a:p>
              <a:p>
                <a:r>
                  <a:rPr lang="en-US" sz="1200" b="0" dirty="0">
                    <a:solidFill>
                      <a:schemeClr val="bg1"/>
                    </a:solidFill>
                  </a:rPr>
                  <a:t>The </a:t>
                </a:r>
                <a:r>
                  <a:rPr lang="en-US" sz="1200" b="0" dirty="0" err="1">
                    <a:solidFill>
                      <a:schemeClr val="bg1"/>
                    </a:solidFill>
                  </a:rPr>
                  <a:t>feedthrough</a:t>
                </a:r>
                <a:r>
                  <a:rPr lang="en-US" sz="1200" b="0" dirty="0">
                    <a:solidFill>
                      <a:schemeClr val="bg1"/>
                    </a:solidFill>
                  </a:rPr>
                  <a:t> </a:t>
                </a:r>
                <a:r>
                  <a:rPr lang="en-US" sz="1200" b="0" dirty="0" smtClean="0">
                    <a:solidFill>
                      <a:schemeClr val="bg1"/>
                    </a:solidFill>
                  </a:rPr>
                  <a:t>2</a:t>
                </a:r>
                <a14:m>
                  <m:oMath xmlns:m="http://schemas.openxmlformats.org/officeDocument/2006/math">
                    <m:sSub>
                      <m:sSubPr>
                        <m:ctrlPr>
                          <a:rPr lang="en-US" sz="1200" b="0" i="1">
                            <a:solidFill>
                              <a:schemeClr val="bg1"/>
                            </a:solidFill>
                            <a:latin typeface="Cambria Math"/>
                          </a:rPr>
                        </m:ctrlPr>
                      </m:sSubPr>
                      <m:e>
                        <m:r>
                          <a:rPr lang="en-US" sz="1200" b="0" i="1">
                            <a:solidFill>
                              <a:schemeClr val="bg1"/>
                            </a:solidFill>
                            <a:latin typeface="Cambria Math"/>
                            <a:ea typeface="Cambria Math"/>
                          </a:rPr>
                          <m:t>𝜔</m:t>
                        </m:r>
                      </m:e>
                      <m:sub>
                        <m:r>
                          <a:rPr lang="en-US" sz="1200" b="0" i="1">
                            <a:solidFill>
                              <a:schemeClr val="bg1"/>
                            </a:solidFill>
                            <a:latin typeface="Cambria Math"/>
                          </a:rPr>
                          <m:t>𝐿𝑂</m:t>
                        </m:r>
                      </m:sub>
                    </m:sSub>
                    <m:r>
                      <a:rPr lang="en-US" sz="1200" b="0" i="1">
                        <a:solidFill>
                          <a:schemeClr val="bg1"/>
                        </a:solidFill>
                        <a:latin typeface="Cambria Math"/>
                      </a:rPr>
                      <m:t> </m:t>
                    </m:r>
                    <m:r>
                      <a:rPr lang="en-US" sz="1200" b="0" i="1">
                        <a:solidFill>
                          <a:schemeClr val="bg1"/>
                        </a:solidFill>
                        <a:latin typeface="Cambria Math"/>
                      </a:rPr>
                      <m:t>𝑡𝑜</m:t>
                    </m:r>
                    <m:r>
                      <a:rPr lang="en-US" sz="1200" b="0" i="1">
                        <a:solidFill>
                          <a:schemeClr val="bg1"/>
                        </a:solidFill>
                        <a:latin typeface="Cambria Math"/>
                      </a:rPr>
                      <m:t> </m:t>
                    </m:r>
                    <m:r>
                      <a:rPr lang="en-US" sz="1200" b="0" i="1">
                        <a:solidFill>
                          <a:schemeClr val="bg1"/>
                        </a:solidFill>
                        <a:latin typeface="Cambria Math"/>
                      </a:rPr>
                      <m:t>𝑇</m:t>
                    </m:r>
                    <m:r>
                      <a:rPr lang="en-US" sz="1200" b="0" i="1">
                        <a:solidFill>
                          <a:schemeClr val="bg1"/>
                        </a:solidFill>
                        <a:latin typeface="Cambria Math"/>
                      </a:rPr>
                      <m:t>1 </m:t>
                    </m:r>
                  </m:oMath>
                </a14:m>
                <a:r>
                  <a:rPr lang="en-US" sz="1200" b="0" dirty="0">
                    <a:solidFill>
                      <a:schemeClr val="bg1"/>
                    </a:solidFill>
                  </a:rPr>
                  <a:t>can increase </a:t>
                </a:r>
                <a:r>
                  <a:rPr lang="en-US" sz="1200" b="0" dirty="0" smtClean="0">
                    <a:solidFill>
                      <a:schemeClr val="bg1"/>
                    </a:solidFill>
                  </a:rPr>
                  <a:t>IM3,both </a:t>
                </a:r>
                <a14:m>
                  <m:oMath xmlns:m="http://schemas.openxmlformats.org/officeDocument/2006/math">
                    <m:sSub>
                      <m:sSubPr>
                        <m:ctrlPr>
                          <a:rPr lang="en-US" sz="1200" b="0" i="1">
                            <a:solidFill>
                              <a:schemeClr val="bg1"/>
                            </a:solidFill>
                            <a:latin typeface="Cambria Math"/>
                          </a:rPr>
                        </m:ctrlPr>
                      </m:sSubPr>
                      <m:e>
                        <m:r>
                          <a:rPr lang="en-US" sz="1200" b="0" i="1">
                            <a:solidFill>
                              <a:schemeClr val="bg1"/>
                            </a:solidFill>
                            <a:latin typeface="Cambria Math"/>
                          </a:rPr>
                          <m:t>2</m:t>
                        </m:r>
                        <m:r>
                          <a:rPr lang="en-US" sz="1200" b="0" i="1">
                            <a:solidFill>
                              <a:schemeClr val="bg1"/>
                            </a:solidFill>
                            <a:latin typeface="Cambria Math"/>
                            <a:ea typeface="Cambria Math"/>
                          </a:rPr>
                          <m:t>𝜔</m:t>
                        </m:r>
                      </m:e>
                      <m:sub>
                        <m:r>
                          <a:rPr lang="en-US" sz="1200" b="0" i="1">
                            <a:solidFill>
                              <a:schemeClr val="bg1"/>
                            </a:solidFill>
                            <a:latin typeface="Cambria Math"/>
                            <a:ea typeface="Cambria Math"/>
                          </a:rPr>
                          <m:t>𝑅𝐹</m:t>
                        </m:r>
                      </m:sub>
                    </m:sSub>
                    <m:r>
                      <a:rPr lang="en-US" sz="1200" b="0" i="0" smtClean="0">
                        <a:solidFill>
                          <a:schemeClr val="bg1"/>
                        </a:solidFill>
                        <a:latin typeface="Cambria Math"/>
                        <a:ea typeface="Cambria Math"/>
                      </a:rPr>
                      <m:t> </m:t>
                    </m:r>
                  </m:oMath>
                </a14:m>
                <a:r>
                  <a:rPr lang="en-US" sz="1200" b="0" dirty="0" smtClean="0">
                    <a:solidFill>
                      <a:schemeClr val="bg1"/>
                    </a:solidFill>
                  </a:rPr>
                  <a:t>, </a:t>
                </a:r>
                <a:r>
                  <a:rPr lang="en-US" sz="1200" b="0" dirty="0">
                    <a:solidFill>
                      <a:schemeClr val="bg1"/>
                    </a:solidFill>
                  </a:rPr>
                  <a:t>2</a:t>
                </a:r>
                <a14:m>
                  <m:oMath xmlns:m="http://schemas.openxmlformats.org/officeDocument/2006/math">
                    <m:sSub>
                      <m:sSubPr>
                        <m:ctrlPr>
                          <a:rPr lang="en-US" sz="1200" b="0" i="1">
                            <a:solidFill>
                              <a:schemeClr val="bg1"/>
                            </a:solidFill>
                            <a:latin typeface="Cambria Math"/>
                          </a:rPr>
                        </m:ctrlPr>
                      </m:sSubPr>
                      <m:e>
                        <m:r>
                          <a:rPr lang="en-US" sz="1200" b="0" i="1">
                            <a:solidFill>
                              <a:schemeClr val="bg1"/>
                            </a:solidFill>
                            <a:latin typeface="Cambria Math"/>
                            <a:ea typeface="Cambria Math"/>
                          </a:rPr>
                          <m:t>𝜔</m:t>
                        </m:r>
                      </m:e>
                      <m:sub>
                        <m:r>
                          <a:rPr lang="en-US" sz="1200" b="0" i="1">
                            <a:solidFill>
                              <a:schemeClr val="bg1"/>
                            </a:solidFill>
                            <a:latin typeface="Cambria Math"/>
                          </a:rPr>
                          <m:t>𝐿𝑂</m:t>
                        </m:r>
                      </m:sub>
                    </m:sSub>
                  </m:oMath>
                </a14:m>
                <a:r>
                  <a:rPr lang="en-US" sz="1200" b="0" dirty="0">
                    <a:solidFill>
                      <a:schemeClr val="bg1"/>
                    </a:solidFill>
                  </a:rPr>
                  <a:t> is highly attenuated by Low pass filter consisting of </a:t>
                </a:r>
                <a:r>
                  <a:rPr lang="en-US" sz="1200" b="0" dirty="0" smtClean="0">
                    <a:solidFill>
                      <a:schemeClr val="bg1"/>
                    </a:solidFill>
                  </a:rPr>
                  <a:t>Ccs-L1,as RF and LO frequency are quite close.</a:t>
                </a:r>
              </a:p>
              <a:p>
                <a:r>
                  <a:rPr lang="en-US" sz="1200" b="0" dirty="0">
                    <a:solidFill>
                      <a:schemeClr val="bg1"/>
                    </a:solidFill>
                  </a:rPr>
                  <a:t>The effect of parasitic capacitance at node A is lowered by L1 which also improves NF</a:t>
                </a:r>
                <a:r>
                  <a:rPr lang="en-US" sz="1200" b="0" dirty="0" smtClean="0">
                    <a:solidFill>
                      <a:schemeClr val="bg1"/>
                    </a:solidFill>
                  </a:rPr>
                  <a:t>.</a:t>
                </a:r>
              </a:p>
              <a:p>
                <a:r>
                  <a:rPr lang="en-US" sz="1200" b="0" dirty="0">
                    <a:solidFill>
                      <a:schemeClr val="bg1"/>
                    </a:solidFill>
                  </a:rPr>
                  <a:t>L2 and R1 improves </a:t>
                </a:r>
                <a:r>
                  <a:rPr lang="en-US" sz="1200" b="0" dirty="0" smtClean="0">
                    <a:solidFill>
                      <a:schemeClr val="bg1"/>
                    </a:solidFill>
                  </a:rPr>
                  <a:t>stability.</a:t>
                </a:r>
                <a:endParaRPr lang="en-US" sz="1200" b="0" dirty="0">
                  <a:solidFill>
                    <a:schemeClr val="bg1"/>
                  </a:solidFill>
                </a:endParaRPr>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221090" y="4300407"/>
                <a:ext cx="8052055" cy="1643193"/>
              </a:xfrm>
              <a:blipFill rotWithShape="1">
                <a:blip r:embed="rId9"/>
                <a:stretch>
                  <a:fillRect/>
                </a:stretch>
              </a:blipFill>
            </p:spPr>
            <p:txBody>
              <a:bodyPr/>
              <a:lstStyle/>
              <a:p>
                <a:r>
                  <a:rPr lang="en-US">
                    <a:noFill/>
                  </a:rPr>
                  <a:t> </a:t>
                </a:r>
              </a:p>
            </p:txBody>
          </p:sp>
        </mc:Fallback>
      </mc:AlternateContent>
      <p:cxnSp>
        <p:nvCxnSpPr>
          <p:cNvPr id="27" name="Straight Arrow Connector 26"/>
          <p:cNvCxnSpPr/>
          <p:nvPr/>
        </p:nvCxnSpPr>
        <p:spPr bwMode="auto">
          <a:xfrm>
            <a:off x="5707804" y="3043051"/>
            <a:ext cx="338498" cy="81149"/>
          </a:xfrm>
          <a:prstGeom prst="straightConnector1">
            <a:avLst/>
          </a:prstGeom>
          <a:solidFill>
            <a:schemeClr val="accent1"/>
          </a:solidFill>
          <a:ln w="12700" cap="sq" cmpd="sng" algn="ctr">
            <a:solidFill>
              <a:schemeClr val="bg1"/>
            </a:solidFill>
            <a:prstDash val="solid"/>
            <a:round/>
            <a:headEnd type="none" w="sm" len="sm"/>
            <a:tailEnd type="arrow"/>
          </a:ln>
          <a:effectLst/>
        </p:spPr>
      </p:cxnSp>
    </p:spTree>
    <p:extLst>
      <p:ext uri="{BB962C8B-B14F-4D97-AF65-F5344CB8AC3E}">
        <p14:creationId xmlns:p14="http://schemas.microsoft.com/office/powerpoint/2010/main" val="2386105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Folded structure</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14</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049" y="2226767"/>
            <a:ext cx="4507057"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ounded Rectangle 7"/>
          <p:cNvSpPr/>
          <p:nvPr/>
        </p:nvSpPr>
        <p:spPr bwMode="auto">
          <a:xfrm>
            <a:off x="3505200" y="4207967"/>
            <a:ext cx="1257300" cy="381000"/>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9" name="TextBox 8"/>
              <p:cNvSpPr txBox="1"/>
              <p:nvPr/>
            </p:nvSpPr>
            <p:spPr>
              <a:xfrm>
                <a:off x="4387749" y="4575996"/>
                <a:ext cx="749501" cy="288477"/>
              </a:xfrm>
              <a:prstGeom prst="rect">
                <a:avLst/>
              </a:prstGeom>
              <a:noFill/>
            </p:spPr>
            <p:txBody>
              <a:bodyPr wrap="none" rtlCol="0">
                <a:spAutoFit/>
              </a:bodyPr>
              <a:lstStyle/>
              <a:p>
                <a14:m>
                  <m:oMath xmlns:m="http://schemas.openxmlformats.org/officeDocument/2006/math">
                    <m:f>
                      <m:fPr>
                        <m:type m:val="skw"/>
                        <m:ctrlPr>
                          <a:rPr lang="en-US" sz="1100" i="1" smtClean="0">
                            <a:solidFill>
                              <a:schemeClr val="bg1"/>
                            </a:solidFill>
                            <a:latin typeface="Cambria Math"/>
                          </a:rPr>
                        </m:ctrlPr>
                      </m:fPr>
                      <m:num>
                        <m:r>
                          <a:rPr lang="en-US" sz="1100" i="1" smtClean="0">
                            <a:solidFill>
                              <a:schemeClr val="bg1"/>
                            </a:solidFill>
                            <a:latin typeface="Cambria Math"/>
                            <a:sym typeface="Symbol"/>
                          </a:rPr>
                          <m:t></m:t>
                        </m:r>
                      </m:num>
                      <m:den>
                        <m:r>
                          <a:rPr lang="en-US" sz="1100" b="0" i="1" smtClean="0">
                            <a:solidFill>
                              <a:schemeClr val="bg1"/>
                            </a:solidFill>
                            <a:latin typeface="Cambria Math"/>
                          </a:rPr>
                          <m:t>4</m:t>
                        </m:r>
                      </m:den>
                    </m:f>
                  </m:oMath>
                </a14:m>
                <a:r>
                  <a:rPr lang="en-US" sz="1100" dirty="0" smtClean="0">
                    <a:solidFill>
                      <a:schemeClr val="bg1"/>
                    </a:solidFill>
                  </a:rPr>
                  <a:t> @ RF</a:t>
                </a:r>
                <a:endParaRPr lang="en-US" sz="1100" dirty="0">
                  <a:solidFill>
                    <a:schemeClr val="bg1"/>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4387749" y="4575996"/>
                <a:ext cx="749501" cy="288477"/>
              </a:xfrm>
              <a:prstGeom prst="rect">
                <a:avLst/>
              </a:prstGeom>
              <a:blipFill rotWithShape="1">
                <a:blip r:embed="rId3"/>
                <a:stretch>
                  <a:fillRect l="-21951" t="-112766" r="-5691" b="-176596"/>
                </a:stretch>
              </a:blipFill>
            </p:spPr>
            <p:txBody>
              <a:bodyPr/>
              <a:lstStyle/>
              <a:p>
                <a:r>
                  <a:rPr lang="en-US">
                    <a:noFill/>
                  </a:rPr>
                  <a:t> </a:t>
                </a:r>
              </a:p>
            </p:txBody>
          </p:sp>
        </mc:Fallback>
      </mc:AlternateContent>
      <p:sp>
        <p:nvSpPr>
          <p:cNvPr id="10" name="Rounded Rectangle 9"/>
          <p:cNvSpPr/>
          <p:nvPr/>
        </p:nvSpPr>
        <p:spPr bwMode="auto">
          <a:xfrm rot="16200000">
            <a:off x="1123950" y="3465017"/>
            <a:ext cx="1638300" cy="381000"/>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1" name="Rounded Rectangle 10"/>
          <p:cNvSpPr/>
          <p:nvPr/>
        </p:nvSpPr>
        <p:spPr bwMode="auto">
          <a:xfrm>
            <a:off x="2133601" y="3654267"/>
            <a:ext cx="1257300" cy="381000"/>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2" name="TextBox 11"/>
              <p:cNvSpPr txBox="1"/>
              <p:nvPr/>
            </p:nvSpPr>
            <p:spPr>
              <a:xfrm>
                <a:off x="0" y="2620923"/>
                <a:ext cx="1741567" cy="60016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100" b="0" i="1" smtClean="0">
                          <a:solidFill>
                            <a:schemeClr val="bg1"/>
                          </a:solidFill>
                          <a:latin typeface="Cambria Math"/>
                        </a:rPr>
                        <m:t>𝐷𝑖𝑠𝑡𝑟𝑖𝑏𝑢𝑡𝑒𝑑</m:t>
                      </m:r>
                    </m:oMath>
                  </m:oMathPara>
                </a14:m>
                <a:endParaRPr lang="en-US" sz="1100" b="0" i="1" dirty="0" smtClean="0">
                  <a:solidFill>
                    <a:schemeClr val="bg1"/>
                  </a:solidFill>
                  <a:latin typeface="Cambria Math"/>
                </a:endParaRPr>
              </a:p>
              <a:p>
                <a14:m>
                  <m:oMath xmlns:m="http://schemas.openxmlformats.org/officeDocument/2006/math">
                    <m:r>
                      <a:rPr lang="en-US" sz="1100" i="1" smtClean="0">
                        <a:solidFill>
                          <a:schemeClr val="bg1"/>
                        </a:solidFill>
                        <a:latin typeface="Cambria Math"/>
                      </a:rPr>
                      <m:t>𝐹</m:t>
                    </m:r>
                    <m:r>
                      <a:rPr lang="en-US" sz="1100" b="0" i="1" smtClean="0">
                        <a:solidFill>
                          <a:schemeClr val="bg1"/>
                        </a:solidFill>
                        <a:latin typeface="Cambria Math"/>
                      </a:rPr>
                      <m:t>𝑜𝑟</m:t>
                    </m:r>
                    <m:r>
                      <a:rPr lang="en-US" sz="1100" b="0" i="1" smtClean="0">
                        <a:solidFill>
                          <a:schemeClr val="bg1"/>
                        </a:solidFill>
                        <a:latin typeface="Cambria Math"/>
                      </a:rPr>
                      <m:t> </m:t>
                    </m:r>
                    <m:r>
                      <a:rPr lang="en-US" sz="1100" b="0" i="1" smtClean="0">
                        <a:solidFill>
                          <a:schemeClr val="bg1"/>
                        </a:solidFill>
                        <a:latin typeface="Cambria Math"/>
                      </a:rPr>
                      <m:t>𝑖𝑚𝑝𝑟𝑜𝑣𝑒𝑑</m:t>
                    </m:r>
                    <m:r>
                      <a:rPr lang="en-US" sz="1100" b="0" i="1" smtClean="0">
                        <a:solidFill>
                          <a:schemeClr val="bg1"/>
                        </a:solidFill>
                        <a:latin typeface="Cambria Math"/>
                      </a:rPr>
                      <m:t> </m:t>
                    </m:r>
                    <m:r>
                      <a:rPr lang="en-US" sz="1100" b="0" i="1" smtClean="0">
                        <a:solidFill>
                          <a:schemeClr val="bg1"/>
                        </a:solidFill>
                        <a:latin typeface="Cambria Math"/>
                      </a:rPr>
                      <m:t>𝑚𝑎𝑡𝑐h𝑖𝑛𝑔</m:t>
                    </m:r>
                  </m:oMath>
                </a14:m>
                <a:r>
                  <a:rPr lang="en-US" sz="1100" dirty="0" smtClean="0">
                    <a:solidFill>
                      <a:schemeClr val="bg1"/>
                    </a:solidFill>
                  </a:rPr>
                  <a:t>,</a:t>
                </a:r>
              </a:p>
              <a:p>
                <a:r>
                  <a:rPr lang="en-US" sz="1100" dirty="0" smtClean="0">
                    <a:solidFill>
                      <a:schemeClr val="bg1"/>
                    </a:solidFill>
                  </a:rPr>
                  <a:t>Gain ,NF</a:t>
                </a:r>
                <a:endParaRPr lang="en-US" sz="1100" dirty="0">
                  <a:solidFill>
                    <a:schemeClr val="bg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0" y="2620923"/>
                <a:ext cx="1741567" cy="600164"/>
              </a:xfrm>
              <a:prstGeom prst="rect">
                <a:avLst/>
              </a:prstGeom>
              <a:blipFill rotWithShape="1">
                <a:blip r:embed="rId4"/>
                <a:stretch>
                  <a:fillRect b="-7143"/>
                </a:stretch>
              </a:blipFill>
            </p:spPr>
            <p:txBody>
              <a:bodyPr/>
              <a:lstStyle/>
              <a:p>
                <a:r>
                  <a:rPr lang="en-US">
                    <a:noFill/>
                  </a:rPr>
                  <a:t> </a:t>
                </a:r>
              </a:p>
            </p:txBody>
          </p:sp>
        </mc:Fallback>
      </mc:AlternateContent>
      <p:sp>
        <p:nvSpPr>
          <p:cNvPr id="13" name="Rounded Rectangle 12"/>
          <p:cNvSpPr/>
          <p:nvPr/>
        </p:nvSpPr>
        <p:spPr bwMode="auto">
          <a:xfrm>
            <a:off x="3390901" y="2433771"/>
            <a:ext cx="628650" cy="533400"/>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21" name="TextBox 20"/>
          <p:cNvSpPr txBox="1"/>
          <p:nvPr/>
        </p:nvSpPr>
        <p:spPr>
          <a:xfrm>
            <a:off x="838200" y="2108031"/>
            <a:ext cx="2334293" cy="261610"/>
          </a:xfrm>
          <a:prstGeom prst="rect">
            <a:avLst/>
          </a:prstGeom>
          <a:noFill/>
        </p:spPr>
        <p:txBody>
          <a:bodyPr wrap="none" rtlCol="0">
            <a:spAutoFit/>
          </a:bodyPr>
          <a:lstStyle/>
          <a:p>
            <a:r>
              <a:rPr lang="en-US" sz="1100" dirty="0" smtClean="0">
                <a:solidFill>
                  <a:schemeClr val="bg1"/>
                </a:solidFill>
              </a:rPr>
              <a:t>RC </a:t>
            </a:r>
            <a:r>
              <a:rPr lang="en-US" sz="1100" dirty="0" err="1" smtClean="0">
                <a:solidFill>
                  <a:schemeClr val="bg1"/>
                </a:solidFill>
              </a:rPr>
              <a:t>lowpass</a:t>
            </a:r>
            <a:r>
              <a:rPr lang="en-US" sz="1100" dirty="0" smtClean="0">
                <a:solidFill>
                  <a:schemeClr val="bg1"/>
                </a:solidFill>
              </a:rPr>
              <a:t> improves LO-IF isolation</a:t>
            </a:r>
            <a:endParaRPr lang="en-US" sz="1100" dirty="0">
              <a:solidFill>
                <a:schemeClr val="bg1"/>
              </a:solidFill>
            </a:endParaRPr>
          </a:p>
        </p:txBody>
      </p:sp>
      <p:cxnSp>
        <p:nvCxnSpPr>
          <p:cNvPr id="22" name="Straight Arrow Connector 21"/>
          <p:cNvCxnSpPr/>
          <p:nvPr/>
        </p:nvCxnSpPr>
        <p:spPr bwMode="auto">
          <a:xfrm flipH="1" flipV="1">
            <a:off x="3020093" y="2348666"/>
            <a:ext cx="304800" cy="135434"/>
          </a:xfrm>
          <a:prstGeom prst="straightConnector1">
            <a:avLst/>
          </a:prstGeom>
          <a:solidFill>
            <a:schemeClr val="accent1"/>
          </a:solidFill>
          <a:ln w="12700" cap="sq" cmpd="sng" algn="ctr">
            <a:solidFill>
              <a:schemeClr val="bg1"/>
            </a:solidFill>
            <a:prstDash val="solid"/>
            <a:round/>
            <a:headEnd type="none" w="sm" len="sm"/>
            <a:tailEnd type="arrow"/>
          </a:ln>
          <a:effectLst/>
        </p:spPr>
      </p:cxnSp>
      <p:sp>
        <p:nvSpPr>
          <p:cNvPr id="3" name="Rectangle 2"/>
          <p:cNvSpPr/>
          <p:nvPr/>
        </p:nvSpPr>
        <p:spPr>
          <a:xfrm>
            <a:off x="990600" y="6503818"/>
            <a:ext cx="7959230" cy="369332"/>
          </a:xfrm>
          <a:prstGeom prst="rect">
            <a:avLst/>
          </a:prstGeom>
        </p:spPr>
        <p:txBody>
          <a:bodyPr wrap="none">
            <a:spAutoFit/>
          </a:bodyPr>
          <a:lstStyle/>
          <a:p>
            <a:r>
              <a:rPr lang="en-US" sz="900" dirty="0" smtClean="0">
                <a:solidFill>
                  <a:schemeClr val="bg1"/>
                </a:solidFill>
              </a:rPr>
              <a:t>Reference: </a:t>
            </a:r>
            <a:r>
              <a:rPr lang="en-US" sz="900" dirty="0" err="1" smtClean="0">
                <a:solidFill>
                  <a:schemeClr val="bg1"/>
                </a:solidFill>
              </a:rPr>
              <a:t>S.trotta,B.Dehlink,R</a:t>
            </a:r>
            <a:r>
              <a:rPr lang="en-US" sz="900" dirty="0" smtClean="0">
                <a:solidFill>
                  <a:schemeClr val="bg1"/>
                </a:solidFill>
              </a:rPr>
              <a:t>. Reuter,Y.Yin,J.John,J.Kirchgessner,D.Morgan,P.welch,J.J.Lin,B.Knappenberger,I.To and </a:t>
            </a:r>
            <a:r>
              <a:rPr lang="en-US" sz="900" dirty="0" err="1" smtClean="0">
                <a:solidFill>
                  <a:schemeClr val="bg1"/>
                </a:solidFill>
              </a:rPr>
              <a:t>M.Huang,”A</a:t>
            </a:r>
            <a:r>
              <a:rPr lang="en-US" sz="900" dirty="0" smtClean="0">
                <a:solidFill>
                  <a:schemeClr val="bg1"/>
                </a:solidFill>
              </a:rPr>
              <a:t> multi-channel Rx for 76.5GHz</a:t>
            </a:r>
          </a:p>
          <a:p>
            <a:r>
              <a:rPr lang="en-US" sz="900" dirty="0" smtClean="0">
                <a:solidFill>
                  <a:schemeClr val="bg1"/>
                </a:solidFill>
              </a:rPr>
              <a:t>Automotive Radar Applications with 55dB IF Channel-to-Channel Isolation”, 4</a:t>
            </a:r>
            <a:r>
              <a:rPr lang="en-US" sz="900" baseline="30000" dirty="0" smtClean="0">
                <a:solidFill>
                  <a:schemeClr val="bg1"/>
                </a:solidFill>
              </a:rPr>
              <a:t>th</a:t>
            </a:r>
            <a:r>
              <a:rPr lang="en-US" sz="900" dirty="0" smtClean="0">
                <a:solidFill>
                  <a:schemeClr val="bg1"/>
                </a:solidFill>
              </a:rPr>
              <a:t> European </a:t>
            </a:r>
            <a:r>
              <a:rPr lang="en-US" sz="900" dirty="0" err="1" smtClean="0">
                <a:solidFill>
                  <a:schemeClr val="bg1"/>
                </a:solidFill>
              </a:rPr>
              <a:t>Micorwave</a:t>
            </a:r>
            <a:r>
              <a:rPr lang="en-US" sz="900" dirty="0" smtClean="0">
                <a:solidFill>
                  <a:schemeClr val="bg1"/>
                </a:solidFill>
              </a:rPr>
              <a:t> Integrated Circuits Conference,2009.</a:t>
            </a:r>
            <a:endParaRPr lang="en-US" sz="900" dirty="0"/>
          </a:p>
        </p:txBody>
      </p:sp>
      <mc:AlternateContent xmlns:mc="http://schemas.openxmlformats.org/markup-compatibility/2006" xmlns:a14="http://schemas.microsoft.com/office/drawing/2010/main">
        <mc:Choice Requires="a14">
          <p:sp>
            <p:nvSpPr>
              <p:cNvPr id="15" name="Rounded Rectangle 14"/>
              <p:cNvSpPr/>
              <p:nvPr/>
            </p:nvSpPr>
            <p:spPr bwMode="auto">
              <a:xfrm>
                <a:off x="5436433" y="1371600"/>
                <a:ext cx="3581400" cy="867236"/>
              </a:xfrm>
              <a:prstGeom prst="roundRect">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a:solidFill>
                      <a:schemeClr val="bg1"/>
                    </a:solidFill>
                    <a:latin typeface="Arial Narrow" pitchFamily="34" charset="0"/>
                  </a:rPr>
                  <a:t>RF=76.5GHz, LO=38.25GHz, CG with IF amplifier=18dB, Supply 3.3V, 200 GHz </a:t>
                </a: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𝒇</m:t>
                        </m:r>
                      </m:e>
                      <m:sub>
                        <m:r>
                          <a:rPr lang="en-US" b="1" i="1">
                            <a:solidFill>
                              <a:schemeClr val="bg1"/>
                            </a:solidFill>
                            <a:latin typeface="Cambria Math"/>
                          </a:rPr>
                          <m:t>𝑻</m:t>
                        </m:r>
                      </m:sub>
                    </m:sSub>
                  </m:oMath>
                </a14:m>
                <a:r>
                  <a:rPr lang="en-US" b="1" dirty="0">
                    <a:solidFill>
                      <a:schemeClr val="bg1"/>
                    </a:solidFill>
                    <a:latin typeface="Arial Narrow" pitchFamily="34" charset="0"/>
                  </a:rPr>
                  <a:t> </a:t>
                </a:r>
                <a:r>
                  <a:rPr lang="en-US" b="1" dirty="0" err="1">
                    <a:solidFill>
                      <a:schemeClr val="bg1"/>
                    </a:solidFill>
                    <a:latin typeface="Arial Narrow" pitchFamily="34" charset="0"/>
                  </a:rPr>
                  <a:t>SiGe</a:t>
                </a:r>
                <a:r>
                  <a:rPr lang="en-US" b="1" dirty="0">
                    <a:solidFill>
                      <a:schemeClr val="bg1"/>
                    </a:solidFill>
                    <a:latin typeface="Arial Narrow" pitchFamily="34" charset="0"/>
                  </a:rPr>
                  <a:t> </a:t>
                </a:r>
                <a:r>
                  <a:rPr lang="en-US" b="1" dirty="0" err="1">
                    <a:solidFill>
                      <a:schemeClr val="bg1"/>
                    </a:solidFill>
                    <a:latin typeface="Arial Narrow" pitchFamily="34" charset="0"/>
                  </a:rPr>
                  <a:t>BiCMOS</a:t>
                </a:r>
                <a:r>
                  <a:rPr lang="en-US" b="1" dirty="0">
                    <a:solidFill>
                      <a:schemeClr val="bg1"/>
                    </a:solidFill>
                    <a:latin typeface="Arial Narrow" pitchFamily="34" charset="0"/>
                  </a:rPr>
                  <a:t> technology.</a:t>
                </a:r>
              </a:p>
              <a:p>
                <a:endParaRPr lang="en-US" b="1" dirty="0">
                  <a:solidFill>
                    <a:schemeClr val="bg1"/>
                  </a:solidFill>
                  <a:latin typeface="Arial Narrow" pitchFamily="34" charset="0"/>
                </a:endParaRPr>
              </a:p>
            </p:txBody>
          </p:sp>
        </mc:Choice>
        <mc:Fallback xmlns="">
          <p:sp>
            <p:nvSpPr>
              <p:cNvPr id="15" name="Rounded Rectangle 14"/>
              <p:cNvSpPr>
                <a:spLocks noRot="1" noChangeAspect="1" noMove="1" noResize="1" noEditPoints="1" noAdjustHandles="1" noChangeArrowheads="1" noChangeShapeType="1" noTextEdit="1"/>
              </p:cNvSpPr>
              <p:nvPr/>
            </p:nvSpPr>
            <p:spPr bwMode="auto">
              <a:xfrm>
                <a:off x="5436433" y="1371600"/>
                <a:ext cx="3581400" cy="867236"/>
              </a:xfrm>
              <a:prstGeom prst="roundRect">
                <a:avLst/>
              </a:prstGeom>
              <a:blipFill rotWithShape="1">
                <a:blip r:embed="rId5"/>
                <a:stretch>
                  <a:fillRect b="-7534"/>
                </a:stretch>
              </a:blipFill>
              <a:ln w="25400" cap="sq" cmpd="sng" algn="ctr">
                <a:solidFill>
                  <a:schemeClr val="bg1">
                    <a:lumMod val="75000"/>
                    <a:lumOff val="25000"/>
                  </a:schemeClr>
                </a:solidFill>
                <a:prstDash val="solid"/>
                <a:round/>
                <a:headEnd type="none" w="sm" len="sm"/>
                <a:tailEnd type="none" w="sm" len="sm"/>
              </a:ln>
              <a:effectLst/>
            </p:spPr>
            <p:txBody>
              <a:bodyPr/>
              <a:lstStyle/>
              <a:p>
                <a:r>
                  <a:rPr lang="en-US">
                    <a:noFill/>
                  </a:rPr>
                  <a:t> </a:t>
                </a:r>
              </a:p>
            </p:txBody>
          </p:sp>
        </mc:Fallback>
      </mc:AlternateContent>
      <p:sp>
        <p:nvSpPr>
          <p:cNvPr id="16" name="Rounded Rectangle 15"/>
          <p:cNvSpPr/>
          <p:nvPr/>
        </p:nvSpPr>
        <p:spPr bwMode="auto">
          <a:xfrm>
            <a:off x="5436433" y="2583619"/>
            <a:ext cx="3581400" cy="3070017"/>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285750" indent="-285750">
              <a:buFont typeface="Arial" pitchFamily="34" charset="0"/>
              <a:buChar char="•"/>
            </a:pPr>
            <a:r>
              <a:rPr lang="en-US" b="1" dirty="0" smtClean="0">
                <a:solidFill>
                  <a:schemeClr val="bg1"/>
                </a:solidFill>
                <a:latin typeface="Arial Narrow" pitchFamily="34" charset="0"/>
              </a:rPr>
              <a:t>Transistors </a:t>
            </a:r>
            <a:r>
              <a:rPr lang="en-US" b="1" dirty="0">
                <a:solidFill>
                  <a:schemeClr val="bg1"/>
                </a:solidFill>
                <a:latin typeface="Arial Narrow" pitchFamily="34" charset="0"/>
              </a:rPr>
              <a:t>are biased to get highest stable </a:t>
            </a:r>
            <a:r>
              <a:rPr lang="en-US" b="1" dirty="0" smtClean="0">
                <a:solidFill>
                  <a:schemeClr val="bg1"/>
                </a:solidFill>
                <a:latin typeface="Arial Narrow" pitchFamily="34" charset="0"/>
              </a:rPr>
              <a:t>gain.</a:t>
            </a:r>
          </a:p>
          <a:p>
            <a:pPr marL="285750" indent="-285750">
              <a:buFont typeface="Arial" pitchFamily="34" charset="0"/>
              <a:buChar char="•"/>
            </a:pPr>
            <a:r>
              <a:rPr lang="en-US" b="1" dirty="0" smtClean="0">
                <a:solidFill>
                  <a:schemeClr val="bg1"/>
                </a:solidFill>
                <a:latin typeface="Arial Narrow" pitchFamily="34" charset="0"/>
              </a:rPr>
              <a:t>Current </a:t>
            </a:r>
            <a:r>
              <a:rPr lang="en-US" b="1" dirty="0">
                <a:solidFill>
                  <a:schemeClr val="bg1"/>
                </a:solidFill>
                <a:latin typeface="Arial Narrow" pitchFamily="34" charset="0"/>
              </a:rPr>
              <a:t>in the input RF-pair can be optimized to improve NF and linearity</a:t>
            </a:r>
            <a:r>
              <a:rPr lang="en-US" b="1" dirty="0" smtClean="0">
                <a:solidFill>
                  <a:schemeClr val="bg1"/>
                </a:solidFill>
                <a:latin typeface="Arial Narrow" pitchFamily="34" charset="0"/>
              </a:rPr>
              <a:t>.</a:t>
            </a:r>
          </a:p>
          <a:p>
            <a:pPr marL="285750" indent="-285750">
              <a:buFont typeface="Arial" pitchFamily="34" charset="0"/>
              <a:buChar char="•"/>
            </a:pPr>
            <a:r>
              <a:rPr lang="en-US" b="1" dirty="0" smtClean="0">
                <a:solidFill>
                  <a:schemeClr val="bg1"/>
                </a:solidFill>
                <a:latin typeface="Arial Narrow" pitchFamily="34" charset="0"/>
              </a:rPr>
              <a:t>LO switch quad are biased in low current to reduce noise injected by these transistors.</a:t>
            </a:r>
          </a:p>
          <a:p>
            <a:pPr marL="285750" indent="-285750">
              <a:buFont typeface="Arial" pitchFamily="34" charset="0"/>
              <a:buChar char="•"/>
            </a:pPr>
            <a:r>
              <a:rPr lang="en-US" b="1" dirty="0" smtClean="0">
                <a:solidFill>
                  <a:schemeClr val="bg1"/>
                </a:solidFill>
                <a:latin typeface="Arial Narrow" pitchFamily="34" charset="0"/>
              </a:rPr>
              <a:t>Voltage </a:t>
            </a:r>
            <a:r>
              <a:rPr lang="en-US" b="1" dirty="0">
                <a:solidFill>
                  <a:schemeClr val="bg1"/>
                </a:solidFill>
                <a:latin typeface="Arial Narrow" pitchFamily="34" charset="0"/>
              </a:rPr>
              <a:t>headroom available at the IF output help to avoid the clipping of mixer core.</a:t>
            </a:r>
          </a:p>
          <a:p>
            <a:pPr marL="285750" indent="-285750">
              <a:buFont typeface="Arial" pitchFamily="34" charset="0"/>
              <a:buChar char="•"/>
            </a:pPr>
            <a:endParaRPr lang="en-US" b="1" dirty="0">
              <a:solidFill>
                <a:schemeClr val="bg1"/>
              </a:solidFill>
              <a:latin typeface="Arial Narrow" pitchFamily="34" charset="0"/>
            </a:endParaRPr>
          </a:p>
          <a:p>
            <a:pPr marL="285750" indent="-285750">
              <a:buFont typeface="Arial" pitchFamily="34" charset="0"/>
              <a:buChar char="•"/>
            </a:pPr>
            <a:endParaRPr lang="en-US" b="1" dirty="0">
              <a:solidFill>
                <a:schemeClr val="bg1"/>
              </a:solidFill>
              <a:latin typeface="Arial Narrow" pitchFamily="34" charset="0"/>
            </a:endParaRPr>
          </a:p>
          <a:p>
            <a:pPr marL="285750" indent="-285750">
              <a:buFont typeface="Arial" pitchFamily="34" charset="0"/>
              <a:buChar char="•"/>
            </a:pPr>
            <a:endParaRPr lang="en-US" b="1" dirty="0" smtClean="0">
              <a:solidFill>
                <a:schemeClr val="bg1"/>
              </a:solidFill>
              <a:latin typeface="Arial Narrow" pitchFamily="34" charset="0"/>
            </a:endParaRPr>
          </a:p>
          <a:p>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2857458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Heterodyne Mixer</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15</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2039" y="3643117"/>
            <a:ext cx="2804967" cy="2562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2039" y="1800251"/>
            <a:ext cx="2057399" cy="1024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bwMode="auto">
          <a:xfrm>
            <a:off x="7643239" y="2467761"/>
            <a:ext cx="76199" cy="3810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6901" y="1319238"/>
            <a:ext cx="1295400" cy="2568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bwMode="auto">
          <a:xfrm>
            <a:off x="7548300" y="2614156"/>
            <a:ext cx="228600" cy="0"/>
          </a:xfrm>
          <a:prstGeom prst="line">
            <a:avLst/>
          </a:prstGeom>
          <a:solidFill>
            <a:schemeClr val="accent1"/>
          </a:solidFill>
          <a:ln w="19050" cap="sq" cmpd="sng" algn="ctr">
            <a:solidFill>
              <a:schemeClr val="bg1"/>
            </a:solidFill>
            <a:prstDash val="solid"/>
            <a:round/>
            <a:headEnd type="none" w="sm" len="sm"/>
            <a:tailEnd type="none" w="sm" len="sm"/>
          </a:ln>
          <a:effectLst/>
        </p:spPr>
      </p:cxnSp>
      <p:cxnSp>
        <p:nvCxnSpPr>
          <p:cNvPr id="10" name="Straight Arrow Connector 9"/>
          <p:cNvCxnSpPr/>
          <p:nvPr/>
        </p:nvCxnSpPr>
        <p:spPr bwMode="auto">
          <a:xfrm flipV="1">
            <a:off x="6710102" y="2785422"/>
            <a:ext cx="1" cy="246890"/>
          </a:xfrm>
          <a:prstGeom prst="straightConnector1">
            <a:avLst/>
          </a:prstGeom>
          <a:solidFill>
            <a:schemeClr val="accent1"/>
          </a:solidFill>
          <a:ln w="19050" cap="sq" cmpd="sng" algn="ctr">
            <a:solidFill>
              <a:schemeClr val="bg1"/>
            </a:solidFill>
            <a:prstDash val="solid"/>
            <a:round/>
            <a:headEnd type="none" w="sm" len="sm"/>
            <a:tailEnd type="arrow"/>
          </a:ln>
          <a:effectLst/>
        </p:spPr>
      </p:cxnSp>
      <p:sp>
        <p:nvSpPr>
          <p:cNvPr id="11" name="TextBox 10"/>
          <p:cNvSpPr txBox="1"/>
          <p:nvPr/>
        </p:nvSpPr>
        <p:spPr>
          <a:xfrm>
            <a:off x="6237858" y="3048311"/>
            <a:ext cx="944489" cy="253916"/>
          </a:xfrm>
          <a:prstGeom prst="rect">
            <a:avLst/>
          </a:prstGeom>
          <a:noFill/>
        </p:spPr>
        <p:txBody>
          <a:bodyPr wrap="none" rtlCol="0">
            <a:spAutoFit/>
          </a:bodyPr>
          <a:lstStyle/>
          <a:p>
            <a:r>
              <a:rPr lang="en-US" sz="1000" b="1" dirty="0" smtClean="0">
                <a:solidFill>
                  <a:schemeClr val="bg1"/>
                </a:solidFill>
                <a:cs typeface="Times New Roman" pitchFamily="18" charset="0"/>
              </a:rPr>
              <a:t>LO @ 52GHz</a:t>
            </a:r>
            <a:endParaRPr lang="en-US" sz="1000" b="1" dirty="0">
              <a:solidFill>
                <a:schemeClr val="bg1"/>
              </a:solidFill>
              <a:cs typeface="Times New Roman" pitchFamily="18" charset="0"/>
            </a:endParaRPr>
          </a:p>
        </p:txBody>
      </p:sp>
      <p:sp>
        <p:nvSpPr>
          <p:cNvPr id="17" name="Rounded Rectangle 16"/>
          <p:cNvSpPr/>
          <p:nvPr/>
        </p:nvSpPr>
        <p:spPr bwMode="auto">
          <a:xfrm>
            <a:off x="6438641" y="1918346"/>
            <a:ext cx="542923" cy="1098830"/>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cxnSp>
        <p:nvCxnSpPr>
          <p:cNvPr id="13" name="Straight Arrow Connector 12"/>
          <p:cNvCxnSpPr/>
          <p:nvPr/>
        </p:nvCxnSpPr>
        <p:spPr bwMode="auto">
          <a:xfrm>
            <a:off x="6981564" y="2916362"/>
            <a:ext cx="486036" cy="726755"/>
          </a:xfrm>
          <a:prstGeom prst="straightConnector1">
            <a:avLst/>
          </a:prstGeom>
          <a:solidFill>
            <a:schemeClr val="accent1"/>
          </a:solidFill>
          <a:ln w="28575" cap="sq" cmpd="sng" algn="ctr">
            <a:solidFill>
              <a:schemeClr val="bg1"/>
            </a:solidFill>
            <a:prstDash val="solid"/>
            <a:round/>
            <a:headEnd type="none" w="sm" len="sm"/>
            <a:tailEnd type="arrow"/>
          </a:ln>
          <a:effectLst/>
        </p:spPr>
      </p:cxnSp>
      <p:sp>
        <p:nvSpPr>
          <p:cNvPr id="34" name="TextBox 33"/>
          <p:cNvSpPr txBox="1"/>
          <p:nvPr/>
        </p:nvSpPr>
        <p:spPr>
          <a:xfrm>
            <a:off x="8147047" y="3696661"/>
            <a:ext cx="639919" cy="215444"/>
          </a:xfrm>
          <a:prstGeom prst="rect">
            <a:avLst/>
          </a:prstGeom>
          <a:noFill/>
        </p:spPr>
        <p:txBody>
          <a:bodyPr wrap="none" rtlCol="0">
            <a:spAutoFit/>
          </a:bodyPr>
          <a:lstStyle/>
          <a:p>
            <a:r>
              <a:rPr lang="en-US" sz="800" b="1" dirty="0" smtClean="0">
                <a:solidFill>
                  <a:schemeClr val="bg1"/>
                </a:solidFill>
              </a:rPr>
              <a:t>@ 26 GHz</a:t>
            </a:r>
            <a:endParaRPr lang="en-US" sz="800" b="1" dirty="0">
              <a:solidFill>
                <a:schemeClr val="bg1"/>
              </a:solidFill>
            </a:endParaRPr>
          </a:p>
        </p:txBody>
      </p:sp>
      <p:sp>
        <p:nvSpPr>
          <p:cNvPr id="35" name="TextBox 34"/>
          <p:cNvSpPr txBox="1"/>
          <p:nvPr/>
        </p:nvSpPr>
        <p:spPr>
          <a:xfrm>
            <a:off x="8104641" y="1307066"/>
            <a:ext cx="639919" cy="215444"/>
          </a:xfrm>
          <a:prstGeom prst="rect">
            <a:avLst/>
          </a:prstGeom>
          <a:noFill/>
        </p:spPr>
        <p:txBody>
          <a:bodyPr wrap="none" rtlCol="0">
            <a:spAutoFit/>
          </a:bodyPr>
          <a:lstStyle/>
          <a:p>
            <a:r>
              <a:rPr lang="en-US" sz="800" b="1" dirty="0" smtClean="0">
                <a:solidFill>
                  <a:schemeClr val="bg1"/>
                </a:solidFill>
              </a:rPr>
              <a:t>@ 26 GHz</a:t>
            </a:r>
            <a:endParaRPr lang="en-US" sz="800" b="1" dirty="0">
              <a:solidFill>
                <a:schemeClr val="bg1"/>
              </a:solidFill>
            </a:endParaRPr>
          </a:p>
        </p:txBody>
      </p:sp>
      <p:sp>
        <p:nvSpPr>
          <p:cNvPr id="44" name="Content Placeholder 5"/>
          <p:cNvSpPr>
            <a:spLocks noGrp="1"/>
          </p:cNvSpPr>
          <p:nvPr>
            <p:ph idx="1"/>
          </p:nvPr>
        </p:nvSpPr>
        <p:spPr>
          <a:xfrm>
            <a:off x="377252" y="2350005"/>
            <a:ext cx="5032948" cy="3124200"/>
          </a:xfrm>
          <a:solidFill>
            <a:schemeClr val="bg1">
              <a:lumMod val="10000"/>
              <a:lumOff val="90000"/>
            </a:schemeClr>
          </a:solidFill>
          <a:ln w="28575">
            <a:solidFill>
              <a:srgbClr val="C00000"/>
            </a:solidFill>
          </a:ln>
        </p:spPr>
        <p:txBody>
          <a:bodyPr/>
          <a:lstStyle/>
          <a:p>
            <a:endParaRPr lang="en-US" sz="1600" dirty="0" smtClean="0">
              <a:solidFill>
                <a:schemeClr val="bg1"/>
              </a:solidFill>
              <a:latin typeface="Arial Narrow" pitchFamily="34" charset="0"/>
            </a:endParaRPr>
          </a:p>
          <a:p>
            <a:r>
              <a:rPr lang="en-US" sz="1600" dirty="0" smtClean="0">
                <a:solidFill>
                  <a:schemeClr val="bg1"/>
                </a:solidFill>
                <a:latin typeface="Arial Narrow" pitchFamily="34" charset="0"/>
              </a:rPr>
              <a:t>Second </a:t>
            </a:r>
            <a:r>
              <a:rPr lang="en-US" sz="1600" dirty="0">
                <a:solidFill>
                  <a:schemeClr val="bg1"/>
                </a:solidFill>
                <a:latin typeface="Arial Narrow" pitchFamily="34" charset="0"/>
              </a:rPr>
              <a:t>quadrature LO is generated by </a:t>
            </a:r>
            <a:r>
              <a:rPr lang="en-US" sz="1600" dirty="0" smtClean="0">
                <a:solidFill>
                  <a:schemeClr val="bg1"/>
                </a:solidFill>
                <a:latin typeface="Arial Narrow" pitchFamily="34" charset="0"/>
              </a:rPr>
              <a:t>dividing first </a:t>
            </a:r>
            <a:r>
              <a:rPr lang="en-US" sz="1600" dirty="0">
                <a:solidFill>
                  <a:schemeClr val="bg1"/>
                </a:solidFill>
                <a:latin typeface="Arial Narrow" pitchFamily="34" charset="0"/>
              </a:rPr>
              <a:t>LO </a:t>
            </a:r>
            <a:r>
              <a:rPr lang="en-US" sz="1600" dirty="0" smtClean="0">
                <a:solidFill>
                  <a:schemeClr val="bg1"/>
                </a:solidFill>
                <a:latin typeface="Arial Narrow" pitchFamily="34" charset="0"/>
              </a:rPr>
              <a:t>by </a:t>
            </a:r>
            <a:r>
              <a:rPr lang="en-US" sz="1600" dirty="0">
                <a:solidFill>
                  <a:schemeClr val="bg1"/>
                </a:solidFill>
                <a:latin typeface="Arial Narrow" pitchFamily="34" charset="0"/>
              </a:rPr>
              <a:t>2</a:t>
            </a:r>
            <a:r>
              <a:rPr lang="en-US" sz="1600" dirty="0" smtClean="0">
                <a:solidFill>
                  <a:schemeClr val="bg1"/>
                </a:solidFill>
                <a:latin typeface="Arial Narrow" pitchFamily="34" charset="0"/>
              </a:rPr>
              <a:t>.</a:t>
            </a:r>
            <a:r>
              <a:rPr lang="en-US" sz="1600" dirty="0">
                <a:solidFill>
                  <a:schemeClr val="bg1"/>
                </a:solidFill>
                <a:latin typeface="Arial Narrow" pitchFamily="34" charset="0"/>
              </a:rPr>
              <a:t> Single frequency synthesizer can be used as first and second LO </a:t>
            </a:r>
            <a:r>
              <a:rPr lang="en-US" sz="1600" dirty="0" smtClean="0">
                <a:solidFill>
                  <a:schemeClr val="bg1"/>
                </a:solidFill>
                <a:latin typeface="Arial Narrow" pitchFamily="34" charset="0"/>
              </a:rPr>
              <a:t>generation.</a:t>
            </a:r>
          </a:p>
          <a:p>
            <a:endParaRPr lang="en-US" sz="1600" dirty="0">
              <a:solidFill>
                <a:schemeClr val="bg1"/>
              </a:solidFill>
              <a:latin typeface="Arial Narrow" pitchFamily="34" charset="0"/>
            </a:endParaRPr>
          </a:p>
          <a:p>
            <a:r>
              <a:rPr lang="en-US" sz="1600" dirty="0" smtClean="0">
                <a:solidFill>
                  <a:schemeClr val="bg1"/>
                </a:solidFill>
                <a:latin typeface="Arial Narrow" pitchFamily="34" charset="0"/>
              </a:rPr>
              <a:t>Shielded T-lines are used for matching circuits because required reactance is small, also These </a:t>
            </a:r>
            <a:r>
              <a:rPr lang="en-US" sz="1600" dirty="0">
                <a:solidFill>
                  <a:schemeClr val="bg1"/>
                </a:solidFill>
                <a:latin typeface="Arial Narrow" pitchFamily="34" charset="0"/>
              </a:rPr>
              <a:t>lines has high isolation</a:t>
            </a:r>
            <a:r>
              <a:rPr lang="en-US" sz="1600" dirty="0" smtClean="0">
                <a:solidFill>
                  <a:schemeClr val="bg1"/>
                </a:solidFill>
                <a:latin typeface="Arial Narrow" pitchFamily="34" charset="0"/>
              </a:rPr>
              <a:t>, reduced </a:t>
            </a:r>
            <a:r>
              <a:rPr lang="en-US" sz="1600" dirty="0">
                <a:solidFill>
                  <a:schemeClr val="bg1"/>
                </a:solidFill>
                <a:latin typeface="Arial Narrow" pitchFamily="34" charset="0"/>
              </a:rPr>
              <a:t>coupling  to adjacent circuits. </a:t>
            </a:r>
            <a:endParaRPr lang="en-US" sz="1600" dirty="0" smtClean="0">
              <a:solidFill>
                <a:schemeClr val="bg1"/>
              </a:solidFill>
              <a:latin typeface="Arial Narrow" pitchFamily="34" charset="0"/>
            </a:endParaRPr>
          </a:p>
          <a:p>
            <a:endParaRPr lang="en-US" sz="1600" dirty="0">
              <a:solidFill>
                <a:schemeClr val="bg1"/>
              </a:solidFill>
              <a:latin typeface="Arial Narrow" pitchFamily="34" charset="0"/>
            </a:endParaRPr>
          </a:p>
          <a:p>
            <a:r>
              <a:rPr lang="en-US" sz="1600" dirty="0" smtClean="0">
                <a:solidFill>
                  <a:schemeClr val="bg1"/>
                </a:solidFill>
                <a:latin typeface="Arial Narrow" pitchFamily="34" charset="0"/>
              </a:rPr>
              <a:t>Second </a:t>
            </a:r>
            <a:r>
              <a:rPr lang="en-US" sz="1600" dirty="0">
                <a:solidFill>
                  <a:schemeClr val="bg1"/>
                </a:solidFill>
                <a:latin typeface="Arial Narrow" pitchFamily="34" charset="0"/>
              </a:rPr>
              <a:t>Mixer achieves 6dB conversion gain and BW=8GHz in base band.</a:t>
            </a:r>
          </a:p>
          <a:p>
            <a:endParaRPr lang="en-US" sz="1600" dirty="0">
              <a:solidFill>
                <a:schemeClr val="bg1"/>
              </a:solidFill>
              <a:latin typeface="Arial Narrow" pitchFamily="34" charset="0"/>
            </a:endParaRPr>
          </a:p>
        </p:txBody>
      </p:sp>
      <p:sp>
        <p:nvSpPr>
          <p:cNvPr id="3" name="Rectangle 2"/>
          <p:cNvSpPr/>
          <p:nvPr/>
        </p:nvSpPr>
        <p:spPr>
          <a:xfrm>
            <a:off x="990600" y="6462379"/>
            <a:ext cx="7100021" cy="369332"/>
          </a:xfrm>
          <a:prstGeom prst="rect">
            <a:avLst/>
          </a:prstGeom>
        </p:spPr>
        <p:txBody>
          <a:bodyPr wrap="none">
            <a:spAutoFit/>
          </a:bodyPr>
          <a:lstStyle/>
          <a:p>
            <a:r>
              <a:rPr lang="en-US" sz="900" dirty="0" smtClean="0">
                <a:solidFill>
                  <a:schemeClr val="bg1"/>
                </a:solidFill>
              </a:rPr>
              <a:t>Reference: </a:t>
            </a:r>
            <a:r>
              <a:rPr lang="en-US" sz="900" dirty="0" err="1" smtClean="0">
                <a:solidFill>
                  <a:schemeClr val="bg1"/>
                </a:solidFill>
              </a:rPr>
              <a:t>Aydin</a:t>
            </a:r>
            <a:r>
              <a:rPr lang="en-US" sz="900" dirty="0" smtClean="0">
                <a:solidFill>
                  <a:schemeClr val="bg1"/>
                </a:solidFill>
              </a:rPr>
              <a:t> </a:t>
            </a:r>
            <a:r>
              <a:rPr lang="en-US" sz="900" dirty="0" err="1" smtClean="0">
                <a:solidFill>
                  <a:schemeClr val="bg1"/>
                </a:solidFill>
              </a:rPr>
              <a:t>babakhani,Xiang</a:t>
            </a:r>
            <a:r>
              <a:rPr lang="en-US" sz="900" dirty="0" smtClean="0">
                <a:solidFill>
                  <a:schemeClr val="bg1"/>
                </a:solidFill>
              </a:rPr>
              <a:t> </a:t>
            </a:r>
            <a:r>
              <a:rPr lang="en-US" sz="900" dirty="0" err="1" smtClean="0">
                <a:solidFill>
                  <a:schemeClr val="bg1"/>
                </a:solidFill>
              </a:rPr>
              <a:t>Guan,Abbas</a:t>
            </a:r>
            <a:r>
              <a:rPr lang="en-US" sz="900" dirty="0" smtClean="0">
                <a:solidFill>
                  <a:schemeClr val="bg1"/>
                </a:solidFill>
              </a:rPr>
              <a:t> </a:t>
            </a:r>
            <a:r>
              <a:rPr lang="en-US" sz="900" dirty="0" err="1" smtClean="0">
                <a:solidFill>
                  <a:schemeClr val="bg1"/>
                </a:solidFill>
              </a:rPr>
              <a:t>komijani,Arun</a:t>
            </a:r>
            <a:r>
              <a:rPr lang="en-US" sz="900" dirty="0" smtClean="0">
                <a:solidFill>
                  <a:schemeClr val="bg1"/>
                </a:solidFill>
              </a:rPr>
              <a:t> </a:t>
            </a:r>
            <a:r>
              <a:rPr lang="en-US" sz="900" dirty="0" err="1" smtClean="0">
                <a:solidFill>
                  <a:schemeClr val="bg1"/>
                </a:solidFill>
              </a:rPr>
              <a:t>Natarajan,Ali</a:t>
            </a:r>
            <a:r>
              <a:rPr lang="en-US" sz="900" dirty="0" smtClean="0">
                <a:solidFill>
                  <a:schemeClr val="bg1"/>
                </a:solidFill>
              </a:rPr>
              <a:t> </a:t>
            </a:r>
            <a:r>
              <a:rPr lang="en-US" sz="900" dirty="0" err="1" smtClean="0">
                <a:solidFill>
                  <a:schemeClr val="bg1"/>
                </a:solidFill>
              </a:rPr>
              <a:t>hajimiri</a:t>
            </a:r>
            <a:r>
              <a:rPr lang="en-US" sz="900" dirty="0" smtClean="0">
                <a:solidFill>
                  <a:schemeClr val="bg1"/>
                </a:solidFill>
              </a:rPr>
              <a:t>,”A &amp;&amp;GHz phased array transceiver with on chip antennas in </a:t>
            </a:r>
          </a:p>
          <a:p>
            <a:r>
              <a:rPr lang="en-US" sz="900" dirty="0" err="1" smtClean="0">
                <a:solidFill>
                  <a:schemeClr val="bg1"/>
                </a:solidFill>
              </a:rPr>
              <a:t>Silicon:receiver</a:t>
            </a:r>
            <a:r>
              <a:rPr lang="en-US" sz="900" dirty="0" smtClean="0">
                <a:solidFill>
                  <a:schemeClr val="bg1"/>
                </a:solidFill>
              </a:rPr>
              <a:t> and </a:t>
            </a:r>
            <a:r>
              <a:rPr lang="en-US" sz="900" dirty="0" err="1" smtClean="0">
                <a:solidFill>
                  <a:schemeClr val="bg1"/>
                </a:solidFill>
              </a:rPr>
              <a:t>Antennas”,IEEE</a:t>
            </a:r>
            <a:r>
              <a:rPr lang="en-US" sz="900" dirty="0" smtClean="0">
                <a:solidFill>
                  <a:schemeClr val="bg1"/>
                </a:solidFill>
              </a:rPr>
              <a:t> journal of Solid State Circuit,vol.41,no.12,December 2006</a:t>
            </a:r>
            <a:endParaRPr lang="en-US" sz="900" dirty="0"/>
          </a:p>
        </p:txBody>
      </p:sp>
      <p:sp>
        <p:nvSpPr>
          <p:cNvPr id="18" name="Rounded Rectangle 17"/>
          <p:cNvSpPr/>
          <p:nvPr/>
        </p:nvSpPr>
        <p:spPr bwMode="auto">
          <a:xfrm>
            <a:off x="377252" y="1522510"/>
            <a:ext cx="5181600" cy="614567"/>
          </a:xfrm>
          <a:prstGeom prst="roundRect">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a:solidFill>
                  <a:schemeClr val="bg1"/>
                </a:solidFill>
                <a:latin typeface="Arial Narrow" pitchFamily="34" charset="0"/>
              </a:rPr>
              <a:t>Two step down conversion scheme with RF =76-81 </a:t>
            </a:r>
            <a:r>
              <a:rPr lang="en-US" b="1" dirty="0" smtClean="0">
                <a:solidFill>
                  <a:schemeClr val="bg1"/>
                </a:solidFill>
                <a:latin typeface="Arial Narrow" pitchFamily="34" charset="0"/>
              </a:rPr>
              <a:t>GHz,</a:t>
            </a:r>
          </a:p>
          <a:p>
            <a:r>
              <a:rPr lang="en-US" b="1" dirty="0" smtClean="0">
                <a:solidFill>
                  <a:schemeClr val="bg1"/>
                </a:solidFill>
                <a:latin typeface="Arial Narrow" pitchFamily="34" charset="0"/>
              </a:rPr>
              <a:t>IF</a:t>
            </a:r>
            <a:r>
              <a:rPr lang="en-US" b="1" dirty="0">
                <a:solidFill>
                  <a:schemeClr val="bg1"/>
                </a:solidFill>
                <a:latin typeface="Arial Narrow" pitchFamily="34" charset="0"/>
              </a:rPr>
              <a:t>= 25-27 </a:t>
            </a:r>
            <a:r>
              <a:rPr lang="en-US" b="1" dirty="0" smtClean="0">
                <a:solidFill>
                  <a:schemeClr val="bg1"/>
                </a:solidFill>
                <a:latin typeface="Arial Narrow" pitchFamily="34" charset="0"/>
              </a:rPr>
              <a:t>GHz. </a:t>
            </a:r>
            <a:r>
              <a:rPr lang="en-US" b="1" dirty="0">
                <a:solidFill>
                  <a:schemeClr val="bg1"/>
                </a:solidFill>
                <a:latin typeface="Arial Narrow" pitchFamily="34" charset="0"/>
              </a:rPr>
              <a:t>CG=5dB,BW=10GHz,NF=11dB</a:t>
            </a:r>
          </a:p>
          <a:p>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37867342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Subharmonic</a:t>
            </a:r>
            <a:r>
              <a:rPr lang="en-US" dirty="0" smtClean="0"/>
              <a:t> Mixer</a:t>
            </a:r>
            <a:endParaRPr lang="en-US" dirty="0"/>
          </a:p>
        </p:txBody>
      </p:sp>
      <p:sp>
        <p:nvSpPr>
          <p:cNvPr id="3" name="Content Placeholder 2"/>
          <p:cNvSpPr>
            <a:spLocks noGrp="1"/>
          </p:cNvSpPr>
          <p:nvPr>
            <p:ph idx="1"/>
          </p:nvPr>
        </p:nvSpPr>
        <p:spPr>
          <a:xfrm>
            <a:off x="711200" y="1524000"/>
            <a:ext cx="8356600" cy="4114800"/>
          </a:xfrm>
        </p:spPr>
        <p:txBody>
          <a:bodyPr/>
          <a:lstStyle/>
          <a:p>
            <a:r>
              <a:rPr lang="en-US" sz="1400" b="0" dirty="0" err="1" smtClean="0"/>
              <a:t>Subharmonic</a:t>
            </a:r>
            <a:r>
              <a:rPr lang="en-US" sz="1400" b="0" dirty="0" smtClean="0"/>
              <a:t> mixer offers an alternative solution to fundamental mixers in mm-wave range since they allow for an LO at lower frequency.so this technique avoids separate multiplier and associated circuitry, resulting in lower power consumption and low active area.</a:t>
            </a:r>
          </a:p>
          <a:p>
            <a:pPr marL="0" indent="0">
              <a:buNone/>
            </a:pPr>
            <a:endParaRPr lang="en-US" sz="1400" b="0" dirty="0" smtClean="0"/>
          </a:p>
          <a:p>
            <a:r>
              <a:rPr lang="en-US" sz="1400" b="0" dirty="0" smtClean="0"/>
              <a:t>Second harmonic or fourth harmonic of LO frequency are commonly used to </a:t>
            </a:r>
            <a:r>
              <a:rPr lang="en-US" sz="1400" b="0" dirty="0" err="1" smtClean="0"/>
              <a:t>downconvert</a:t>
            </a:r>
            <a:r>
              <a:rPr lang="en-US" sz="1400" b="0" dirty="0" smtClean="0"/>
              <a:t> RF signal to IF frequency.</a:t>
            </a:r>
          </a:p>
          <a:p>
            <a:pPr marL="0" indent="0">
              <a:buNone/>
            </a:pPr>
            <a:endParaRPr lang="en-US" sz="1400" b="0" dirty="0" smtClean="0"/>
          </a:p>
          <a:p>
            <a:r>
              <a:rPr lang="en-US" sz="1400" b="0" dirty="0" smtClean="0"/>
              <a:t>To increase the gain of </a:t>
            </a:r>
            <a:r>
              <a:rPr lang="en-US" sz="1400" b="0" dirty="0" err="1" smtClean="0"/>
              <a:t>subharmonic</a:t>
            </a:r>
            <a:r>
              <a:rPr lang="en-US" sz="1400" b="0" dirty="0" smtClean="0"/>
              <a:t> mixer, the desired harmonic mixing product should be maximized. Harmonic component of LO signal is a function of conduction duty cycle.</a:t>
            </a:r>
            <a:endParaRPr lang="en-US" sz="1400" b="0"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16</a:t>
            </a:fld>
            <a:endParaRPr lang="en-US"/>
          </a:p>
        </p:txBody>
      </p:sp>
    </p:spTree>
    <p:extLst>
      <p:ext uri="{BB962C8B-B14F-4D97-AF65-F5344CB8AC3E}">
        <p14:creationId xmlns:p14="http://schemas.microsoft.com/office/powerpoint/2010/main" val="11338777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8382000" cy="1143000"/>
          </a:xfrm>
        </p:spPr>
        <p:txBody>
          <a:bodyPr/>
          <a:lstStyle/>
          <a:p>
            <a:r>
              <a:rPr lang="en-US" dirty="0" err="1"/>
              <a:t>Subharmonic</a:t>
            </a:r>
            <a:r>
              <a:rPr lang="en-US" dirty="0"/>
              <a:t> </a:t>
            </a:r>
            <a:r>
              <a:rPr lang="en-US" dirty="0" smtClean="0"/>
              <a:t>Mixer :Topology 1</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17</a:t>
            </a:fld>
            <a:endParaRPr lang="en-US"/>
          </a:p>
        </p:txBody>
      </p:sp>
      <mc:AlternateContent xmlns:mc="http://schemas.openxmlformats.org/markup-compatibility/2006" xmlns:a14="http://schemas.microsoft.com/office/drawing/2010/main">
        <mc:Choice Requires="a14">
          <p:sp>
            <p:nvSpPr>
              <p:cNvPr id="5" name="Content Placeholder 2"/>
              <p:cNvSpPr txBox="1">
                <a:spLocks/>
              </p:cNvSpPr>
              <p:nvPr/>
            </p:nvSpPr>
            <p:spPr bwMode="auto">
              <a:xfrm>
                <a:off x="4724400" y="2286000"/>
                <a:ext cx="4267200" cy="3733800"/>
              </a:xfrm>
              <a:prstGeom prst="rect">
                <a:avLst/>
              </a:prstGeom>
              <a:solidFill>
                <a:schemeClr val="tx1"/>
              </a:solidFill>
              <a:ln w="19050">
                <a:solidFill>
                  <a:srgbClr val="C00000"/>
                </a:solid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rgbClr val="FF6600"/>
                  </a:buClr>
                  <a:buSzPct val="70000"/>
                  <a:buFont typeface="Webdings" pitchFamily="18" charset="2"/>
                  <a:buChar char="="/>
                  <a:defRPr kumimoji="1" sz="2000" b="1">
                    <a:solidFill>
                      <a:srgbClr val="000000"/>
                    </a:solidFill>
                    <a:latin typeface="Arial"/>
                    <a:ea typeface="+mn-ea"/>
                    <a:cs typeface="Arial"/>
                  </a:defRPr>
                </a:lvl1pPr>
                <a:lvl2pPr marL="742950" indent="-285750" algn="l" rtl="0" eaLnBrk="0" fontAlgn="base" hangingPunct="0">
                  <a:spcBef>
                    <a:spcPct val="20000"/>
                  </a:spcBef>
                  <a:spcAft>
                    <a:spcPct val="0"/>
                  </a:spcAft>
                  <a:buClr>
                    <a:srgbClr val="FF6600"/>
                  </a:buClr>
                  <a:buSzPct val="55000"/>
                  <a:buFont typeface="Wingdings" pitchFamily="2" charset="2"/>
                  <a:buChar char="u"/>
                  <a:defRPr kumimoji="1" sz="2000" b="1">
                    <a:solidFill>
                      <a:srgbClr val="000000"/>
                    </a:solidFill>
                    <a:latin typeface="Arial"/>
                    <a:cs typeface="Arial"/>
                  </a:defRPr>
                </a:lvl2pPr>
                <a:lvl3pPr marL="1143000" indent="-228600" algn="l" rtl="0" eaLnBrk="0" fontAlgn="base" hangingPunct="0">
                  <a:spcBef>
                    <a:spcPct val="20000"/>
                  </a:spcBef>
                  <a:spcAft>
                    <a:spcPct val="0"/>
                  </a:spcAft>
                  <a:buClr>
                    <a:srgbClr val="FF6600"/>
                  </a:buClr>
                  <a:buChar char="•"/>
                  <a:defRPr kumimoji="1" sz="1800" b="1">
                    <a:solidFill>
                      <a:srgbClr val="000000"/>
                    </a:solidFill>
                    <a:latin typeface="Arial"/>
                    <a:cs typeface="Arial"/>
                  </a:defRPr>
                </a:lvl3pPr>
                <a:lvl4pPr marL="1600200" indent="-228600" algn="l" rtl="0" eaLnBrk="0" fontAlgn="base" hangingPunct="0">
                  <a:spcBef>
                    <a:spcPct val="20000"/>
                  </a:spcBef>
                  <a:spcAft>
                    <a:spcPct val="0"/>
                  </a:spcAft>
                  <a:buNone/>
                  <a:defRPr kumimoji="1" sz="1600" b="1">
                    <a:solidFill>
                      <a:srgbClr val="000000"/>
                    </a:solidFill>
                    <a:latin typeface="+mn-lt"/>
                  </a:defRPr>
                </a:lvl4pPr>
                <a:lvl5pPr marL="2057400" indent="-228600" algn="l" rtl="0" eaLnBrk="0" fontAlgn="base" hangingPunct="0">
                  <a:spcBef>
                    <a:spcPct val="20000"/>
                  </a:spcBef>
                  <a:spcAft>
                    <a:spcPct val="0"/>
                  </a:spcAft>
                  <a:buChar char="•"/>
                  <a:defRPr kumimoji="1" sz="1400" b="1">
                    <a:solidFill>
                      <a:srgbClr val="000000"/>
                    </a:solidFill>
                    <a:latin typeface="+mn-lt"/>
                  </a:defRPr>
                </a:lvl5pPr>
                <a:lvl6pPr marL="2514600" indent="-228600" algn="l" rtl="0" eaLnBrk="0" fontAlgn="base" hangingPunct="0">
                  <a:spcBef>
                    <a:spcPct val="20000"/>
                  </a:spcBef>
                  <a:spcAft>
                    <a:spcPct val="0"/>
                  </a:spcAft>
                  <a:buChar char="•"/>
                  <a:defRPr kumimoji="1" sz="1400" b="1">
                    <a:solidFill>
                      <a:srgbClr val="000000"/>
                    </a:solidFill>
                    <a:latin typeface="+mn-lt"/>
                  </a:defRPr>
                </a:lvl6pPr>
                <a:lvl7pPr marL="2971800" indent="-228600" algn="l" rtl="0" eaLnBrk="0" fontAlgn="base" hangingPunct="0">
                  <a:spcBef>
                    <a:spcPct val="20000"/>
                  </a:spcBef>
                  <a:spcAft>
                    <a:spcPct val="0"/>
                  </a:spcAft>
                  <a:buChar char="•"/>
                  <a:defRPr kumimoji="1" sz="1400" b="1">
                    <a:solidFill>
                      <a:srgbClr val="000000"/>
                    </a:solidFill>
                    <a:latin typeface="+mn-lt"/>
                  </a:defRPr>
                </a:lvl7pPr>
                <a:lvl8pPr marL="3429000" indent="-228600" algn="l" rtl="0" eaLnBrk="0" fontAlgn="base" hangingPunct="0">
                  <a:spcBef>
                    <a:spcPct val="20000"/>
                  </a:spcBef>
                  <a:spcAft>
                    <a:spcPct val="0"/>
                  </a:spcAft>
                  <a:buChar char="•"/>
                  <a:defRPr kumimoji="1" sz="1400" b="1">
                    <a:solidFill>
                      <a:srgbClr val="000000"/>
                    </a:solidFill>
                    <a:latin typeface="+mn-lt"/>
                  </a:defRPr>
                </a:lvl8pPr>
                <a:lvl9pPr marL="3886200" indent="-228600" algn="l" rtl="0" eaLnBrk="0" fontAlgn="base" hangingPunct="0">
                  <a:spcBef>
                    <a:spcPct val="20000"/>
                  </a:spcBef>
                  <a:spcAft>
                    <a:spcPct val="0"/>
                  </a:spcAft>
                  <a:buChar char="•"/>
                  <a:defRPr kumimoji="1" sz="1400" b="1">
                    <a:solidFill>
                      <a:srgbClr val="000000"/>
                    </a:solidFill>
                    <a:latin typeface="+mn-lt"/>
                  </a:defRPr>
                </a:lvl9pPr>
              </a:lstStyle>
              <a:p>
                <a:pPr marL="0" indent="0">
                  <a:buNone/>
                </a:pPr>
                <a:endParaRPr lang="en-US" sz="1600" dirty="0" smtClean="0">
                  <a:solidFill>
                    <a:schemeClr val="bg1"/>
                  </a:solidFill>
                  <a:latin typeface="Arial Narrow" pitchFamily="34" charset="0"/>
                </a:endParaRPr>
              </a:p>
              <a:p>
                <a:r>
                  <a:rPr lang="en-US" sz="1600" dirty="0" smtClean="0">
                    <a:solidFill>
                      <a:schemeClr val="bg1"/>
                    </a:solidFill>
                    <a:latin typeface="Arial Narrow" pitchFamily="34" charset="0"/>
                  </a:rPr>
                  <a:t>Second Harmonic of LO is used.</a:t>
                </a:r>
                <a:r>
                  <a:rPr lang="en-US" sz="1600" dirty="0">
                    <a:solidFill>
                      <a:schemeClr val="bg1"/>
                    </a:solidFill>
                    <a:latin typeface="Arial Narrow" pitchFamily="34" charset="0"/>
                  </a:rPr>
                  <a:t> </a:t>
                </a:r>
                <a:r>
                  <a:rPr lang="en-US" sz="1600" dirty="0" smtClean="0">
                    <a:solidFill>
                      <a:schemeClr val="bg1"/>
                    </a:solidFill>
                    <a:latin typeface="Arial Narrow" pitchFamily="34" charset="0"/>
                  </a:rPr>
                  <a:t>Completely Doubled </a:t>
                </a:r>
                <a:r>
                  <a:rPr lang="en-US" sz="1600" dirty="0">
                    <a:solidFill>
                      <a:schemeClr val="bg1"/>
                    </a:solidFill>
                    <a:latin typeface="Arial Narrow" pitchFamily="34" charset="0"/>
                  </a:rPr>
                  <a:t>Balanced Gilbert cell</a:t>
                </a:r>
                <a:r>
                  <a:rPr lang="en-US" sz="1600" dirty="0" smtClean="0">
                    <a:solidFill>
                      <a:schemeClr val="bg1"/>
                    </a:solidFill>
                    <a:latin typeface="Arial Narrow" pitchFamily="34" charset="0"/>
                  </a:rPr>
                  <a:t>.</a:t>
                </a:r>
              </a:p>
              <a:p>
                <a:endParaRPr lang="en-US" sz="1600" dirty="0" smtClean="0">
                  <a:solidFill>
                    <a:schemeClr val="bg1"/>
                  </a:solidFill>
                  <a:latin typeface="Arial Narrow" pitchFamily="34" charset="0"/>
                </a:endParaRPr>
              </a:p>
              <a:p>
                <a:r>
                  <a:rPr lang="en-US" sz="1600" dirty="0">
                    <a:solidFill>
                      <a:schemeClr val="bg1"/>
                    </a:solidFill>
                    <a:latin typeface="Arial Narrow" pitchFamily="34" charset="0"/>
                  </a:rPr>
                  <a:t>This topology uses just two level of transistors hence lower supply voltage</a:t>
                </a:r>
                <a:r>
                  <a:rPr lang="en-US" sz="1600" dirty="0" smtClean="0">
                    <a:solidFill>
                      <a:schemeClr val="bg1"/>
                    </a:solidFill>
                    <a:latin typeface="Arial Narrow" pitchFamily="34" charset="0"/>
                  </a:rPr>
                  <a:t>.</a:t>
                </a:r>
              </a:p>
              <a:p>
                <a:endParaRPr lang="en-US" sz="1600" dirty="0" smtClean="0">
                  <a:solidFill>
                    <a:schemeClr val="bg1"/>
                  </a:solidFill>
                  <a:latin typeface="Arial Narrow" pitchFamily="34" charset="0"/>
                </a:endParaRPr>
              </a:p>
              <a:p>
                <a:r>
                  <a:rPr lang="en-US" sz="1600" dirty="0" smtClean="0">
                    <a:solidFill>
                      <a:schemeClr val="bg1"/>
                    </a:solidFill>
                    <a:latin typeface="Arial Narrow" pitchFamily="34" charset="0"/>
                  </a:rPr>
                  <a:t>Differential Two stage ring oscillator is used to generate quadrature phase.</a:t>
                </a:r>
              </a:p>
              <a:p>
                <a:endParaRPr lang="en-US" sz="1600" dirty="0" smtClean="0">
                  <a:solidFill>
                    <a:schemeClr val="bg1"/>
                  </a:solidFill>
                  <a:latin typeface="Arial Narrow" pitchFamily="34" charset="0"/>
                </a:endParaRPr>
              </a:p>
              <a:p>
                <a:r>
                  <a:rPr lang="en-US" sz="1600" dirty="0" smtClean="0">
                    <a:solidFill>
                      <a:schemeClr val="bg1"/>
                    </a:solidFill>
                    <a:latin typeface="Arial Narrow" pitchFamily="34" charset="0"/>
                  </a:rPr>
                  <a:t>The some of the collector current of all switching pair has </a:t>
                </a:r>
                <a14:m>
                  <m:oMath xmlns:m="http://schemas.openxmlformats.org/officeDocument/2006/math">
                    <m:r>
                      <a:rPr lang="en-US" sz="1600" b="1" i="0" smtClean="0">
                        <a:solidFill>
                          <a:schemeClr val="bg1"/>
                        </a:solidFill>
                        <a:latin typeface="Cambria Math"/>
                      </a:rPr>
                      <m:t>𝟐</m:t>
                    </m:r>
                    <m:sSub>
                      <m:sSubPr>
                        <m:ctrlPr>
                          <a:rPr lang="en-US" sz="1600" i="1" smtClean="0">
                            <a:solidFill>
                              <a:schemeClr val="bg1"/>
                            </a:solidFill>
                            <a:latin typeface="Cambria Math"/>
                          </a:rPr>
                        </m:ctrlPr>
                      </m:sSubPr>
                      <m:e>
                        <m:r>
                          <a:rPr lang="en-US" sz="1600" b="1" i="1" smtClean="0">
                            <a:solidFill>
                              <a:schemeClr val="bg1"/>
                            </a:solidFill>
                            <a:latin typeface="Cambria Math"/>
                            <a:ea typeface="Cambria Math"/>
                          </a:rPr>
                          <m:t>𝝎</m:t>
                        </m:r>
                      </m:e>
                      <m:sub>
                        <m:r>
                          <a:rPr lang="en-US" sz="1600" b="1" i="1" smtClean="0">
                            <a:solidFill>
                              <a:schemeClr val="bg1"/>
                            </a:solidFill>
                            <a:latin typeface="Cambria Math"/>
                          </a:rPr>
                          <m:t>𝑳𝑶</m:t>
                        </m:r>
                      </m:sub>
                    </m:sSub>
                  </m:oMath>
                </a14:m>
                <a:r>
                  <a:rPr lang="en-US" sz="1600" dirty="0" smtClean="0">
                    <a:solidFill>
                      <a:schemeClr val="bg1"/>
                    </a:solidFill>
                    <a:latin typeface="Arial Narrow" pitchFamily="34" charset="0"/>
                  </a:rPr>
                  <a:t> component indicating frequency doubling.</a:t>
                </a:r>
                <a:endParaRPr lang="en-US" sz="1600" dirty="0">
                  <a:solidFill>
                    <a:schemeClr val="bg1"/>
                  </a:solidFill>
                  <a:latin typeface="Arial Narrow" pitchFamily="34" charset="0"/>
                </a:endParaRPr>
              </a:p>
              <a:p>
                <a:endParaRPr lang="en-US" sz="1600" dirty="0">
                  <a:solidFill>
                    <a:schemeClr val="bg1"/>
                  </a:solidFill>
                  <a:latin typeface="Arial Narrow" pitchFamily="34" charset="0"/>
                </a:endParaRPr>
              </a:p>
            </p:txBody>
          </p:sp>
        </mc:Choice>
        <mc:Fallback xmlns="">
          <p:sp>
            <p:nvSpPr>
              <p:cNvPr id="5" name="Content Placeholder 2"/>
              <p:cNvSpPr txBox="1">
                <a:spLocks noRot="1" noChangeAspect="1" noMove="1" noResize="1" noEditPoints="1" noAdjustHandles="1" noChangeArrowheads="1" noChangeShapeType="1" noTextEdit="1"/>
              </p:cNvSpPr>
              <p:nvPr/>
            </p:nvSpPr>
            <p:spPr bwMode="auto">
              <a:xfrm>
                <a:off x="4724400" y="2286000"/>
                <a:ext cx="4267200" cy="3733800"/>
              </a:xfrm>
              <a:prstGeom prst="rect">
                <a:avLst/>
              </a:prstGeom>
              <a:blipFill rotWithShape="1">
                <a:blip r:embed="rId2"/>
                <a:stretch>
                  <a:fillRect r="-853"/>
                </a:stretch>
              </a:blipFill>
              <a:ln w="19050">
                <a:solidFill>
                  <a:srgbClr val="C00000"/>
                </a:solidFill>
                <a:miter lim="800000"/>
                <a:headEnd/>
                <a:tailEnd/>
              </a:ln>
            </p:spPr>
            <p:txBody>
              <a:bodyPr/>
              <a:lstStyle/>
              <a:p>
                <a:r>
                  <a:rPr lang="en-US">
                    <a:noFill/>
                  </a:rPr>
                  <a:t> </a:t>
                </a:r>
              </a:p>
            </p:txBody>
          </p:sp>
        </mc:Fallback>
      </mc:AlternateContent>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895" y="2753838"/>
            <a:ext cx="3189328" cy="316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325663"/>
            <a:ext cx="3429000" cy="142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57200" y="1600200"/>
            <a:ext cx="1098378" cy="276999"/>
          </a:xfrm>
          <a:prstGeom prst="rect">
            <a:avLst/>
          </a:prstGeom>
          <a:noFill/>
        </p:spPr>
        <p:txBody>
          <a:bodyPr wrap="none" rtlCol="0">
            <a:spAutoFit/>
          </a:bodyPr>
          <a:lstStyle/>
          <a:p>
            <a:r>
              <a:rPr lang="en-US" sz="1200" dirty="0" smtClean="0">
                <a:solidFill>
                  <a:schemeClr val="bg1"/>
                </a:solidFill>
              </a:rPr>
              <a:t>Ring oscillator</a:t>
            </a:r>
            <a:endParaRPr lang="en-US" sz="1200" dirty="0">
              <a:solidFill>
                <a:schemeClr val="bg1"/>
              </a:solidFill>
            </a:endParaRPr>
          </a:p>
        </p:txBody>
      </p:sp>
      <p:sp>
        <p:nvSpPr>
          <p:cNvPr id="8" name="TextBox 7"/>
          <p:cNvSpPr txBox="1"/>
          <p:nvPr/>
        </p:nvSpPr>
        <p:spPr>
          <a:xfrm>
            <a:off x="990599" y="6614569"/>
            <a:ext cx="7067961" cy="230832"/>
          </a:xfrm>
          <a:prstGeom prst="rect">
            <a:avLst/>
          </a:prstGeom>
          <a:noFill/>
        </p:spPr>
        <p:txBody>
          <a:bodyPr wrap="none" rtlCol="0">
            <a:spAutoFit/>
          </a:bodyPr>
          <a:lstStyle/>
          <a:p>
            <a:r>
              <a:rPr lang="en-US" sz="900" dirty="0" smtClean="0">
                <a:solidFill>
                  <a:schemeClr val="bg1"/>
                </a:solidFill>
              </a:rPr>
              <a:t>Reference</a:t>
            </a:r>
            <a:r>
              <a:rPr lang="en-US" sz="900" dirty="0">
                <a:solidFill>
                  <a:schemeClr val="bg1"/>
                </a:solidFill>
              </a:rPr>
              <a:t>: </a:t>
            </a:r>
            <a:r>
              <a:rPr lang="en-US" sz="900" dirty="0" smtClean="0">
                <a:solidFill>
                  <a:schemeClr val="bg1"/>
                </a:solidFill>
              </a:rPr>
              <a:t>R.M. </a:t>
            </a:r>
            <a:r>
              <a:rPr lang="en-US" sz="900" dirty="0" err="1" smtClean="0">
                <a:solidFill>
                  <a:schemeClr val="bg1"/>
                </a:solidFill>
              </a:rPr>
              <a:t>kodkani</a:t>
            </a:r>
            <a:r>
              <a:rPr lang="en-US" sz="900" dirty="0" smtClean="0">
                <a:solidFill>
                  <a:schemeClr val="bg1"/>
                </a:solidFill>
              </a:rPr>
              <a:t> and L.E. </a:t>
            </a:r>
            <a:r>
              <a:rPr lang="en-US" sz="900" dirty="0" err="1" smtClean="0">
                <a:solidFill>
                  <a:schemeClr val="bg1"/>
                </a:solidFill>
              </a:rPr>
              <a:t>larson</a:t>
            </a:r>
            <a:r>
              <a:rPr lang="en-US" sz="900" dirty="0" smtClean="0">
                <a:solidFill>
                  <a:schemeClr val="bg1"/>
                </a:solidFill>
              </a:rPr>
              <a:t>,“An integrated 50GHz </a:t>
            </a:r>
            <a:r>
              <a:rPr lang="en-US" sz="900" dirty="0" err="1" smtClean="0">
                <a:solidFill>
                  <a:schemeClr val="bg1"/>
                </a:solidFill>
              </a:rPr>
              <a:t>SiGe</a:t>
            </a:r>
            <a:r>
              <a:rPr lang="en-US" sz="900" dirty="0" smtClean="0">
                <a:solidFill>
                  <a:schemeClr val="bg1"/>
                </a:solidFill>
              </a:rPr>
              <a:t> </a:t>
            </a:r>
            <a:r>
              <a:rPr lang="en-US" sz="900" dirty="0" err="1" smtClean="0">
                <a:solidFill>
                  <a:schemeClr val="bg1"/>
                </a:solidFill>
              </a:rPr>
              <a:t>Subharmonic</a:t>
            </a:r>
            <a:r>
              <a:rPr lang="en-US" sz="900" dirty="0" smtClean="0">
                <a:solidFill>
                  <a:schemeClr val="bg1"/>
                </a:solidFill>
              </a:rPr>
              <a:t> Mixer/</a:t>
            </a:r>
            <a:r>
              <a:rPr lang="en-US" sz="900" dirty="0" err="1" smtClean="0">
                <a:solidFill>
                  <a:schemeClr val="bg1"/>
                </a:solidFill>
              </a:rPr>
              <a:t>downconverter</a:t>
            </a:r>
            <a:r>
              <a:rPr lang="en-US" sz="900" dirty="0" smtClean="0">
                <a:solidFill>
                  <a:schemeClr val="bg1"/>
                </a:solidFill>
              </a:rPr>
              <a:t> with a quadrature ring VCO” ,IEEE 2007</a:t>
            </a:r>
            <a:endParaRPr lang="en-US" sz="900" dirty="0">
              <a:solidFill>
                <a:schemeClr val="bg1"/>
              </a:solidFill>
            </a:endParaRPr>
          </a:p>
        </p:txBody>
      </p:sp>
      <p:sp>
        <p:nvSpPr>
          <p:cNvPr id="10" name="Rounded Rectangle 9"/>
          <p:cNvSpPr/>
          <p:nvPr/>
        </p:nvSpPr>
        <p:spPr bwMode="auto">
          <a:xfrm>
            <a:off x="4724400" y="1443581"/>
            <a:ext cx="4267200" cy="596169"/>
          </a:xfrm>
          <a:prstGeom prst="roundRect">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a:solidFill>
                  <a:schemeClr val="bg1"/>
                </a:solidFill>
                <a:latin typeface="Arial Narrow" pitchFamily="34" charset="0"/>
              </a:rPr>
              <a:t>RF= 50GHz,LO=24 </a:t>
            </a:r>
            <a:r>
              <a:rPr lang="en-US" b="1" dirty="0" err="1">
                <a:solidFill>
                  <a:schemeClr val="bg1"/>
                </a:solidFill>
                <a:latin typeface="Arial Narrow" pitchFamily="34" charset="0"/>
              </a:rPr>
              <a:t>GHz,peak</a:t>
            </a:r>
            <a:r>
              <a:rPr lang="en-US" b="1" dirty="0">
                <a:solidFill>
                  <a:schemeClr val="bg1"/>
                </a:solidFill>
                <a:latin typeface="Arial Narrow" pitchFamily="34" charset="0"/>
              </a:rPr>
              <a:t> CG=9dB,NF=11.8 dB from 3.3V supply,  </a:t>
            </a:r>
            <a:r>
              <a:rPr lang="en-US" b="1" dirty="0" smtClean="0">
                <a:solidFill>
                  <a:schemeClr val="bg1"/>
                </a:solidFill>
                <a:latin typeface="Arial Narrow" pitchFamily="34" charset="0"/>
              </a:rPr>
              <a:t>0.12um </a:t>
            </a:r>
            <a:r>
              <a:rPr lang="en-US" b="1" dirty="0" err="1">
                <a:solidFill>
                  <a:schemeClr val="bg1"/>
                </a:solidFill>
                <a:latin typeface="Arial Narrow" pitchFamily="34" charset="0"/>
              </a:rPr>
              <a:t>SiGe</a:t>
            </a:r>
            <a:r>
              <a:rPr lang="en-US" b="1" dirty="0">
                <a:solidFill>
                  <a:schemeClr val="bg1"/>
                </a:solidFill>
                <a:latin typeface="Arial Narrow" pitchFamily="34" charset="0"/>
              </a:rPr>
              <a:t> </a:t>
            </a:r>
            <a:r>
              <a:rPr lang="en-US" b="1" dirty="0" err="1">
                <a:solidFill>
                  <a:schemeClr val="bg1"/>
                </a:solidFill>
                <a:latin typeface="Arial Narrow" pitchFamily="34" charset="0"/>
              </a:rPr>
              <a:t>BiCMOS</a:t>
            </a:r>
            <a:r>
              <a:rPr lang="en-US" b="1" dirty="0">
                <a:solidFill>
                  <a:schemeClr val="bg1"/>
                </a:solidFill>
                <a:latin typeface="Arial Narrow" pitchFamily="34" charset="0"/>
              </a:rPr>
              <a:t> process.</a:t>
            </a:r>
          </a:p>
        </p:txBody>
      </p:sp>
    </p:spTree>
    <p:extLst>
      <p:ext uri="{BB962C8B-B14F-4D97-AF65-F5344CB8AC3E}">
        <p14:creationId xmlns:p14="http://schemas.microsoft.com/office/powerpoint/2010/main" val="18174330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8382000" cy="1143000"/>
          </a:xfrm>
        </p:spPr>
        <p:txBody>
          <a:bodyPr/>
          <a:lstStyle/>
          <a:p>
            <a:r>
              <a:rPr lang="en-US" dirty="0" err="1" smtClean="0"/>
              <a:t>Subharmonic</a:t>
            </a:r>
            <a:r>
              <a:rPr lang="en-US" dirty="0" smtClean="0"/>
              <a:t> mixer: Topology 2</a:t>
            </a:r>
            <a:endParaRPr lang="en-US" dirty="0"/>
          </a:p>
        </p:txBody>
      </p:sp>
      <p:sp>
        <p:nvSpPr>
          <p:cNvPr id="3" name="Content Placeholder 2"/>
          <p:cNvSpPr>
            <a:spLocks noGrp="1"/>
          </p:cNvSpPr>
          <p:nvPr>
            <p:ph idx="1"/>
          </p:nvPr>
        </p:nvSpPr>
        <p:spPr>
          <a:xfrm>
            <a:off x="4800600" y="2438399"/>
            <a:ext cx="4267200" cy="2667001"/>
          </a:xfrm>
          <a:solidFill>
            <a:schemeClr val="tx1"/>
          </a:solidFill>
          <a:ln w="19050">
            <a:solidFill>
              <a:srgbClr val="C00000"/>
            </a:solidFill>
          </a:ln>
        </p:spPr>
        <p:txBody>
          <a:bodyPr/>
          <a:lstStyle/>
          <a:p>
            <a:pPr marL="0" indent="0">
              <a:buNone/>
            </a:pPr>
            <a:endParaRPr lang="en-US" sz="1600" dirty="0" smtClean="0">
              <a:latin typeface="Arial Narrow" pitchFamily="34" charset="0"/>
            </a:endParaRPr>
          </a:p>
          <a:p>
            <a:r>
              <a:rPr lang="en-US" sz="1600" dirty="0" smtClean="0">
                <a:latin typeface="Arial Narrow" pitchFamily="34" charset="0"/>
              </a:rPr>
              <a:t>Second Harmonic of LO is used. </a:t>
            </a:r>
          </a:p>
          <a:p>
            <a:r>
              <a:rPr lang="en-US" sz="1600" dirty="0" smtClean="0">
                <a:latin typeface="Arial Narrow" pitchFamily="34" charset="0"/>
              </a:rPr>
              <a:t>Quadrature signal is applied to the stacked LO stages yields the product of twice the LO switching cycle.</a:t>
            </a:r>
          </a:p>
          <a:p>
            <a:r>
              <a:rPr lang="en-US" sz="1600" dirty="0" smtClean="0">
                <a:latin typeface="Arial Narrow" pitchFamily="34" charset="0"/>
              </a:rPr>
              <a:t>Reduced size 90 degree Hybrid coupler is used to generate quadrature LO signal</a:t>
            </a:r>
            <a:r>
              <a:rPr lang="en-US" sz="1600" dirty="0">
                <a:latin typeface="Arial Narrow" pitchFamily="34" charset="0"/>
              </a:rPr>
              <a:t>.</a:t>
            </a:r>
            <a:endParaRPr lang="en-US" sz="1600" dirty="0" smtClean="0">
              <a:latin typeface="Arial Narrow" pitchFamily="34" charset="0"/>
            </a:endParaRPr>
          </a:p>
          <a:p>
            <a:r>
              <a:rPr lang="en-US" sz="1600" dirty="0" smtClean="0">
                <a:latin typeface="Arial Narrow" pitchFamily="34" charset="0"/>
              </a:rPr>
              <a:t>This topology Requires High supply </a:t>
            </a:r>
            <a:r>
              <a:rPr lang="en-US" sz="1600" dirty="0">
                <a:latin typeface="Arial Narrow" pitchFamily="34" charset="0"/>
              </a:rPr>
              <a:t>v</a:t>
            </a:r>
            <a:r>
              <a:rPr lang="en-US" sz="1600" dirty="0" smtClean="0">
                <a:latin typeface="Arial Narrow" pitchFamily="34" charset="0"/>
              </a:rPr>
              <a:t>oltage, Supply 6.6V,power consumption 150mW.</a:t>
            </a:r>
            <a:endParaRPr lang="en-US" sz="1600" dirty="0">
              <a:latin typeface="Arial Narrow" pitchFamily="34" charset="0"/>
            </a:endParaRPr>
          </a:p>
        </p:txBody>
      </p:sp>
      <p:sp>
        <p:nvSpPr>
          <p:cNvPr id="4" name="Slide Number Placeholder 3"/>
          <p:cNvSpPr>
            <a:spLocks noGrp="1"/>
          </p:cNvSpPr>
          <p:nvPr>
            <p:ph type="sldNum" sz="quarter" idx="4"/>
          </p:nvPr>
        </p:nvSpPr>
        <p:spPr/>
        <p:txBody>
          <a:bodyPr/>
          <a:lstStyle/>
          <a:p>
            <a:fld id="{90BE237A-3C10-CB42-9E82-6FFF293908C0}" type="slidenum">
              <a:rPr lang="en-US" smtClean="0"/>
              <a:pPr/>
              <a:t>18</a:t>
            </a:fld>
            <a:endParaRPr lang="en-US" dirty="0"/>
          </a:p>
        </p:txBody>
      </p:sp>
      <p:sp>
        <p:nvSpPr>
          <p:cNvPr id="8" name="Rectangle 7"/>
          <p:cNvSpPr/>
          <p:nvPr/>
        </p:nvSpPr>
        <p:spPr bwMode="auto">
          <a:xfrm>
            <a:off x="3886200" y="3276600"/>
            <a:ext cx="762000" cy="7620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10" name="Rectangle 9"/>
          <p:cNvSpPr/>
          <p:nvPr/>
        </p:nvSpPr>
        <p:spPr bwMode="auto">
          <a:xfrm>
            <a:off x="3909346" y="4586226"/>
            <a:ext cx="692438" cy="2286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1" name="Rectangle 10"/>
              <p:cNvSpPr/>
              <p:nvPr/>
            </p:nvSpPr>
            <p:spPr bwMode="auto">
              <a:xfrm>
                <a:off x="640841" y="4525927"/>
                <a:ext cx="1926236" cy="5334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1" lang="en-US" sz="1200" b="0" i="1" u="none" strike="noStrike" cap="none" normalizeH="0" baseline="0" smtClean="0">
                          <a:ln>
                            <a:noFill/>
                          </a:ln>
                          <a:solidFill>
                            <a:schemeClr val="bg1"/>
                          </a:solidFill>
                          <a:effectLst/>
                          <a:latin typeface="Cambria Math"/>
                        </a:rPr>
                        <m:t>𝑙</m:t>
                      </m:r>
                      <m:r>
                        <a:rPr kumimoji="1" lang="en-US" sz="1200" b="0" i="1" u="none" strike="noStrike" cap="none" normalizeH="0" baseline="0" smtClean="0">
                          <a:ln>
                            <a:noFill/>
                          </a:ln>
                          <a:solidFill>
                            <a:schemeClr val="bg1"/>
                          </a:solidFill>
                          <a:effectLst/>
                          <a:latin typeface="Cambria Math"/>
                        </a:rPr>
                        <m:t>=</m:t>
                      </m:r>
                      <m:f>
                        <m:fPr>
                          <m:ctrlPr>
                            <a:rPr kumimoji="1" lang="en-US" sz="1200" b="0" i="1" u="none" strike="noStrike" cap="none" normalizeH="0" baseline="0" smtClean="0">
                              <a:ln>
                                <a:noFill/>
                              </a:ln>
                              <a:solidFill>
                                <a:schemeClr val="bg1"/>
                              </a:solidFill>
                              <a:effectLst/>
                              <a:latin typeface="Cambria Math"/>
                            </a:rPr>
                          </m:ctrlPr>
                        </m:fPr>
                        <m:num>
                          <m:r>
                            <m:rPr>
                              <m:sty m:val="p"/>
                            </m:rPr>
                            <a:rPr kumimoji="1" lang="el-GR" sz="1200" b="0" i="1" u="none" strike="noStrike" cap="none" normalizeH="0" baseline="0" smtClean="0">
                              <a:ln>
                                <a:noFill/>
                              </a:ln>
                              <a:solidFill>
                                <a:schemeClr val="bg1"/>
                              </a:solidFill>
                              <a:effectLst/>
                              <a:latin typeface="Cambria Math"/>
                            </a:rPr>
                            <m:t>λ</m:t>
                          </m:r>
                        </m:num>
                        <m:den>
                          <m:r>
                            <a:rPr kumimoji="1" lang="en-US" sz="1200" b="0" i="1" u="none" strike="noStrike" cap="none" normalizeH="0" baseline="0" smtClean="0">
                              <a:ln>
                                <a:noFill/>
                              </a:ln>
                              <a:solidFill>
                                <a:schemeClr val="bg1"/>
                              </a:solidFill>
                              <a:effectLst/>
                              <a:latin typeface="Cambria Math"/>
                            </a:rPr>
                            <m:t>8</m:t>
                          </m:r>
                        </m:den>
                      </m:f>
                      <m:d>
                        <m:dPr>
                          <m:ctrlPr>
                            <a:rPr kumimoji="1" lang="en-US" sz="1200" b="0" i="1" u="none" strike="noStrike" cap="none" normalizeH="0" baseline="0" smtClean="0">
                              <a:ln>
                                <a:noFill/>
                              </a:ln>
                              <a:solidFill>
                                <a:schemeClr val="bg1"/>
                              </a:solidFill>
                              <a:effectLst/>
                              <a:latin typeface="Cambria Math"/>
                            </a:rPr>
                          </m:ctrlPr>
                        </m:dPr>
                        <m:e>
                          <m:r>
                            <a:rPr kumimoji="1" lang="en-US" sz="1200" b="0" i="0" u="none" strike="noStrike" cap="none" normalizeH="0" baseline="0" smtClean="0">
                              <a:ln>
                                <a:noFill/>
                              </a:ln>
                              <a:solidFill>
                                <a:schemeClr val="bg1"/>
                              </a:solidFill>
                              <a:effectLst/>
                              <a:latin typeface="Cambria Math"/>
                            </a:rPr>
                            <m:t>60 </m:t>
                          </m:r>
                          <m:r>
                            <m:rPr>
                              <m:sty m:val="p"/>
                            </m:rPr>
                            <a:rPr kumimoji="1" lang="en-US" sz="1200" b="0" i="0" u="none" strike="noStrike" cap="none" normalizeH="0" baseline="0" smtClean="0">
                              <a:ln>
                                <a:noFill/>
                              </a:ln>
                              <a:solidFill>
                                <a:schemeClr val="bg1"/>
                              </a:solidFill>
                              <a:effectLst/>
                              <a:latin typeface="Cambria Math"/>
                            </a:rPr>
                            <m:t>GHZ</m:t>
                          </m:r>
                        </m:e>
                      </m:d>
                      <m:r>
                        <a:rPr kumimoji="1" lang="en-US" sz="1200" b="0" i="0" u="none" strike="noStrike" cap="none" normalizeH="0" baseline="0" smtClean="0">
                          <a:ln>
                            <a:noFill/>
                          </a:ln>
                          <a:solidFill>
                            <a:schemeClr val="bg1"/>
                          </a:solidFill>
                          <a:effectLst/>
                          <a:latin typeface="Cambria Math"/>
                        </a:rPr>
                        <m:t>=315</m:t>
                      </m:r>
                      <m:r>
                        <m:rPr>
                          <m:sty m:val="p"/>
                        </m:rPr>
                        <a:rPr kumimoji="1" lang="en-US" sz="1200" b="0" i="0" u="none" strike="noStrike" cap="none" normalizeH="0" baseline="0" smtClean="0">
                          <a:ln>
                            <a:noFill/>
                          </a:ln>
                          <a:solidFill>
                            <a:schemeClr val="bg1"/>
                          </a:solidFill>
                          <a:effectLst/>
                          <a:latin typeface="Cambria Math"/>
                        </a:rPr>
                        <m:t>um</m:t>
                      </m:r>
                    </m:oMath>
                  </m:oMathPara>
                </a14:m>
                <a:endParaRPr kumimoji="1" lang="en-US" sz="1200" b="0" i="0" u="none" strike="noStrike" cap="none" normalizeH="0" baseline="0" dirty="0" smtClean="0">
                  <a:ln>
                    <a:noFill/>
                  </a:ln>
                  <a:solidFill>
                    <a:schemeClr val="bg1"/>
                  </a:solidFill>
                  <a:effectLst/>
                </a:endParaRPr>
              </a:p>
              <a:p>
                <a:pPr marL="0" marR="0" indent="0" algn="l" defTabSz="914400" rtl="0" eaLnBrk="0" fontAlgn="base" latinLnBrk="0" hangingPunct="0">
                  <a:lnSpc>
                    <a:spcPct val="100000"/>
                  </a:lnSpc>
                  <a:spcBef>
                    <a:spcPct val="0"/>
                  </a:spcBef>
                  <a:spcAft>
                    <a:spcPct val="0"/>
                  </a:spcAft>
                  <a:buClrTx/>
                  <a:buSzTx/>
                  <a:buFontTx/>
                  <a:buNone/>
                  <a:tabLst/>
                </a:pPr>
                <a:r>
                  <a:rPr kumimoji="1" lang="en-US" sz="1200" b="0" i="0" u="none" strike="noStrike" cap="none" normalizeH="0" baseline="0" dirty="0" smtClean="0">
                    <a:ln>
                      <a:noFill/>
                    </a:ln>
                    <a:solidFill>
                      <a:schemeClr val="bg1"/>
                    </a:solidFill>
                    <a:effectLst/>
                  </a:rPr>
                  <a:t>  C=90fF</a:t>
                </a:r>
              </a:p>
            </p:txBody>
          </p:sp>
        </mc:Choice>
        <mc:Fallback xmlns="">
          <p:sp>
            <p:nvSpPr>
              <p:cNvPr id="11" name="Rectangle 10"/>
              <p:cNvSpPr>
                <a:spLocks noRot="1" noChangeAspect="1" noMove="1" noResize="1" noEditPoints="1" noAdjustHandles="1" noChangeArrowheads="1" noChangeShapeType="1" noTextEdit="1"/>
              </p:cNvSpPr>
              <p:nvPr/>
            </p:nvSpPr>
            <p:spPr bwMode="auto">
              <a:xfrm>
                <a:off x="640841" y="4525927"/>
                <a:ext cx="1926236" cy="533400"/>
              </a:xfrm>
              <a:prstGeom prst="rect">
                <a:avLst/>
              </a:prstGeom>
              <a:blipFill rotWithShape="1">
                <a:blip r:embed="rId2"/>
                <a:stretch>
                  <a:fillRect b="-25000"/>
                </a:stretch>
              </a:blipFill>
              <a:ln w="25400" cap="sq" cmpd="sng" algn="ctr">
                <a:noFill/>
                <a:prstDash val="solid"/>
                <a:round/>
                <a:headEnd type="none" w="sm" len="sm"/>
                <a:tailEnd type="none" w="sm" len="sm"/>
              </a:ln>
              <a:effectLst/>
            </p:spPr>
            <p:txBody>
              <a:bodyPr/>
              <a:lstStyle/>
              <a:p>
                <a:r>
                  <a:rPr lang="en-US">
                    <a:noFill/>
                  </a:rPr>
                  <a:t> </a:t>
                </a:r>
              </a:p>
            </p:txBody>
          </p:sp>
        </mc:Fallback>
      </mc:AlternateContent>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3164" y="1371600"/>
            <a:ext cx="3220411" cy="3038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066800" y="6604084"/>
            <a:ext cx="7706818" cy="230832"/>
          </a:xfrm>
          <a:prstGeom prst="rect">
            <a:avLst/>
          </a:prstGeom>
          <a:noFill/>
        </p:spPr>
        <p:txBody>
          <a:bodyPr wrap="square" rtlCol="0">
            <a:spAutoFit/>
          </a:bodyPr>
          <a:lstStyle/>
          <a:p>
            <a:r>
              <a:rPr lang="en-US" sz="900" dirty="0" smtClean="0">
                <a:solidFill>
                  <a:schemeClr val="bg1"/>
                </a:solidFill>
              </a:rPr>
              <a:t>Reference</a:t>
            </a:r>
            <a:r>
              <a:rPr lang="en-US" sz="900" dirty="0">
                <a:solidFill>
                  <a:schemeClr val="bg1"/>
                </a:solidFill>
              </a:rPr>
              <a:t>: A.M¨ </a:t>
            </a:r>
            <a:r>
              <a:rPr lang="en-US" sz="900" dirty="0" err="1">
                <a:solidFill>
                  <a:schemeClr val="bg1"/>
                </a:solidFill>
              </a:rPr>
              <a:t>uller,M.Thiel,H.Irion,and</a:t>
            </a:r>
            <a:r>
              <a:rPr lang="en-US" sz="900" dirty="0">
                <a:solidFill>
                  <a:schemeClr val="bg1"/>
                </a:solidFill>
              </a:rPr>
              <a:t> H.-</a:t>
            </a:r>
            <a:r>
              <a:rPr lang="en-US" sz="900" dirty="0" err="1" smtClean="0">
                <a:solidFill>
                  <a:schemeClr val="bg1"/>
                </a:solidFill>
              </a:rPr>
              <a:t>O.Ruoß</a:t>
            </a:r>
            <a:r>
              <a:rPr lang="en-US" sz="900" dirty="0" smtClean="0">
                <a:solidFill>
                  <a:schemeClr val="bg1"/>
                </a:solidFill>
              </a:rPr>
              <a:t>,” A 122 GHz </a:t>
            </a:r>
            <a:r>
              <a:rPr lang="en-US" sz="900" dirty="0" err="1" smtClean="0">
                <a:solidFill>
                  <a:schemeClr val="bg1"/>
                </a:solidFill>
              </a:rPr>
              <a:t>SiGe</a:t>
            </a:r>
            <a:r>
              <a:rPr lang="en-US" sz="900" dirty="0" smtClean="0">
                <a:solidFill>
                  <a:schemeClr val="bg1"/>
                </a:solidFill>
              </a:rPr>
              <a:t> Active </a:t>
            </a:r>
            <a:r>
              <a:rPr lang="en-US" sz="900" dirty="0" err="1" smtClean="0">
                <a:solidFill>
                  <a:schemeClr val="bg1"/>
                </a:solidFill>
              </a:rPr>
              <a:t>Subharmonic</a:t>
            </a:r>
            <a:r>
              <a:rPr lang="en-US" sz="900" dirty="0" smtClean="0">
                <a:solidFill>
                  <a:schemeClr val="bg1"/>
                </a:solidFill>
              </a:rPr>
              <a:t> Mixer”.</a:t>
            </a:r>
            <a:endParaRPr lang="en-US" sz="900" dirty="0">
              <a:solidFill>
                <a:schemeClr val="bg1"/>
              </a:solidFill>
            </a:endParaRPr>
          </a:p>
        </p:txBody>
      </p:sp>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3872" y="4191000"/>
            <a:ext cx="1807959" cy="1753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8" name="Rectangle 17"/>
              <p:cNvSpPr/>
              <p:nvPr/>
            </p:nvSpPr>
            <p:spPr bwMode="auto">
              <a:xfrm>
                <a:off x="2247583" y="5961224"/>
                <a:ext cx="1926236" cy="2667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1" lang="en-US" sz="1200" b="0" i="1" u="none" strike="noStrike" cap="none" normalizeH="0" baseline="0" smtClean="0">
                          <a:ln>
                            <a:noFill/>
                          </a:ln>
                          <a:solidFill>
                            <a:schemeClr val="bg1"/>
                          </a:solidFill>
                          <a:effectLst/>
                          <a:latin typeface="Cambria Math"/>
                        </a:rPr>
                        <m:t>90 </m:t>
                      </m:r>
                      <m:r>
                        <a:rPr kumimoji="1" lang="en-US" sz="1200" b="0" i="1" u="none" strike="noStrike" cap="none" normalizeH="0" baseline="0" smtClean="0">
                          <a:ln>
                            <a:noFill/>
                          </a:ln>
                          <a:solidFill>
                            <a:schemeClr val="bg1"/>
                          </a:solidFill>
                          <a:effectLst/>
                          <a:latin typeface="Cambria Math"/>
                        </a:rPr>
                        <m:t>𝑑𝑒𝑔𝑟𝑒𝑒</m:t>
                      </m:r>
                      <m:r>
                        <a:rPr kumimoji="1" lang="en-US" sz="1200" b="0" i="1" u="none" strike="noStrike" cap="none" normalizeH="0" baseline="0" smtClean="0">
                          <a:ln>
                            <a:noFill/>
                          </a:ln>
                          <a:solidFill>
                            <a:schemeClr val="bg1"/>
                          </a:solidFill>
                          <a:effectLst/>
                          <a:latin typeface="Cambria Math"/>
                        </a:rPr>
                        <m:t> </m:t>
                      </m:r>
                      <m:r>
                        <a:rPr kumimoji="1" lang="en-US" sz="1200" b="0" i="1" u="none" strike="noStrike" cap="none" normalizeH="0" baseline="0" smtClean="0">
                          <a:ln>
                            <a:noFill/>
                          </a:ln>
                          <a:solidFill>
                            <a:schemeClr val="bg1"/>
                          </a:solidFill>
                          <a:effectLst/>
                          <a:latin typeface="Cambria Math"/>
                        </a:rPr>
                        <m:t>𝐻𝑦𝑏𝑟𝑖𝑑</m:t>
                      </m:r>
                    </m:oMath>
                  </m:oMathPara>
                </a14:m>
                <a:endParaRPr kumimoji="1" lang="en-US" sz="1200" b="0" i="0" u="none" strike="noStrike" cap="none" normalizeH="0" baseline="0" dirty="0" smtClean="0">
                  <a:ln>
                    <a:noFill/>
                  </a:ln>
                  <a:solidFill>
                    <a:schemeClr val="bg1"/>
                  </a:solidFill>
                  <a:effectLst/>
                </a:endParaRPr>
              </a:p>
            </p:txBody>
          </p:sp>
        </mc:Choice>
        <mc:Fallback xmlns="">
          <p:sp>
            <p:nvSpPr>
              <p:cNvPr id="18" name="Rectangle 17"/>
              <p:cNvSpPr>
                <a:spLocks noRot="1" noChangeAspect="1" noMove="1" noResize="1" noEditPoints="1" noAdjustHandles="1" noChangeArrowheads="1" noChangeShapeType="1" noTextEdit="1"/>
              </p:cNvSpPr>
              <p:nvPr/>
            </p:nvSpPr>
            <p:spPr bwMode="auto">
              <a:xfrm>
                <a:off x="2247583" y="5961224"/>
                <a:ext cx="1926236" cy="266700"/>
              </a:xfrm>
              <a:prstGeom prst="rect">
                <a:avLst/>
              </a:prstGeom>
              <a:blipFill rotWithShape="1">
                <a:blip r:embed="rId5"/>
                <a:stretch>
                  <a:fillRect b="-9091"/>
                </a:stretch>
              </a:blipFill>
              <a:ln w="25400" cap="sq" cmpd="sng" algn="ctr">
                <a:noFill/>
                <a:prstDash val="solid"/>
                <a:round/>
                <a:headEnd type="none" w="sm" len="sm"/>
                <a:tailEnd type="none" w="sm" len="sm"/>
              </a:ln>
              <a:effectLst/>
            </p:spPr>
            <p:txBody>
              <a:bodyPr/>
              <a:lstStyle/>
              <a:p>
                <a:r>
                  <a:rPr lang="en-US">
                    <a:noFill/>
                  </a:rPr>
                  <a:t> </a:t>
                </a:r>
              </a:p>
            </p:txBody>
          </p:sp>
        </mc:Fallback>
      </mc:AlternateContent>
      <p:sp>
        <p:nvSpPr>
          <p:cNvPr id="12" name="Rounded Rectangle 11"/>
          <p:cNvSpPr/>
          <p:nvPr/>
        </p:nvSpPr>
        <p:spPr bwMode="auto">
          <a:xfrm>
            <a:off x="4800600" y="1398611"/>
            <a:ext cx="4267200" cy="658789"/>
          </a:xfrm>
          <a:prstGeom prst="roundRect">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a:solidFill>
                  <a:schemeClr val="bg1"/>
                </a:solidFill>
                <a:latin typeface="Arial Narrow" pitchFamily="34" charset="0"/>
              </a:rPr>
              <a:t>RF =122GHz,LO=60GHz,CG=23dB with +3dBm LO power ,SSB NF=12 dB, </a:t>
            </a:r>
            <a:r>
              <a:rPr lang="en-US" b="1" dirty="0" err="1">
                <a:solidFill>
                  <a:schemeClr val="bg1"/>
                </a:solidFill>
                <a:latin typeface="Arial Narrow" pitchFamily="34" charset="0"/>
              </a:rPr>
              <a:t>SiGe:C</a:t>
            </a:r>
            <a:r>
              <a:rPr lang="en-US" b="1" dirty="0">
                <a:solidFill>
                  <a:schemeClr val="bg1"/>
                </a:solidFill>
                <a:latin typeface="Arial Narrow" pitchFamily="34" charset="0"/>
              </a:rPr>
              <a:t> HBT technology.</a:t>
            </a:r>
          </a:p>
        </p:txBody>
      </p:sp>
    </p:spTree>
    <p:extLst>
      <p:ext uri="{BB962C8B-B14F-4D97-AF65-F5344CB8AC3E}">
        <p14:creationId xmlns:p14="http://schemas.microsoft.com/office/powerpoint/2010/main" val="26180552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8458200" cy="1143000"/>
          </a:xfrm>
        </p:spPr>
        <p:txBody>
          <a:bodyPr/>
          <a:lstStyle/>
          <a:p>
            <a:r>
              <a:rPr lang="en-US" dirty="0" err="1" smtClean="0"/>
              <a:t>Subharmonic</a:t>
            </a:r>
            <a:r>
              <a:rPr lang="en-US" dirty="0" smtClean="0"/>
              <a:t> Mixer: Topology 3</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19</a:t>
            </a:fld>
            <a:endParaRPr lang="en-US" dirty="0"/>
          </a:p>
        </p:txBody>
      </p:sp>
      <p:pic>
        <p:nvPicPr>
          <p:cNvPr id="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57358" y="3276600"/>
            <a:ext cx="5599956"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2" name="Content Placeholder 2"/>
              <p:cNvSpPr txBox="1">
                <a:spLocks/>
              </p:cNvSpPr>
              <p:nvPr/>
            </p:nvSpPr>
            <p:spPr bwMode="auto">
              <a:xfrm>
                <a:off x="616470" y="2201056"/>
                <a:ext cx="8215860" cy="838200"/>
              </a:xfrm>
              <a:prstGeom prst="rect">
                <a:avLst/>
              </a:prstGeom>
              <a:solidFill>
                <a:schemeClr val="tx1"/>
              </a:solidFill>
              <a:ln w="19050">
                <a:solidFill>
                  <a:srgbClr val="C00000"/>
                </a:solid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rgbClr val="FF6600"/>
                  </a:buClr>
                  <a:buSzPct val="70000"/>
                  <a:buFont typeface="Webdings" pitchFamily="18" charset="2"/>
                  <a:buChar char="="/>
                  <a:defRPr kumimoji="1" sz="2000" b="1">
                    <a:solidFill>
                      <a:srgbClr val="000000"/>
                    </a:solidFill>
                    <a:latin typeface="Arial"/>
                    <a:ea typeface="+mn-ea"/>
                    <a:cs typeface="Arial"/>
                  </a:defRPr>
                </a:lvl1pPr>
                <a:lvl2pPr marL="742950" indent="-285750" algn="l" rtl="0" eaLnBrk="0" fontAlgn="base" hangingPunct="0">
                  <a:spcBef>
                    <a:spcPct val="20000"/>
                  </a:spcBef>
                  <a:spcAft>
                    <a:spcPct val="0"/>
                  </a:spcAft>
                  <a:buClr>
                    <a:srgbClr val="FF6600"/>
                  </a:buClr>
                  <a:buSzPct val="55000"/>
                  <a:buFont typeface="Wingdings" pitchFamily="2" charset="2"/>
                  <a:buChar char="u"/>
                  <a:defRPr kumimoji="1" sz="2000" b="1">
                    <a:solidFill>
                      <a:srgbClr val="000000"/>
                    </a:solidFill>
                    <a:latin typeface="Arial"/>
                    <a:cs typeface="Arial"/>
                  </a:defRPr>
                </a:lvl2pPr>
                <a:lvl3pPr marL="1143000" indent="-228600" algn="l" rtl="0" eaLnBrk="0" fontAlgn="base" hangingPunct="0">
                  <a:spcBef>
                    <a:spcPct val="20000"/>
                  </a:spcBef>
                  <a:spcAft>
                    <a:spcPct val="0"/>
                  </a:spcAft>
                  <a:buClr>
                    <a:srgbClr val="FF6600"/>
                  </a:buClr>
                  <a:buChar char="•"/>
                  <a:defRPr kumimoji="1" sz="1800" b="1">
                    <a:solidFill>
                      <a:srgbClr val="000000"/>
                    </a:solidFill>
                    <a:latin typeface="Arial"/>
                    <a:cs typeface="Arial"/>
                  </a:defRPr>
                </a:lvl3pPr>
                <a:lvl4pPr marL="1600200" indent="-228600" algn="l" rtl="0" eaLnBrk="0" fontAlgn="base" hangingPunct="0">
                  <a:spcBef>
                    <a:spcPct val="20000"/>
                  </a:spcBef>
                  <a:spcAft>
                    <a:spcPct val="0"/>
                  </a:spcAft>
                  <a:buNone/>
                  <a:defRPr kumimoji="1" sz="1600" b="1">
                    <a:solidFill>
                      <a:srgbClr val="000000"/>
                    </a:solidFill>
                    <a:latin typeface="+mn-lt"/>
                  </a:defRPr>
                </a:lvl4pPr>
                <a:lvl5pPr marL="2057400" indent="-228600" algn="l" rtl="0" eaLnBrk="0" fontAlgn="base" hangingPunct="0">
                  <a:spcBef>
                    <a:spcPct val="20000"/>
                  </a:spcBef>
                  <a:spcAft>
                    <a:spcPct val="0"/>
                  </a:spcAft>
                  <a:buChar char="•"/>
                  <a:defRPr kumimoji="1" sz="1400" b="1">
                    <a:solidFill>
                      <a:srgbClr val="000000"/>
                    </a:solidFill>
                    <a:latin typeface="+mn-lt"/>
                  </a:defRPr>
                </a:lvl5pPr>
                <a:lvl6pPr marL="2514600" indent="-228600" algn="l" rtl="0" eaLnBrk="0" fontAlgn="base" hangingPunct="0">
                  <a:spcBef>
                    <a:spcPct val="20000"/>
                  </a:spcBef>
                  <a:spcAft>
                    <a:spcPct val="0"/>
                  </a:spcAft>
                  <a:buChar char="•"/>
                  <a:defRPr kumimoji="1" sz="1400" b="1">
                    <a:solidFill>
                      <a:srgbClr val="000000"/>
                    </a:solidFill>
                    <a:latin typeface="+mn-lt"/>
                  </a:defRPr>
                </a:lvl6pPr>
                <a:lvl7pPr marL="2971800" indent="-228600" algn="l" rtl="0" eaLnBrk="0" fontAlgn="base" hangingPunct="0">
                  <a:spcBef>
                    <a:spcPct val="20000"/>
                  </a:spcBef>
                  <a:spcAft>
                    <a:spcPct val="0"/>
                  </a:spcAft>
                  <a:buChar char="•"/>
                  <a:defRPr kumimoji="1" sz="1400" b="1">
                    <a:solidFill>
                      <a:srgbClr val="000000"/>
                    </a:solidFill>
                    <a:latin typeface="+mn-lt"/>
                  </a:defRPr>
                </a:lvl7pPr>
                <a:lvl8pPr marL="3429000" indent="-228600" algn="l" rtl="0" eaLnBrk="0" fontAlgn="base" hangingPunct="0">
                  <a:spcBef>
                    <a:spcPct val="20000"/>
                  </a:spcBef>
                  <a:spcAft>
                    <a:spcPct val="0"/>
                  </a:spcAft>
                  <a:buChar char="•"/>
                  <a:defRPr kumimoji="1" sz="1400" b="1">
                    <a:solidFill>
                      <a:srgbClr val="000000"/>
                    </a:solidFill>
                    <a:latin typeface="+mn-lt"/>
                  </a:defRPr>
                </a:lvl8pPr>
                <a:lvl9pPr marL="3886200" indent="-228600" algn="l" rtl="0" eaLnBrk="0" fontAlgn="base" hangingPunct="0">
                  <a:spcBef>
                    <a:spcPct val="20000"/>
                  </a:spcBef>
                  <a:spcAft>
                    <a:spcPct val="0"/>
                  </a:spcAft>
                  <a:buChar char="•"/>
                  <a:defRPr kumimoji="1" sz="1400" b="1">
                    <a:solidFill>
                      <a:srgbClr val="000000"/>
                    </a:solidFill>
                    <a:latin typeface="+mn-lt"/>
                  </a:defRPr>
                </a:lvl9pPr>
              </a:lstStyle>
              <a:p>
                <a:r>
                  <a:rPr lang="en-US" sz="1600" dirty="0" smtClean="0">
                    <a:solidFill>
                      <a:schemeClr val="bg1"/>
                    </a:solidFill>
                    <a:latin typeface="Arial Narrow" pitchFamily="34" charset="0"/>
                  </a:rPr>
                  <a:t>Fourth Harmonic of LO is used.</a:t>
                </a:r>
              </a:p>
              <a:p>
                <a:r>
                  <a:rPr lang="en-US" sz="1600" dirty="0" err="1">
                    <a:solidFill>
                      <a:srgbClr val="C00000"/>
                    </a:solidFill>
                    <a:latin typeface="Arial Narrow" pitchFamily="34" charset="0"/>
                  </a:rPr>
                  <a:t>Transconductance</a:t>
                </a:r>
                <a:r>
                  <a:rPr lang="en-US" sz="1600" dirty="0">
                    <a:solidFill>
                      <a:srgbClr val="C00000"/>
                    </a:solidFill>
                    <a:latin typeface="Arial Narrow" pitchFamily="34" charset="0"/>
                  </a:rPr>
                  <a:t> mixing topology</a:t>
                </a:r>
                <a:r>
                  <a:rPr lang="en-US" sz="1600" dirty="0">
                    <a:solidFill>
                      <a:schemeClr val="bg1"/>
                    </a:solidFill>
                    <a:latin typeface="Arial Narrow" pitchFamily="34" charset="0"/>
                  </a:rPr>
                  <a:t> : Switching core may </a:t>
                </a:r>
                <a:r>
                  <a:rPr lang="en-US" sz="1600" dirty="0" smtClean="0">
                    <a:solidFill>
                      <a:schemeClr val="bg1"/>
                    </a:solidFill>
                    <a:latin typeface="Arial Narrow" pitchFamily="34" charset="0"/>
                  </a:rPr>
                  <a:t>not </a:t>
                </a:r>
                <a:r>
                  <a:rPr lang="en-US" sz="1600" dirty="0">
                    <a:solidFill>
                      <a:schemeClr val="bg1"/>
                    </a:solidFill>
                    <a:latin typeface="Arial Narrow" pitchFamily="34" charset="0"/>
                  </a:rPr>
                  <a:t>work </a:t>
                </a:r>
                <a:r>
                  <a:rPr lang="en-US" sz="1600" dirty="0" smtClean="0">
                    <a:solidFill>
                      <a:schemeClr val="bg1"/>
                    </a:solidFill>
                    <a:latin typeface="Arial Narrow" pitchFamily="34" charset="0"/>
                  </a:rPr>
                  <a:t>as a </a:t>
                </a:r>
                <a:r>
                  <a:rPr lang="en-US" sz="1600" dirty="0">
                    <a:solidFill>
                      <a:schemeClr val="bg1"/>
                    </a:solidFill>
                    <a:latin typeface="Arial Narrow" pitchFamily="34" charset="0"/>
                  </a:rPr>
                  <a:t>switch at </a:t>
                </a:r>
                <a:r>
                  <a:rPr lang="en-US" sz="1600" dirty="0" smtClean="0">
                    <a:solidFill>
                      <a:schemeClr val="bg1"/>
                    </a:solidFill>
                    <a:latin typeface="Arial Narrow" pitchFamily="34" charset="0"/>
                  </a:rPr>
                  <a:t>frequency </a:t>
                </a:r>
                <a:r>
                  <a:rPr lang="en-US" sz="1600" dirty="0">
                    <a:solidFill>
                      <a:schemeClr val="bg1"/>
                    </a:solidFill>
                    <a:latin typeface="Arial Narrow" pitchFamily="34" charset="0"/>
                  </a:rPr>
                  <a:t>near </a:t>
                </a:r>
                <a14:m>
                  <m:oMath xmlns:m="http://schemas.openxmlformats.org/officeDocument/2006/math">
                    <m:sSub>
                      <m:sSubPr>
                        <m:ctrlPr>
                          <a:rPr lang="en-US" sz="1600" i="1" smtClean="0">
                            <a:solidFill>
                              <a:schemeClr val="bg1"/>
                            </a:solidFill>
                            <a:latin typeface="Cambria Math"/>
                          </a:rPr>
                        </m:ctrlPr>
                      </m:sSubPr>
                      <m:e>
                        <m:r>
                          <a:rPr lang="en-US" sz="1600" b="1" i="1" smtClean="0">
                            <a:solidFill>
                              <a:schemeClr val="bg1"/>
                            </a:solidFill>
                            <a:latin typeface="Cambria Math"/>
                          </a:rPr>
                          <m:t>𝒇</m:t>
                        </m:r>
                      </m:e>
                      <m:sub>
                        <m:r>
                          <a:rPr lang="en-US" sz="1600" b="1" i="1" smtClean="0">
                            <a:solidFill>
                              <a:schemeClr val="bg1"/>
                            </a:solidFill>
                            <a:latin typeface="Cambria Math"/>
                          </a:rPr>
                          <m:t>𝑻</m:t>
                        </m:r>
                      </m:sub>
                    </m:sSub>
                  </m:oMath>
                </a14:m>
                <a:r>
                  <a:rPr lang="en-US" sz="1600" dirty="0" smtClean="0">
                    <a:solidFill>
                      <a:schemeClr val="bg1"/>
                    </a:solidFill>
                    <a:latin typeface="Arial Narrow" pitchFamily="34" charset="0"/>
                  </a:rPr>
                  <a:t>.</a:t>
                </a:r>
                <a:endParaRPr lang="en-US" sz="1600" dirty="0">
                  <a:solidFill>
                    <a:schemeClr val="bg1"/>
                  </a:solidFill>
                  <a:latin typeface="Arial Narrow" pitchFamily="34" charset="0"/>
                </a:endParaRPr>
              </a:p>
            </p:txBody>
          </p:sp>
        </mc:Choice>
        <mc:Fallback xmlns="">
          <p:sp>
            <p:nvSpPr>
              <p:cNvPr id="12" name="Content Placeholder 2"/>
              <p:cNvSpPr txBox="1">
                <a:spLocks noRot="1" noChangeAspect="1" noMove="1" noResize="1" noEditPoints="1" noAdjustHandles="1" noChangeArrowheads="1" noChangeShapeType="1" noTextEdit="1"/>
              </p:cNvSpPr>
              <p:nvPr/>
            </p:nvSpPr>
            <p:spPr bwMode="auto">
              <a:xfrm>
                <a:off x="616470" y="2201056"/>
                <a:ext cx="8215860" cy="838200"/>
              </a:xfrm>
              <a:prstGeom prst="rect">
                <a:avLst/>
              </a:prstGeom>
              <a:blipFill rotWithShape="1">
                <a:blip r:embed="rId3"/>
                <a:stretch>
                  <a:fillRect t="-1418" b="-11348"/>
                </a:stretch>
              </a:blipFill>
              <a:ln w="19050">
                <a:solidFill>
                  <a:srgbClr val="C00000"/>
                </a:solidFill>
                <a:miter lim="800000"/>
                <a:headEnd/>
                <a:tailEnd/>
              </a:ln>
            </p:spPr>
            <p:txBody>
              <a:bodyPr/>
              <a:lstStyle/>
              <a:p>
                <a:r>
                  <a:rPr lang="en-US">
                    <a:noFill/>
                  </a:rPr>
                  <a:t> </a:t>
                </a:r>
              </a:p>
            </p:txBody>
          </p:sp>
        </mc:Fallback>
      </mc:AlternateContent>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198" y="3793839"/>
            <a:ext cx="2523090" cy="166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ounded Rectangle 13"/>
          <p:cNvSpPr/>
          <p:nvPr/>
        </p:nvSpPr>
        <p:spPr bwMode="auto">
          <a:xfrm>
            <a:off x="4724400" y="5257800"/>
            <a:ext cx="762000" cy="593584"/>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cxnSp>
        <p:nvCxnSpPr>
          <p:cNvPr id="7" name="Straight Arrow Connector 6"/>
          <p:cNvCxnSpPr/>
          <p:nvPr/>
        </p:nvCxnSpPr>
        <p:spPr bwMode="auto">
          <a:xfrm flipH="1" flipV="1">
            <a:off x="3314700" y="4953000"/>
            <a:ext cx="1333500" cy="503163"/>
          </a:xfrm>
          <a:prstGeom prst="straightConnector1">
            <a:avLst/>
          </a:prstGeom>
          <a:solidFill>
            <a:schemeClr val="accent1"/>
          </a:solidFill>
          <a:ln w="28575" cap="sq" cmpd="sng" algn="ctr">
            <a:solidFill>
              <a:schemeClr val="bg1"/>
            </a:solidFill>
            <a:prstDash val="solid"/>
            <a:round/>
            <a:headEnd type="none" w="sm" len="sm"/>
            <a:tailEnd type="arrow"/>
          </a:ln>
          <a:effectLst/>
        </p:spPr>
      </p:cxnSp>
      <p:sp>
        <p:nvSpPr>
          <p:cNvPr id="3" name="Rectangle 2"/>
          <p:cNvSpPr/>
          <p:nvPr/>
        </p:nvSpPr>
        <p:spPr>
          <a:xfrm>
            <a:off x="1143000" y="6486595"/>
            <a:ext cx="7500771" cy="369332"/>
          </a:xfrm>
          <a:prstGeom prst="rect">
            <a:avLst/>
          </a:prstGeom>
        </p:spPr>
        <p:txBody>
          <a:bodyPr wrap="none">
            <a:spAutoFit/>
          </a:bodyPr>
          <a:lstStyle/>
          <a:p>
            <a:r>
              <a:rPr lang="en-US" sz="900" dirty="0" smtClean="0">
                <a:solidFill>
                  <a:schemeClr val="bg1"/>
                </a:solidFill>
              </a:rPr>
              <a:t>Reference: </a:t>
            </a:r>
            <a:r>
              <a:rPr lang="en-US" sz="900" dirty="0" err="1" smtClean="0">
                <a:solidFill>
                  <a:schemeClr val="bg1"/>
                </a:solidFill>
              </a:rPr>
              <a:t>Yanfei</a:t>
            </a:r>
            <a:r>
              <a:rPr lang="en-US" sz="900" dirty="0" smtClean="0">
                <a:solidFill>
                  <a:schemeClr val="bg1"/>
                </a:solidFill>
              </a:rPr>
              <a:t> </a:t>
            </a:r>
            <a:r>
              <a:rPr lang="en-US" sz="900" dirty="0" err="1" smtClean="0">
                <a:solidFill>
                  <a:schemeClr val="bg1"/>
                </a:solidFill>
              </a:rPr>
              <a:t>Mao,Klaus</a:t>
            </a:r>
            <a:r>
              <a:rPr lang="en-US" sz="900" dirty="0" smtClean="0">
                <a:solidFill>
                  <a:schemeClr val="bg1"/>
                </a:solidFill>
              </a:rPr>
              <a:t> </a:t>
            </a:r>
            <a:r>
              <a:rPr lang="en-US" sz="900" dirty="0" err="1" smtClean="0">
                <a:solidFill>
                  <a:schemeClr val="bg1"/>
                </a:solidFill>
              </a:rPr>
              <a:t>schmalz,johannes</a:t>
            </a:r>
            <a:r>
              <a:rPr lang="en-US" sz="900" dirty="0" smtClean="0">
                <a:solidFill>
                  <a:schemeClr val="bg1"/>
                </a:solidFill>
              </a:rPr>
              <a:t> </a:t>
            </a:r>
            <a:r>
              <a:rPr lang="en-US" sz="900" dirty="0" err="1" smtClean="0">
                <a:solidFill>
                  <a:schemeClr val="bg1"/>
                </a:solidFill>
              </a:rPr>
              <a:t>Borgraber</a:t>
            </a:r>
            <a:r>
              <a:rPr lang="en-US" sz="900" dirty="0" smtClean="0">
                <a:solidFill>
                  <a:schemeClr val="bg1"/>
                </a:solidFill>
              </a:rPr>
              <a:t> and john </a:t>
            </a:r>
            <a:r>
              <a:rPr lang="en-US" sz="900" dirty="0" err="1" smtClean="0">
                <a:solidFill>
                  <a:schemeClr val="bg1"/>
                </a:solidFill>
              </a:rPr>
              <a:t>christoph</a:t>
            </a:r>
            <a:r>
              <a:rPr lang="en-US" sz="900" dirty="0" smtClean="0">
                <a:solidFill>
                  <a:schemeClr val="bg1"/>
                </a:solidFill>
              </a:rPr>
              <a:t> </a:t>
            </a:r>
            <a:r>
              <a:rPr lang="en-US" sz="900" dirty="0" err="1" smtClean="0">
                <a:solidFill>
                  <a:schemeClr val="bg1"/>
                </a:solidFill>
              </a:rPr>
              <a:t>scheytt</a:t>
            </a:r>
            <a:r>
              <a:rPr lang="en-US" sz="900" dirty="0" smtClean="0">
                <a:solidFill>
                  <a:schemeClr val="bg1"/>
                </a:solidFill>
              </a:rPr>
              <a:t> ,”245GHz LNA, Mixer and </a:t>
            </a:r>
            <a:r>
              <a:rPr lang="en-US" sz="900" dirty="0" err="1" smtClean="0">
                <a:solidFill>
                  <a:schemeClr val="bg1"/>
                </a:solidFill>
              </a:rPr>
              <a:t>Subharmonic</a:t>
            </a:r>
            <a:r>
              <a:rPr lang="en-US" sz="900" dirty="0" smtClean="0">
                <a:solidFill>
                  <a:schemeClr val="bg1"/>
                </a:solidFill>
              </a:rPr>
              <a:t> receiver in </a:t>
            </a:r>
            <a:r>
              <a:rPr lang="en-US" sz="900" dirty="0" err="1" smtClean="0">
                <a:solidFill>
                  <a:schemeClr val="bg1"/>
                </a:solidFill>
              </a:rPr>
              <a:t>SiGe</a:t>
            </a:r>
            <a:r>
              <a:rPr lang="en-US" sz="900" dirty="0" smtClean="0">
                <a:solidFill>
                  <a:schemeClr val="bg1"/>
                </a:solidFill>
              </a:rPr>
              <a:t> technology”, </a:t>
            </a:r>
          </a:p>
          <a:p>
            <a:r>
              <a:rPr lang="en-US" sz="900" dirty="0" smtClean="0">
                <a:solidFill>
                  <a:schemeClr val="bg1"/>
                </a:solidFill>
              </a:rPr>
              <a:t>IEEE transactions On Microwave theory and Technique ,</a:t>
            </a:r>
            <a:r>
              <a:rPr lang="en-US" sz="900" dirty="0" err="1" smtClean="0">
                <a:solidFill>
                  <a:schemeClr val="bg1"/>
                </a:solidFill>
              </a:rPr>
              <a:t>vol</a:t>
            </a:r>
            <a:r>
              <a:rPr lang="en-US" sz="900" dirty="0" smtClean="0">
                <a:solidFill>
                  <a:schemeClr val="bg1"/>
                </a:solidFill>
              </a:rPr>
              <a:t> 60,no.12,december 2012.</a:t>
            </a:r>
            <a:endParaRPr lang="en-US" sz="900" dirty="0"/>
          </a:p>
        </p:txBody>
      </p:sp>
      <mc:AlternateContent xmlns:mc="http://schemas.openxmlformats.org/markup-compatibility/2006" xmlns:a14="http://schemas.microsoft.com/office/drawing/2010/main">
        <mc:Choice Requires="a14">
          <p:sp>
            <p:nvSpPr>
              <p:cNvPr id="10" name="Rounded Rectangle 9"/>
              <p:cNvSpPr/>
              <p:nvPr/>
            </p:nvSpPr>
            <p:spPr bwMode="auto">
              <a:xfrm>
                <a:off x="838200" y="1398611"/>
                <a:ext cx="7239000" cy="658789"/>
              </a:xfrm>
              <a:prstGeom prst="roundRect">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smtClean="0">
                    <a:solidFill>
                      <a:schemeClr val="bg1"/>
                    </a:solidFill>
                    <a:latin typeface="Arial Narrow" pitchFamily="34" charset="0"/>
                  </a:rPr>
                  <a:t>RF=245GHz,LO=60GHz,conversion gain 0.7dB, NF=23dB,</a:t>
                </a:r>
                <a14:m>
                  <m:oMath xmlns:m="http://schemas.openxmlformats.org/officeDocument/2006/math">
                    <m:sSub>
                      <m:sSubPr>
                        <m:ctrlPr>
                          <a:rPr lang="en-US" b="1" i="1">
                            <a:solidFill>
                              <a:schemeClr val="bg1"/>
                            </a:solidFill>
                            <a:latin typeface="Cambria Math"/>
                          </a:rPr>
                        </m:ctrlPr>
                      </m:sSubPr>
                      <m:e>
                        <m:r>
                          <a:rPr lang="en-US" b="1" i="1" smtClean="0">
                            <a:solidFill>
                              <a:schemeClr val="bg1"/>
                            </a:solidFill>
                            <a:latin typeface="Cambria Math"/>
                          </a:rPr>
                          <m:t> </m:t>
                        </m:r>
                        <m:r>
                          <a:rPr lang="en-US" b="1" i="1">
                            <a:solidFill>
                              <a:schemeClr val="bg1"/>
                            </a:solidFill>
                            <a:latin typeface="Cambria Math"/>
                          </a:rPr>
                          <m:t>𝑷</m:t>
                        </m:r>
                      </m:e>
                      <m:sub>
                        <m:r>
                          <a:rPr lang="en-US" b="1" i="1">
                            <a:solidFill>
                              <a:schemeClr val="bg1"/>
                            </a:solidFill>
                            <a:latin typeface="Cambria Math"/>
                          </a:rPr>
                          <m:t>−</m:t>
                        </m:r>
                        <m:r>
                          <a:rPr lang="en-US" b="1" i="1">
                            <a:solidFill>
                              <a:schemeClr val="bg1"/>
                            </a:solidFill>
                            <a:latin typeface="Cambria Math"/>
                          </a:rPr>
                          <m:t>𝟏</m:t>
                        </m:r>
                      </m:sub>
                    </m:sSub>
                  </m:oMath>
                </a14:m>
                <a:r>
                  <a:rPr lang="en-US" b="1" dirty="0">
                    <a:solidFill>
                      <a:schemeClr val="bg1"/>
                    </a:solidFill>
                    <a:latin typeface="Arial Narrow" pitchFamily="34" charset="0"/>
                  </a:rPr>
                  <a:t>=-9.1dBm.SiGe:C </a:t>
                </a:r>
                <a:r>
                  <a:rPr lang="en-US" b="1" dirty="0" err="1">
                    <a:solidFill>
                      <a:schemeClr val="bg1"/>
                    </a:solidFill>
                    <a:latin typeface="Arial Narrow" pitchFamily="34" charset="0"/>
                  </a:rPr>
                  <a:t>BiCMOS</a:t>
                </a:r>
                <a:r>
                  <a:rPr lang="en-US" b="1" dirty="0">
                    <a:solidFill>
                      <a:schemeClr val="bg1"/>
                    </a:solidFill>
                    <a:latin typeface="Arial Narrow" pitchFamily="34" charset="0"/>
                  </a:rPr>
                  <a:t> Technology</a:t>
                </a:r>
                <a:r>
                  <a:rPr lang="en-US" b="1" dirty="0" smtClean="0">
                    <a:solidFill>
                      <a:schemeClr val="bg1"/>
                    </a:solidFill>
                    <a:latin typeface="Arial Narrow" pitchFamily="34" charset="0"/>
                  </a:rPr>
                  <a:t>,  </a:t>
                </a: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𝒇</m:t>
                        </m:r>
                      </m:e>
                      <m:sub>
                        <m:r>
                          <a:rPr lang="en-US" b="1" i="1">
                            <a:solidFill>
                              <a:schemeClr val="bg1"/>
                            </a:solidFill>
                            <a:latin typeface="Cambria Math"/>
                          </a:rPr>
                          <m:t>𝑻</m:t>
                        </m:r>
                      </m:sub>
                    </m:sSub>
                  </m:oMath>
                </a14:m>
                <a:r>
                  <a:rPr lang="en-US" b="1" dirty="0">
                    <a:solidFill>
                      <a:schemeClr val="bg1"/>
                    </a:solidFill>
                    <a:latin typeface="Arial Narrow" pitchFamily="34" charset="0"/>
                  </a:rPr>
                  <a:t>=</a:t>
                </a:r>
                <a:r>
                  <a:rPr lang="en-US" b="1" dirty="0" smtClean="0">
                    <a:solidFill>
                      <a:schemeClr val="bg1"/>
                    </a:solidFill>
                    <a:latin typeface="Arial Narrow" pitchFamily="34" charset="0"/>
                  </a:rPr>
                  <a:t>300GHz.</a:t>
                </a:r>
                <a:endParaRPr lang="en-US" b="1" dirty="0">
                  <a:solidFill>
                    <a:schemeClr val="bg1"/>
                  </a:solidFill>
                  <a:latin typeface="Arial Narrow" pitchFamily="34" charset="0"/>
                </a:endParaRPr>
              </a:p>
            </p:txBody>
          </p:sp>
        </mc:Choice>
        <mc:Fallback xmlns="">
          <p:sp>
            <p:nvSpPr>
              <p:cNvPr id="10" name="Rounded Rectangle 9"/>
              <p:cNvSpPr>
                <a:spLocks noRot="1" noChangeAspect="1" noMove="1" noResize="1" noEditPoints="1" noAdjustHandles="1" noChangeArrowheads="1" noChangeShapeType="1" noTextEdit="1"/>
              </p:cNvSpPr>
              <p:nvPr/>
            </p:nvSpPr>
            <p:spPr bwMode="auto">
              <a:xfrm>
                <a:off x="838200" y="1398611"/>
                <a:ext cx="7239000" cy="658789"/>
              </a:xfrm>
              <a:prstGeom prst="roundRect">
                <a:avLst/>
              </a:prstGeom>
              <a:blipFill rotWithShape="1">
                <a:blip r:embed="rId5"/>
                <a:stretch>
                  <a:fillRect b="-2655"/>
                </a:stretch>
              </a:blipFill>
              <a:ln w="25400" cap="sq" cmpd="sng" algn="ctr">
                <a:solidFill>
                  <a:schemeClr val="bg1">
                    <a:lumMod val="75000"/>
                    <a:lumOff val="25000"/>
                  </a:schemeClr>
                </a:solidFill>
                <a:prstDash val="solid"/>
                <a:round/>
                <a:headEnd type="none" w="sm" len="sm"/>
                <a:tailEnd type="none" w="sm" len="sm"/>
              </a:ln>
              <a:effectLst/>
            </p:spPr>
            <p:txBody>
              <a:bodyPr/>
              <a:lstStyle/>
              <a:p>
                <a:r>
                  <a:rPr lang="en-US">
                    <a:noFill/>
                  </a:rPr>
                  <a:t> </a:t>
                </a:r>
              </a:p>
            </p:txBody>
          </p:sp>
        </mc:Fallback>
      </mc:AlternateContent>
    </p:spTree>
    <p:extLst>
      <p:ext uri="{BB962C8B-B14F-4D97-AF65-F5344CB8AC3E}">
        <p14:creationId xmlns:p14="http://schemas.microsoft.com/office/powerpoint/2010/main" val="803226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1600" dirty="0" smtClean="0">
                <a:latin typeface="Arial Narrow" pitchFamily="34" charset="0"/>
              </a:rPr>
              <a:t>Challenges in mm-wave design and passive components</a:t>
            </a:r>
          </a:p>
          <a:p>
            <a:r>
              <a:rPr lang="en-US" sz="1600" dirty="0" smtClean="0">
                <a:latin typeface="Arial Narrow" pitchFamily="34" charset="0"/>
              </a:rPr>
              <a:t>LNA design</a:t>
            </a:r>
          </a:p>
          <a:p>
            <a:pPr lvl="1"/>
            <a:r>
              <a:rPr lang="en-US" sz="1600" dirty="0">
                <a:latin typeface="Arial Narrow" pitchFamily="34" charset="0"/>
              </a:rPr>
              <a:t>General LNA topology</a:t>
            </a:r>
          </a:p>
          <a:p>
            <a:pPr lvl="1"/>
            <a:r>
              <a:rPr lang="en-US" sz="1600" dirty="0">
                <a:latin typeface="Arial Narrow" pitchFamily="34" charset="0"/>
              </a:rPr>
              <a:t>Design example of W-band </a:t>
            </a:r>
            <a:r>
              <a:rPr lang="en-US" sz="1600" dirty="0" smtClean="0">
                <a:latin typeface="Arial Narrow" pitchFamily="34" charset="0"/>
              </a:rPr>
              <a:t>LNA</a:t>
            </a:r>
          </a:p>
          <a:p>
            <a:r>
              <a:rPr lang="en-US" sz="1600" dirty="0" smtClean="0">
                <a:latin typeface="Arial Narrow" pitchFamily="34" charset="0"/>
              </a:rPr>
              <a:t>Challenges of mm-wave Mixer design</a:t>
            </a:r>
          </a:p>
          <a:p>
            <a:pPr lvl="1"/>
            <a:r>
              <a:rPr lang="en-US" sz="1600" dirty="0" smtClean="0">
                <a:latin typeface="Arial Narrow" pitchFamily="34" charset="0"/>
              </a:rPr>
              <a:t>Homodyne and Heterodyne Mixer</a:t>
            </a:r>
          </a:p>
          <a:p>
            <a:pPr lvl="1"/>
            <a:r>
              <a:rPr lang="en-US" sz="1600" dirty="0" err="1" smtClean="0">
                <a:latin typeface="Arial Narrow" pitchFamily="34" charset="0"/>
              </a:rPr>
              <a:t>Subharmonic</a:t>
            </a:r>
            <a:r>
              <a:rPr lang="en-US" sz="1600" dirty="0" smtClean="0">
                <a:latin typeface="Arial Narrow" pitchFamily="34" charset="0"/>
              </a:rPr>
              <a:t> Mixer</a:t>
            </a:r>
          </a:p>
          <a:p>
            <a:pPr lvl="1"/>
            <a:r>
              <a:rPr lang="en-US" sz="1600" dirty="0">
                <a:latin typeface="Arial Narrow" pitchFamily="34" charset="0"/>
              </a:rPr>
              <a:t>M</a:t>
            </a:r>
            <a:r>
              <a:rPr lang="en-US" sz="1600" dirty="0" smtClean="0">
                <a:latin typeface="Arial Narrow" pitchFamily="34" charset="0"/>
              </a:rPr>
              <a:t>m-wave Passive Mixer</a:t>
            </a:r>
          </a:p>
          <a:p>
            <a:r>
              <a:rPr lang="en-US" sz="1600" dirty="0" smtClean="0">
                <a:latin typeface="Arial Narrow" pitchFamily="34" charset="0"/>
              </a:rPr>
              <a:t>Layout Methodology</a:t>
            </a:r>
          </a:p>
          <a:p>
            <a:endParaRPr lang="en-US" sz="1600" dirty="0" smtClean="0">
              <a:latin typeface="Arial Narrow" pitchFamily="34" charset="0"/>
            </a:endParaRPr>
          </a:p>
          <a:p>
            <a:endParaRPr lang="en-US" sz="1600" dirty="0" smtClean="0">
              <a:latin typeface="Arial Narrow" pitchFamily="34" charset="0"/>
            </a:endParaRPr>
          </a:p>
          <a:p>
            <a:endParaRPr lang="en-US" sz="1600" dirty="0">
              <a:latin typeface="Arial Narrow" pitchFamily="34" charset="0"/>
            </a:endParaRPr>
          </a:p>
        </p:txBody>
      </p:sp>
      <p:sp>
        <p:nvSpPr>
          <p:cNvPr id="4" name="Slide Number Placeholder 3"/>
          <p:cNvSpPr>
            <a:spLocks noGrp="1"/>
          </p:cNvSpPr>
          <p:nvPr>
            <p:ph type="sldNum" sz="quarter" idx="4"/>
          </p:nvPr>
        </p:nvSpPr>
        <p:spPr/>
        <p:txBody>
          <a:bodyPr/>
          <a:lstStyle/>
          <a:p>
            <a:fld id="{90BE237A-3C10-CB42-9E82-6FFF293908C0}" type="slidenum">
              <a:rPr lang="en-US" smtClean="0"/>
              <a:pPr/>
              <a:t>2</a:t>
            </a:fld>
            <a:endParaRPr lang="en-US"/>
          </a:p>
        </p:txBody>
      </p:sp>
    </p:spTree>
    <p:extLst>
      <p:ext uri="{BB962C8B-B14F-4D97-AF65-F5344CB8AC3E}">
        <p14:creationId xmlns:p14="http://schemas.microsoft.com/office/powerpoint/2010/main" val="37221449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Passive Mixer</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20</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5543" y="2362200"/>
            <a:ext cx="4528457"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57200" y="1447800"/>
            <a:ext cx="8458200" cy="523220"/>
          </a:xfrm>
          <a:prstGeom prst="rect">
            <a:avLst/>
          </a:prstGeom>
          <a:noFill/>
        </p:spPr>
        <p:txBody>
          <a:bodyPr wrap="square" rtlCol="0">
            <a:spAutoFit/>
          </a:bodyPr>
          <a:lstStyle/>
          <a:p>
            <a:pPr marL="285750" indent="-285750">
              <a:buFont typeface="Wingdings" pitchFamily="2" charset="2"/>
              <a:buChar char="Ø"/>
            </a:pPr>
            <a:r>
              <a:rPr lang="en-US" sz="1400" dirty="0" smtClean="0">
                <a:solidFill>
                  <a:schemeClr val="bg1"/>
                </a:solidFill>
              </a:rPr>
              <a:t>At </a:t>
            </a:r>
            <a:r>
              <a:rPr lang="en-US" sz="1400" dirty="0">
                <a:solidFill>
                  <a:schemeClr val="bg1"/>
                </a:solidFill>
              </a:rPr>
              <a:t>very high frequency active </a:t>
            </a:r>
            <a:r>
              <a:rPr lang="en-US" sz="1400" dirty="0" smtClean="0">
                <a:solidFill>
                  <a:schemeClr val="bg1"/>
                </a:solidFill>
              </a:rPr>
              <a:t>mixers becomes complicated. In </a:t>
            </a:r>
            <a:r>
              <a:rPr lang="en-US" sz="1400" dirty="0">
                <a:solidFill>
                  <a:schemeClr val="bg1"/>
                </a:solidFill>
              </a:rPr>
              <a:t>that case passive mixer </a:t>
            </a:r>
            <a:r>
              <a:rPr lang="en-US" sz="1400" dirty="0" smtClean="0">
                <a:solidFill>
                  <a:schemeClr val="bg1"/>
                </a:solidFill>
              </a:rPr>
              <a:t>can be  used. As there is no conversion gain, passive mixer can reduce sensitivity of the receiver.</a:t>
            </a:r>
            <a:endParaRPr lang="en-US" sz="1400" dirty="0">
              <a:solidFill>
                <a:schemeClr val="bg1"/>
              </a:solidFill>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133833"/>
            <a:ext cx="4147666" cy="2671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3229288" y="2469270"/>
            <a:ext cx="1204176" cy="261610"/>
          </a:xfrm>
          <a:prstGeom prst="rect">
            <a:avLst/>
          </a:prstGeom>
          <a:noFill/>
        </p:spPr>
        <p:txBody>
          <a:bodyPr wrap="none" rtlCol="0">
            <a:spAutoFit/>
          </a:bodyPr>
          <a:lstStyle/>
          <a:p>
            <a:r>
              <a:rPr lang="en-US" sz="1100" dirty="0" smtClean="0">
                <a:solidFill>
                  <a:schemeClr val="bg1"/>
                </a:solidFill>
              </a:rPr>
              <a:t>RC low pass filter</a:t>
            </a:r>
            <a:endParaRPr lang="en-US" sz="1100" dirty="0">
              <a:solidFill>
                <a:schemeClr val="bg1"/>
              </a:solidFill>
            </a:endParaRPr>
          </a:p>
        </p:txBody>
      </p:sp>
      <p:cxnSp>
        <p:nvCxnSpPr>
          <p:cNvPr id="7" name="Straight Arrow Connector 6"/>
          <p:cNvCxnSpPr/>
          <p:nvPr/>
        </p:nvCxnSpPr>
        <p:spPr bwMode="auto">
          <a:xfrm flipH="1">
            <a:off x="3769307" y="2734001"/>
            <a:ext cx="124138" cy="249305"/>
          </a:xfrm>
          <a:prstGeom prst="straightConnector1">
            <a:avLst/>
          </a:prstGeom>
          <a:solidFill>
            <a:schemeClr val="accent1"/>
          </a:solidFill>
          <a:ln w="12700" cap="sq" cmpd="sng" algn="ctr">
            <a:solidFill>
              <a:schemeClr val="bg1"/>
            </a:solidFill>
            <a:prstDash val="solid"/>
            <a:round/>
            <a:headEnd type="none" w="sm" len="sm"/>
            <a:tailEnd type="arrow"/>
          </a:ln>
          <a:effectLst/>
        </p:spPr>
      </p:cxnSp>
      <p:sp>
        <p:nvSpPr>
          <p:cNvPr id="15" name="Rounded Rectangle 14"/>
          <p:cNvSpPr/>
          <p:nvPr/>
        </p:nvSpPr>
        <p:spPr bwMode="auto">
          <a:xfrm>
            <a:off x="3216467" y="2912748"/>
            <a:ext cx="628650" cy="1178486"/>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bwMode="auto">
          <a:xfrm>
            <a:off x="1996306" y="3549291"/>
            <a:ext cx="329705" cy="3810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18" name="Rectangle 17"/>
          <p:cNvSpPr/>
          <p:nvPr/>
        </p:nvSpPr>
        <p:spPr bwMode="auto">
          <a:xfrm>
            <a:off x="1831453" y="3810000"/>
            <a:ext cx="329705" cy="3810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914400" y="4076700"/>
            <a:ext cx="1246758" cy="728896"/>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dirty="0" smtClean="0">
              <a:ln>
                <a:noFill/>
              </a:ln>
              <a:solidFill>
                <a:schemeClr val="tx1"/>
              </a:solidFill>
              <a:effectLst/>
              <a:latin typeface="Times New Roman" pitchFamily="18" charset="0"/>
            </a:endParaRPr>
          </a:p>
        </p:txBody>
      </p:sp>
      <p:sp>
        <p:nvSpPr>
          <p:cNvPr id="20" name="Rounded Rectangle 19"/>
          <p:cNvSpPr/>
          <p:nvPr/>
        </p:nvSpPr>
        <p:spPr bwMode="auto">
          <a:xfrm>
            <a:off x="1202802" y="3200399"/>
            <a:ext cx="854597" cy="876301"/>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21" name="TextBox 20"/>
          <p:cNvSpPr txBox="1"/>
          <p:nvPr/>
        </p:nvSpPr>
        <p:spPr>
          <a:xfrm>
            <a:off x="449347" y="4343400"/>
            <a:ext cx="1116011" cy="261610"/>
          </a:xfrm>
          <a:prstGeom prst="rect">
            <a:avLst/>
          </a:prstGeom>
          <a:noFill/>
        </p:spPr>
        <p:txBody>
          <a:bodyPr wrap="none" rtlCol="0">
            <a:spAutoFit/>
          </a:bodyPr>
          <a:lstStyle/>
          <a:p>
            <a:r>
              <a:rPr lang="en-US" sz="1100" dirty="0" smtClean="0">
                <a:solidFill>
                  <a:schemeClr val="bg1"/>
                </a:solidFill>
              </a:rPr>
              <a:t>Matching circuit</a:t>
            </a:r>
            <a:endParaRPr lang="en-US" sz="1100" dirty="0">
              <a:solidFill>
                <a:schemeClr val="bg1"/>
              </a:solidFill>
            </a:endParaRPr>
          </a:p>
        </p:txBody>
      </p:sp>
      <p:cxnSp>
        <p:nvCxnSpPr>
          <p:cNvPr id="22" name="Straight Arrow Connector 21"/>
          <p:cNvCxnSpPr/>
          <p:nvPr/>
        </p:nvCxnSpPr>
        <p:spPr bwMode="auto">
          <a:xfrm flipV="1">
            <a:off x="1173406" y="4161072"/>
            <a:ext cx="182929" cy="212256"/>
          </a:xfrm>
          <a:prstGeom prst="straightConnector1">
            <a:avLst/>
          </a:prstGeom>
          <a:solidFill>
            <a:schemeClr val="accent1"/>
          </a:solidFill>
          <a:ln w="12700" cap="sq" cmpd="sng" algn="ctr">
            <a:solidFill>
              <a:schemeClr val="bg1"/>
            </a:solidFill>
            <a:prstDash val="solid"/>
            <a:round/>
            <a:headEnd type="none" w="sm" len="sm"/>
            <a:tailEnd type="arrow"/>
          </a:ln>
          <a:effectLst/>
        </p:spPr>
      </p:cxnSp>
      <p:sp>
        <p:nvSpPr>
          <p:cNvPr id="24" name="TextBox 23"/>
          <p:cNvSpPr txBox="1"/>
          <p:nvPr/>
        </p:nvSpPr>
        <p:spPr>
          <a:xfrm>
            <a:off x="393103" y="2336918"/>
            <a:ext cx="521297" cy="261610"/>
          </a:xfrm>
          <a:prstGeom prst="rect">
            <a:avLst/>
          </a:prstGeom>
          <a:noFill/>
        </p:spPr>
        <p:txBody>
          <a:bodyPr wrap="none" rtlCol="0">
            <a:spAutoFit/>
          </a:bodyPr>
          <a:lstStyle/>
          <a:p>
            <a:r>
              <a:rPr lang="en-US" sz="1100" dirty="0" err="1" smtClean="0">
                <a:solidFill>
                  <a:schemeClr val="bg1"/>
                </a:solidFill>
              </a:rPr>
              <a:t>Balun</a:t>
            </a:r>
            <a:endParaRPr lang="en-US" sz="1100" dirty="0">
              <a:solidFill>
                <a:schemeClr val="bg1"/>
              </a:solidFill>
            </a:endParaRPr>
          </a:p>
        </p:txBody>
      </p:sp>
      <p:sp>
        <p:nvSpPr>
          <p:cNvPr id="25" name="Rounded Rectangle 24"/>
          <p:cNvSpPr/>
          <p:nvPr/>
        </p:nvSpPr>
        <p:spPr bwMode="auto">
          <a:xfrm>
            <a:off x="5834777" y="2858653"/>
            <a:ext cx="427298" cy="876301"/>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26" name="Rounded Rectangle 25"/>
          <p:cNvSpPr/>
          <p:nvPr/>
        </p:nvSpPr>
        <p:spPr bwMode="auto">
          <a:xfrm>
            <a:off x="7315200" y="2942647"/>
            <a:ext cx="516727" cy="820305"/>
          </a:xfrm>
          <a:prstGeom prst="roundRect">
            <a:avLst/>
          </a:prstGeom>
          <a:noFill/>
          <a:ln w="12700" cap="sq" cmpd="sng" algn="ctr">
            <a:solidFill>
              <a:schemeClr val="bg1">
                <a:lumMod val="75000"/>
                <a:lumOff val="25000"/>
              </a:schemeClr>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27" name="TextBox 26"/>
          <p:cNvSpPr txBox="1"/>
          <p:nvPr/>
        </p:nvSpPr>
        <p:spPr>
          <a:xfrm>
            <a:off x="6321765" y="2335669"/>
            <a:ext cx="1116011" cy="261610"/>
          </a:xfrm>
          <a:prstGeom prst="rect">
            <a:avLst/>
          </a:prstGeom>
          <a:noFill/>
        </p:spPr>
        <p:txBody>
          <a:bodyPr wrap="none" rtlCol="0">
            <a:spAutoFit/>
          </a:bodyPr>
          <a:lstStyle/>
          <a:p>
            <a:r>
              <a:rPr lang="en-US" sz="1100" dirty="0" smtClean="0">
                <a:solidFill>
                  <a:schemeClr val="bg1"/>
                </a:solidFill>
              </a:rPr>
              <a:t>Matching circuit</a:t>
            </a:r>
            <a:endParaRPr lang="en-US" sz="1100" dirty="0">
              <a:solidFill>
                <a:schemeClr val="bg1"/>
              </a:solidFill>
            </a:endParaRPr>
          </a:p>
        </p:txBody>
      </p:sp>
      <p:cxnSp>
        <p:nvCxnSpPr>
          <p:cNvPr id="28" name="Straight Arrow Connector 27"/>
          <p:cNvCxnSpPr/>
          <p:nvPr/>
        </p:nvCxnSpPr>
        <p:spPr bwMode="auto">
          <a:xfrm flipH="1">
            <a:off x="6170529" y="2576883"/>
            <a:ext cx="151236" cy="153997"/>
          </a:xfrm>
          <a:prstGeom prst="straightConnector1">
            <a:avLst/>
          </a:prstGeom>
          <a:solidFill>
            <a:schemeClr val="accent1"/>
          </a:solidFill>
          <a:ln w="12700" cap="sq" cmpd="sng" algn="ctr">
            <a:solidFill>
              <a:schemeClr val="bg1"/>
            </a:solidFill>
            <a:prstDash val="solid"/>
            <a:round/>
            <a:headEnd type="none" w="sm" len="sm"/>
            <a:tailEnd type="arrow"/>
          </a:ln>
          <a:effectLst/>
        </p:spPr>
      </p:cxnSp>
      <p:cxnSp>
        <p:nvCxnSpPr>
          <p:cNvPr id="30" name="Straight Arrow Connector 29"/>
          <p:cNvCxnSpPr/>
          <p:nvPr/>
        </p:nvCxnSpPr>
        <p:spPr bwMode="auto">
          <a:xfrm>
            <a:off x="7336190" y="2576883"/>
            <a:ext cx="104884" cy="201016"/>
          </a:xfrm>
          <a:prstGeom prst="straightConnector1">
            <a:avLst/>
          </a:prstGeom>
          <a:solidFill>
            <a:schemeClr val="accent1"/>
          </a:solidFill>
          <a:ln w="12700" cap="sq" cmpd="sng" algn="ctr">
            <a:solidFill>
              <a:schemeClr val="bg1"/>
            </a:solidFill>
            <a:prstDash val="solid"/>
            <a:round/>
            <a:headEnd type="none" w="sm" len="sm"/>
            <a:tailEnd type="arrow"/>
          </a:ln>
          <a:effectLst/>
        </p:spPr>
      </p:cxnSp>
      <p:sp>
        <p:nvSpPr>
          <p:cNvPr id="32" name="TextBox 31"/>
          <p:cNvSpPr txBox="1"/>
          <p:nvPr/>
        </p:nvSpPr>
        <p:spPr>
          <a:xfrm>
            <a:off x="1127763" y="6409508"/>
            <a:ext cx="6333785" cy="230832"/>
          </a:xfrm>
          <a:prstGeom prst="rect">
            <a:avLst/>
          </a:prstGeom>
          <a:noFill/>
        </p:spPr>
        <p:txBody>
          <a:bodyPr wrap="none" rtlCol="0">
            <a:spAutoFit/>
          </a:bodyPr>
          <a:lstStyle/>
          <a:p>
            <a:r>
              <a:rPr lang="en-US" sz="900" dirty="0" smtClean="0">
                <a:solidFill>
                  <a:schemeClr val="bg1"/>
                </a:solidFill>
              </a:rPr>
              <a:t>Reference: (1)16.9-mW </a:t>
            </a:r>
            <a:r>
              <a:rPr lang="en-US" sz="900" dirty="0">
                <a:solidFill>
                  <a:schemeClr val="bg1"/>
                </a:solidFill>
              </a:rPr>
              <a:t>33.7-dB Gain </a:t>
            </a:r>
            <a:r>
              <a:rPr lang="en-US" sz="900" dirty="0" err="1">
                <a:solidFill>
                  <a:schemeClr val="bg1"/>
                </a:solidFill>
              </a:rPr>
              <a:t>mmWave</a:t>
            </a:r>
            <a:r>
              <a:rPr lang="en-US" sz="900" dirty="0">
                <a:solidFill>
                  <a:schemeClr val="bg1"/>
                </a:solidFill>
              </a:rPr>
              <a:t> Receiver Front-End </a:t>
            </a:r>
            <a:r>
              <a:rPr lang="en-US" sz="900" dirty="0" smtClean="0">
                <a:solidFill>
                  <a:schemeClr val="bg1"/>
                </a:solidFill>
              </a:rPr>
              <a:t>in </a:t>
            </a:r>
            <a:r>
              <a:rPr lang="en-US" sz="900" dirty="0">
                <a:solidFill>
                  <a:schemeClr val="bg1"/>
                </a:solidFill>
              </a:rPr>
              <a:t>65 nm </a:t>
            </a:r>
            <a:r>
              <a:rPr lang="en-US" sz="900" dirty="0" smtClean="0">
                <a:solidFill>
                  <a:schemeClr val="bg1"/>
                </a:solidFill>
              </a:rPr>
              <a:t>CMOS,</a:t>
            </a:r>
            <a:r>
              <a:rPr lang="nl-NL" sz="900" dirty="0">
                <a:solidFill>
                  <a:schemeClr val="bg1"/>
                </a:solidFill>
              </a:rPr>
              <a:t> hun-Hsing Li and Chien-Nan Kuo, 2012 IEEE</a:t>
            </a:r>
            <a:endParaRPr lang="en-US" sz="900" dirty="0">
              <a:solidFill>
                <a:schemeClr val="bg1"/>
              </a:solidFill>
            </a:endParaRPr>
          </a:p>
        </p:txBody>
      </p:sp>
      <p:sp>
        <p:nvSpPr>
          <p:cNvPr id="33" name="TextBox 32"/>
          <p:cNvSpPr txBox="1"/>
          <p:nvPr/>
        </p:nvSpPr>
        <p:spPr>
          <a:xfrm>
            <a:off x="1063205" y="6540305"/>
            <a:ext cx="7795724" cy="230832"/>
          </a:xfrm>
          <a:prstGeom prst="rect">
            <a:avLst/>
          </a:prstGeom>
          <a:noFill/>
        </p:spPr>
        <p:txBody>
          <a:bodyPr wrap="none" rtlCol="0">
            <a:spAutoFit/>
          </a:bodyPr>
          <a:lstStyle/>
          <a:p>
            <a:r>
              <a:rPr lang="en-US" sz="900" dirty="0" smtClean="0">
                <a:solidFill>
                  <a:schemeClr val="bg1"/>
                </a:solidFill>
              </a:rPr>
              <a:t>(2)Double-Balanced </a:t>
            </a:r>
            <a:r>
              <a:rPr lang="en-US" sz="900" dirty="0">
                <a:solidFill>
                  <a:schemeClr val="bg1"/>
                </a:solidFill>
              </a:rPr>
              <a:t>130-180 GHz Passive and Balanced </a:t>
            </a:r>
            <a:r>
              <a:rPr lang="en-US" sz="900" dirty="0" smtClean="0">
                <a:solidFill>
                  <a:schemeClr val="bg1"/>
                </a:solidFill>
              </a:rPr>
              <a:t>145-165 </a:t>
            </a:r>
            <a:r>
              <a:rPr lang="en-US" sz="900" dirty="0">
                <a:solidFill>
                  <a:schemeClr val="bg1"/>
                </a:solidFill>
              </a:rPr>
              <a:t>GHz Active Mixers in 45 nm CMOS , </a:t>
            </a:r>
            <a:r>
              <a:rPr lang="en-US" sz="900" dirty="0" err="1">
                <a:solidFill>
                  <a:schemeClr val="bg1"/>
                </a:solidFill>
              </a:rPr>
              <a:t>Ozgur</a:t>
            </a:r>
            <a:r>
              <a:rPr lang="en-US" sz="900" dirty="0">
                <a:solidFill>
                  <a:schemeClr val="bg1"/>
                </a:solidFill>
              </a:rPr>
              <a:t> </a:t>
            </a:r>
            <a:r>
              <a:rPr lang="en-US" sz="900" dirty="0" err="1" smtClean="0">
                <a:solidFill>
                  <a:schemeClr val="bg1"/>
                </a:solidFill>
              </a:rPr>
              <a:t>Inac</a:t>
            </a:r>
            <a:r>
              <a:rPr lang="en-US" sz="900" dirty="0" smtClean="0">
                <a:solidFill>
                  <a:schemeClr val="bg1"/>
                </a:solidFill>
              </a:rPr>
              <a:t>, </a:t>
            </a:r>
            <a:r>
              <a:rPr lang="en-US" sz="900" dirty="0">
                <a:solidFill>
                  <a:schemeClr val="bg1"/>
                </a:solidFill>
              </a:rPr>
              <a:t>Andy </a:t>
            </a:r>
            <a:r>
              <a:rPr lang="en-US" sz="900" dirty="0" smtClean="0">
                <a:solidFill>
                  <a:schemeClr val="bg1"/>
                </a:solidFill>
              </a:rPr>
              <a:t>Fung2 and </a:t>
            </a:r>
            <a:r>
              <a:rPr lang="en-US" sz="900" dirty="0">
                <a:solidFill>
                  <a:schemeClr val="bg1"/>
                </a:solidFill>
              </a:rPr>
              <a:t>Gabriel M. </a:t>
            </a:r>
            <a:r>
              <a:rPr lang="en-US" sz="900" dirty="0" err="1" smtClean="0">
                <a:solidFill>
                  <a:schemeClr val="bg1"/>
                </a:solidFill>
              </a:rPr>
              <a:t>Rebeiz</a:t>
            </a:r>
            <a:r>
              <a:rPr lang="en-US" sz="900" dirty="0">
                <a:solidFill>
                  <a:schemeClr val="bg1"/>
                </a:solidFill>
              </a:rPr>
              <a:t>, 2011 IEEE</a:t>
            </a:r>
          </a:p>
        </p:txBody>
      </p:sp>
      <p:sp>
        <p:nvSpPr>
          <p:cNvPr id="29" name="Content Placeholder 2"/>
          <p:cNvSpPr txBox="1">
            <a:spLocks/>
          </p:cNvSpPr>
          <p:nvPr/>
        </p:nvSpPr>
        <p:spPr bwMode="auto">
          <a:xfrm>
            <a:off x="740293" y="5131632"/>
            <a:ext cx="2514600" cy="8382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rgbClr val="FF6600"/>
              </a:buClr>
              <a:buSzPct val="70000"/>
              <a:buFont typeface="Webdings" pitchFamily="18" charset="2"/>
              <a:buChar char="="/>
              <a:defRPr kumimoji="1" sz="2000" b="1">
                <a:solidFill>
                  <a:srgbClr val="000000"/>
                </a:solidFill>
                <a:latin typeface="Arial"/>
                <a:ea typeface="+mn-ea"/>
                <a:cs typeface="Arial"/>
              </a:defRPr>
            </a:lvl1pPr>
            <a:lvl2pPr marL="742950" indent="-285750" algn="l" rtl="0" eaLnBrk="0" fontAlgn="base" hangingPunct="0">
              <a:spcBef>
                <a:spcPct val="20000"/>
              </a:spcBef>
              <a:spcAft>
                <a:spcPct val="0"/>
              </a:spcAft>
              <a:buClr>
                <a:srgbClr val="FF6600"/>
              </a:buClr>
              <a:buSzPct val="55000"/>
              <a:buFont typeface="Wingdings" pitchFamily="2" charset="2"/>
              <a:buChar char="u"/>
              <a:defRPr kumimoji="1" sz="2000" b="1">
                <a:solidFill>
                  <a:srgbClr val="000000"/>
                </a:solidFill>
                <a:latin typeface="Arial"/>
                <a:cs typeface="Arial"/>
              </a:defRPr>
            </a:lvl2pPr>
            <a:lvl3pPr marL="1143000" indent="-228600" algn="l" rtl="0" eaLnBrk="0" fontAlgn="base" hangingPunct="0">
              <a:spcBef>
                <a:spcPct val="20000"/>
              </a:spcBef>
              <a:spcAft>
                <a:spcPct val="0"/>
              </a:spcAft>
              <a:buClr>
                <a:srgbClr val="FF6600"/>
              </a:buClr>
              <a:buChar char="•"/>
              <a:defRPr kumimoji="1" sz="1800" b="1">
                <a:solidFill>
                  <a:srgbClr val="000000"/>
                </a:solidFill>
                <a:latin typeface="Arial"/>
                <a:cs typeface="Arial"/>
              </a:defRPr>
            </a:lvl3pPr>
            <a:lvl4pPr marL="1600200" indent="-228600" algn="l" rtl="0" eaLnBrk="0" fontAlgn="base" hangingPunct="0">
              <a:spcBef>
                <a:spcPct val="20000"/>
              </a:spcBef>
              <a:spcAft>
                <a:spcPct val="0"/>
              </a:spcAft>
              <a:buNone/>
              <a:defRPr kumimoji="1" sz="1600" b="1">
                <a:solidFill>
                  <a:srgbClr val="000000"/>
                </a:solidFill>
                <a:latin typeface="+mn-lt"/>
              </a:defRPr>
            </a:lvl4pPr>
            <a:lvl5pPr marL="2057400" indent="-228600" algn="l" rtl="0" eaLnBrk="0" fontAlgn="base" hangingPunct="0">
              <a:spcBef>
                <a:spcPct val="20000"/>
              </a:spcBef>
              <a:spcAft>
                <a:spcPct val="0"/>
              </a:spcAft>
              <a:buChar char="•"/>
              <a:defRPr kumimoji="1" sz="1400" b="1">
                <a:solidFill>
                  <a:srgbClr val="000000"/>
                </a:solidFill>
                <a:latin typeface="+mn-lt"/>
              </a:defRPr>
            </a:lvl5pPr>
            <a:lvl6pPr marL="2514600" indent="-228600" algn="l" rtl="0" eaLnBrk="0" fontAlgn="base" hangingPunct="0">
              <a:spcBef>
                <a:spcPct val="20000"/>
              </a:spcBef>
              <a:spcAft>
                <a:spcPct val="0"/>
              </a:spcAft>
              <a:buChar char="•"/>
              <a:defRPr kumimoji="1" sz="1400" b="1">
                <a:solidFill>
                  <a:srgbClr val="000000"/>
                </a:solidFill>
                <a:latin typeface="+mn-lt"/>
              </a:defRPr>
            </a:lvl6pPr>
            <a:lvl7pPr marL="2971800" indent="-228600" algn="l" rtl="0" eaLnBrk="0" fontAlgn="base" hangingPunct="0">
              <a:spcBef>
                <a:spcPct val="20000"/>
              </a:spcBef>
              <a:spcAft>
                <a:spcPct val="0"/>
              </a:spcAft>
              <a:buChar char="•"/>
              <a:defRPr kumimoji="1" sz="1400" b="1">
                <a:solidFill>
                  <a:srgbClr val="000000"/>
                </a:solidFill>
                <a:latin typeface="+mn-lt"/>
              </a:defRPr>
            </a:lvl7pPr>
            <a:lvl8pPr marL="3429000" indent="-228600" algn="l" rtl="0" eaLnBrk="0" fontAlgn="base" hangingPunct="0">
              <a:spcBef>
                <a:spcPct val="20000"/>
              </a:spcBef>
              <a:spcAft>
                <a:spcPct val="0"/>
              </a:spcAft>
              <a:buChar char="•"/>
              <a:defRPr kumimoji="1" sz="1400" b="1">
                <a:solidFill>
                  <a:srgbClr val="000000"/>
                </a:solidFill>
                <a:latin typeface="+mn-lt"/>
              </a:defRPr>
            </a:lvl8pPr>
            <a:lvl9pPr marL="3886200" indent="-228600" algn="l" rtl="0" eaLnBrk="0" fontAlgn="base" hangingPunct="0">
              <a:spcBef>
                <a:spcPct val="20000"/>
              </a:spcBef>
              <a:spcAft>
                <a:spcPct val="0"/>
              </a:spcAft>
              <a:buChar char="•"/>
              <a:defRPr kumimoji="1" sz="1400" b="1">
                <a:solidFill>
                  <a:srgbClr val="000000"/>
                </a:solidFill>
                <a:latin typeface="+mn-lt"/>
              </a:defRPr>
            </a:lvl9pPr>
          </a:lstStyle>
          <a:p>
            <a:r>
              <a:rPr lang="en-US" sz="1400" b="0" dirty="0">
                <a:solidFill>
                  <a:schemeClr val="bg1"/>
                </a:solidFill>
              </a:rPr>
              <a:t>Single balanced Mixer</a:t>
            </a:r>
          </a:p>
          <a:p>
            <a:r>
              <a:rPr lang="en-US" sz="1400" b="0" dirty="0">
                <a:solidFill>
                  <a:schemeClr val="bg1"/>
                </a:solidFill>
              </a:rPr>
              <a:t>65nm CMOS process</a:t>
            </a:r>
          </a:p>
          <a:p>
            <a:r>
              <a:rPr lang="en-US" sz="1400" b="0" dirty="0">
                <a:solidFill>
                  <a:schemeClr val="bg1"/>
                </a:solidFill>
              </a:rPr>
              <a:t>67~75GHz RF</a:t>
            </a:r>
          </a:p>
        </p:txBody>
      </p:sp>
      <p:sp>
        <p:nvSpPr>
          <p:cNvPr id="34" name="Content Placeholder 2"/>
          <p:cNvSpPr txBox="1">
            <a:spLocks/>
          </p:cNvSpPr>
          <p:nvPr/>
        </p:nvSpPr>
        <p:spPr bwMode="auto">
          <a:xfrm>
            <a:off x="4964662" y="5014818"/>
            <a:ext cx="4026938" cy="1309782"/>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rgbClr val="FF6600"/>
              </a:buClr>
              <a:buSzPct val="70000"/>
              <a:buFont typeface="Webdings" pitchFamily="18" charset="2"/>
              <a:buChar char="="/>
              <a:defRPr kumimoji="1" sz="2000" b="1">
                <a:solidFill>
                  <a:srgbClr val="000000"/>
                </a:solidFill>
                <a:latin typeface="Arial"/>
                <a:ea typeface="+mn-ea"/>
                <a:cs typeface="Arial"/>
              </a:defRPr>
            </a:lvl1pPr>
            <a:lvl2pPr marL="742950" indent="-285750" algn="l" rtl="0" eaLnBrk="0" fontAlgn="base" hangingPunct="0">
              <a:spcBef>
                <a:spcPct val="20000"/>
              </a:spcBef>
              <a:spcAft>
                <a:spcPct val="0"/>
              </a:spcAft>
              <a:buClr>
                <a:srgbClr val="FF6600"/>
              </a:buClr>
              <a:buSzPct val="55000"/>
              <a:buFont typeface="Wingdings" pitchFamily="2" charset="2"/>
              <a:buChar char="u"/>
              <a:defRPr kumimoji="1" sz="2000" b="1">
                <a:solidFill>
                  <a:srgbClr val="000000"/>
                </a:solidFill>
                <a:latin typeface="Arial"/>
                <a:cs typeface="Arial"/>
              </a:defRPr>
            </a:lvl2pPr>
            <a:lvl3pPr marL="1143000" indent="-228600" algn="l" rtl="0" eaLnBrk="0" fontAlgn="base" hangingPunct="0">
              <a:spcBef>
                <a:spcPct val="20000"/>
              </a:spcBef>
              <a:spcAft>
                <a:spcPct val="0"/>
              </a:spcAft>
              <a:buClr>
                <a:srgbClr val="FF6600"/>
              </a:buClr>
              <a:buChar char="•"/>
              <a:defRPr kumimoji="1" sz="1800" b="1">
                <a:solidFill>
                  <a:srgbClr val="000000"/>
                </a:solidFill>
                <a:latin typeface="Arial"/>
                <a:cs typeface="Arial"/>
              </a:defRPr>
            </a:lvl3pPr>
            <a:lvl4pPr marL="1600200" indent="-228600" algn="l" rtl="0" eaLnBrk="0" fontAlgn="base" hangingPunct="0">
              <a:spcBef>
                <a:spcPct val="20000"/>
              </a:spcBef>
              <a:spcAft>
                <a:spcPct val="0"/>
              </a:spcAft>
              <a:buNone/>
              <a:defRPr kumimoji="1" sz="1600" b="1">
                <a:solidFill>
                  <a:srgbClr val="000000"/>
                </a:solidFill>
                <a:latin typeface="+mn-lt"/>
              </a:defRPr>
            </a:lvl4pPr>
            <a:lvl5pPr marL="2057400" indent="-228600" algn="l" rtl="0" eaLnBrk="0" fontAlgn="base" hangingPunct="0">
              <a:spcBef>
                <a:spcPct val="20000"/>
              </a:spcBef>
              <a:spcAft>
                <a:spcPct val="0"/>
              </a:spcAft>
              <a:buChar char="•"/>
              <a:defRPr kumimoji="1" sz="1400" b="1">
                <a:solidFill>
                  <a:srgbClr val="000000"/>
                </a:solidFill>
                <a:latin typeface="+mn-lt"/>
              </a:defRPr>
            </a:lvl5pPr>
            <a:lvl6pPr marL="2514600" indent="-228600" algn="l" rtl="0" eaLnBrk="0" fontAlgn="base" hangingPunct="0">
              <a:spcBef>
                <a:spcPct val="20000"/>
              </a:spcBef>
              <a:spcAft>
                <a:spcPct val="0"/>
              </a:spcAft>
              <a:buChar char="•"/>
              <a:defRPr kumimoji="1" sz="1400" b="1">
                <a:solidFill>
                  <a:srgbClr val="000000"/>
                </a:solidFill>
                <a:latin typeface="+mn-lt"/>
              </a:defRPr>
            </a:lvl6pPr>
            <a:lvl7pPr marL="2971800" indent="-228600" algn="l" rtl="0" eaLnBrk="0" fontAlgn="base" hangingPunct="0">
              <a:spcBef>
                <a:spcPct val="20000"/>
              </a:spcBef>
              <a:spcAft>
                <a:spcPct val="0"/>
              </a:spcAft>
              <a:buChar char="•"/>
              <a:defRPr kumimoji="1" sz="1400" b="1">
                <a:solidFill>
                  <a:srgbClr val="000000"/>
                </a:solidFill>
                <a:latin typeface="+mn-lt"/>
              </a:defRPr>
            </a:lvl7pPr>
            <a:lvl8pPr marL="3429000" indent="-228600" algn="l" rtl="0" eaLnBrk="0" fontAlgn="base" hangingPunct="0">
              <a:spcBef>
                <a:spcPct val="20000"/>
              </a:spcBef>
              <a:spcAft>
                <a:spcPct val="0"/>
              </a:spcAft>
              <a:buChar char="•"/>
              <a:defRPr kumimoji="1" sz="1400" b="1">
                <a:solidFill>
                  <a:srgbClr val="000000"/>
                </a:solidFill>
                <a:latin typeface="+mn-lt"/>
              </a:defRPr>
            </a:lvl8pPr>
            <a:lvl9pPr marL="3886200" indent="-228600" algn="l" rtl="0" eaLnBrk="0" fontAlgn="base" hangingPunct="0">
              <a:spcBef>
                <a:spcPct val="20000"/>
              </a:spcBef>
              <a:spcAft>
                <a:spcPct val="0"/>
              </a:spcAft>
              <a:buChar char="•"/>
              <a:defRPr kumimoji="1" sz="1400" b="1">
                <a:solidFill>
                  <a:srgbClr val="000000"/>
                </a:solidFill>
                <a:latin typeface="+mn-lt"/>
              </a:defRPr>
            </a:lvl9pPr>
          </a:lstStyle>
          <a:p>
            <a:r>
              <a:rPr lang="en-US" sz="1400" b="0" dirty="0">
                <a:solidFill>
                  <a:schemeClr val="bg1"/>
                </a:solidFill>
              </a:rPr>
              <a:t>Doubled balanced Mixer</a:t>
            </a:r>
          </a:p>
          <a:p>
            <a:r>
              <a:rPr lang="en-US" sz="1400" b="0" dirty="0">
                <a:solidFill>
                  <a:schemeClr val="bg1"/>
                </a:solidFill>
              </a:rPr>
              <a:t>45nm CMOS IBM12SOI process</a:t>
            </a:r>
          </a:p>
          <a:p>
            <a:r>
              <a:rPr lang="en-US" sz="1400" b="0" dirty="0">
                <a:solidFill>
                  <a:schemeClr val="bg1"/>
                </a:solidFill>
              </a:rPr>
              <a:t>Wide band RF 130GHz-180GHz</a:t>
            </a:r>
          </a:p>
          <a:p>
            <a:r>
              <a:rPr lang="en-US" sz="1400" b="0" dirty="0">
                <a:solidFill>
                  <a:schemeClr val="bg1"/>
                </a:solidFill>
              </a:rPr>
              <a:t>Conversion loss 12-13dB with 3dBm </a:t>
            </a:r>
            <a:r>
              <a:rPr lang="en-US" sz="1400" b="0" dirty="0" smtClean="0">
                <a:solidFill>
                  <a:schemeClr val="bg1"/>
                </a:solidFill>
              </a:rPr>
              <a:t>LO power</a:t>
            </a:r>
            <a:endParaRPr lang="en-US" sz="1400" b="0" dirty="0">
              <a:solidFill>
                <a:schemeClr val="bg1"/>
              </a:solidFill>
            </a:endParaRPr>
          </a:p>
        </p:txBody>
      </p:sp>
    </p:spTree>
    <p:extLst>
      <p:ext uri="{BB962C8B-B14F-4D97-AF65-F5344CB8AC3E}">
        <p14:creationId xmlns:p14="http://schemas.microsoft.com/office/powerpoint/2010/main" val="17743492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Methodology : Isolation</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21</a:t>
            </a:fld>
            <a:endParaRPr lang="en-US"/>
          </a:p>
        </p:txBody>
      </p:sp>
      <p:pic>
        <p:nvPicPr>
          <p:cNvPr id="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710154"/>
            <a:ext cx="3386089"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8166" y="2286000"/>
            <a:ext cx="1418260" cy="888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199" y="3352800"/>
            <a:ext cx="1573531"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a:endCxn id="3075" idx="1"/>
          </p:cNvCxnSpPr>
          <p:nvPr/>
        </p:nvCxnSpPr>
        <p:spPr bwMode="auto">
          <a:xfrm>
            <a:off x="3074277" y="3592684"/>
            <a:ext cx="811922" cy="293516"/>
          </a:xfrm>
          <a:prstGeom prst="straightConnector1">
            <a:avLst/>
          </a:prstGeom>
          <a:solidFill>
            <a:schemeClr val="accent1"/>
          </a:solidFill>
          <a:ln w="12700" cap="sq" cmpd="sng" algn="ctr">
            <a:solidFill>
              <a:schemeClr val="bg1"/>
            </a:solidFill>
            <a:prstDash val="solid"/>
            <a:round/>
            <a:headEnd type="none" w="sm" len="sm"/>
            <a:tailEnd type="arrow"/>
          </a:ln>
          <a:effectLst/>
        </p:spPr>
      </p:cxnSp>
      <p:cxnSp>
        <p:nvCxnSpPr>
          <p:cNvPr id="13" name="Straight Arrow Connector 12"/>
          <p:cNvCxnSpPr/>
          <p:nvPr/>
        </p:nvCxnSpPr>
        <p:spPr bwMode="auto">
          <a:xfrm flipV="1">
            <a:off x="3169004" y="2911829"/>
            <a:ext cx="822936" cy="127423"/>
          </a:xfrm>
          <a:prstGeom prst="straightConnector1">
            <a:avLst/>
          </a:prstGeom>
          <a:solidFill>
            <a:schemeClr val="accent1"/>
          </a:solidFill>
          <a:ln w="12700" cap="sq" cmpd="sng" algn="ctr">
            <a:solidFill>
              <a:schemeClr val="bg1"/>
            </a:solidFill>
            <a:prstDash val="solid"/>
            <a:round/>
            <a:headEnd type="none" w="sm" len="sm"/>
            <a:tailEnd type="arrow"/>
          </a:ln>
          <a:effectLst/>
        </p:spPr>
      </p:cxnSp>
      <p:pic>
        <p:nvPicPr>
          <p:cNvPr id="1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799" y="1594103"/>
            <a:ext cx="3428999" cy="2500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533400" y="1349115"/>
            <a:ext cx="1664238" cy="307777"/>
          </a:xfrm>
          <a:prstGeom prst="rect">
            <a:avLst/>
          </a:prstGeom>
          <a:noFill/>
        </p:spPr>
        <p:txBody>
          <a:bodyPr wrap="none" rtlCol="0">
            <a:spAutoFit/>
          </a:bodyPr>
          <a:lstStyle/>
          <a:p>
            <a:pPr marL="285750" indent="-285750">
              <a:buFont typeface="Wingdings" pitchFamily="2" charset="2"/>
              <a:buChar char="q"/>
            </a:pPr>
            <a:r>
              <a:rPr lang="en-US" sz="1400" dirty="0" smtClean="0">
                <a:solidFill>
                  <a:schemeClr val="bg1"/>
                </a:solidFill>
              </a:rPr>
              <a:t>LO-RF Isolation</a:t>
            </a:r>
            <a:endParaRPr lang="en-US" sz="1400" dirty="0">
              <a:solidFill>
                <a:schemeClr val="bg1"/>
              </a:solidFill>
            </a:endParaRPr>
          </a:p>
        </p:txBody>
      </p:sp>
      <p:sp>
        <p:nvSpPr>
          <p:cNvPr id="21" name="TextBox 20"/>
          <p:cNvSpPr txBox="1"/>
          <p:nvPr/>
        </p:nvSpPr>
        <p:spPr>
          <a:xfrm>
            <a:off x="1117104" y="6430780"/>
            <a:ext cx="6660798" cy="507831"/>
          </a:xfrm>
          <a:prstGeom prst="rect">
            <a:avLst/>
          </a:prstGeom>
          <a:noFill/>
        </p:spPr>
        <p:txBody>
          <a:bodyPr wrap="none" rtlCol="0">
            <a:spAutoFit/>
          </a:bodyPr>
          <a:lstStyle/>
          <a:p>
            <a:r>
              <a:rPr lang="en-US" sz="900" dirty="0" err="1" smtClean="0">
                <a:solidFill>
                  <a:schemeClr val="bg1"/>
                </a:solidFill>
              </a:rPr>
              <a:t>Reference:Low</a:t>
            </a:r>
            <a:r>
              <a:rPr lang="en-US" sz="900" dirty="0" smtClean="0">
                <a:solidFill>
                  <a:schemeClr val="bg1"/>
                </a:solidFill>
              </a:rPr>
              <a:t> </a:t>
            </a:r>
            <a:r>
              <a:rPr lang="en-US" sz="900" dirty="0">
                <a:solidFill>
                  <a:schemeClr val="bg1"/>
                </a:solidFill>
              </a:rPr>
              <a:t>Power and High Gain Double-Balanced Mixer  dedicated to 77 GHz Automotive Radar Applications, A. Mariano, T. </a:t>
            </a:r>
            <a:r>
              <a:rPr lang="en-US" sz="900" dirty="0" err="1">
                <a:solidFill>
                  <a:schemeClr val="bg1"/>
                </a:solidFill>
              </a:rPr>
              <a:t>Taris</a:t>
            </a:r>
            <a:r>
              <a:rPr lang="en-US" sz="900" dirty="0">
                <a:solidFill>
                  <a:schemeClr val="bg1"/>
                </a:solidFill>
              </a:rPr>
              <a:t>, </a:t>
            </a:r>
            <a:endParaRPr lang="en-US" sz="900" dirty="0" smtClean="0">
              <a:solidFill>
                <a:schemeClr val="bg1"/>
              </a:solidFill>
            </a:endParaRPr>
          </a:p>
          <a:p>
            <a:r>
              <a:rPr lang="en-US" sz="900" dirty="0" smtClean="0">
                <a:solidFill>
                  <a:schemeClr val="bg1"/>
                </a:solidFill>
              </a:rPr>
              <a:t>B</a:t>
            </a:r>
            <a:r>
              <a:rPr lang="en-US" sz="900" dirty="0">
                <a:solidFill>
                  <a:schemeClr val="bg1"/>
                </a:solidFill>
              </a:rPr>
              <a:t>. </a:t>
            </a:r>
            <a:r>
              <a:rPr lang="en-US" sz="900" dirty="0" err="1">
                <a:solidFill>
                  <a:schemeClr val="bg1"/>
                </a:solidFill>
              </a:rPr>
              <a:t>Leite</a:t>
            </a:r>
            <a:r>
              <a:rPr lang="en-US" sz="900" dirty="0">
                <a:solidFill>
                  <a:schemeClr val="bg1"/>
                </a:solidFill>
              </a:rPr>
              <a:t>, C. </a:t>
            </a:r>
            <a:r>
              <a:rPr lang="en-US" sz="900" dirty="0" err="1">
                <a:solidFill>
                  <a:schemeClr val="bg1"/>
                </a:solidFill>
              </a:rPr>
              <a:t>Majek</a:t>
            </a:r>
            <a:r>
              <a:rPr lang="en-US" sz="900" dirty="0">
                <a:solidFill>
                  <a:schemeClr val="bg1"/>
                </a:solidFill>
              </a:rPr>
              <a:t>, Y. </a:t>
            </a:r>
            <a:r>
              <a:rPr lang="en-US" sz="900" dirty="0" err="1">
                <a:solidFill>
                  <a:schemeClr val="bg1"/>
                </a:solidFill>
              </a:rPr>
              <a:t>Deval</a:t>
            </a:r>
            <a:r>
              <a:rPr lang="en-US" sz="900" dirty="0">
                <a:solidFill>
                  <a:schemeClr val="bg1"/>
                </a:solidFill>
              </a:rPr>
              <a:t>, D. </a:t>
            </a:r>
            <a:r>
              <a:rPr lang="en-US" sz="900" dirty="0" err="1" smtClean="0">
                <a:solidFill>
                  <a:schemeClr val="bg1"/>
                </a:solidFill>
              </a:rPr>
              <a:t>Belot</a:t>
            </a:r>
            <a:r>
              <a:rPr lang="en-US" sz="900" dirty="0">
                <a:solidFill>
                  <a:schemeClr val="bg1"/>
                </a:solidFill>
              </a:rPr>
              <a:t>, 2010 IEEE</a:t>
            </a:r>
          </a:p>
          <a:p>
            <a:endParaRPr lang="en-US" sz="900" dirty="0">
              <a:solidFill>
                <a:schemeClr val="bg1"/>
              </a:solidFill>
            </a:endParaRPr>
          </a:p>
        </p:txBody>
      </p:sp>
      <p:sp>
        <p:nvSpPr>
          <p:cNvPr id="14" name="Content Placeholder 5"/>
          <p:cNvSpPr>
            <a:spLocks noGrp="1"/>
          </p:cNvSpPr>
          <p:nvPr>
            <p:ph idx="1"/>
          </p:nvPr>
        </p:nvSpPr>
        <p:spPr>
          <a:xfrm>
            <a:off x="533400" y="5257800"/>
            <a:ext cx="8052055" cy="926068"/>
          </a:xfrm>
        </p:spPr>
        <p:txBody>
          <a:bodyPr/>
          <a:lstStyle/>
          <a:p>
            <a:r>
              <a:rPr lang="en-US" sz="1400" b="0" dirty="0">
                <a:solidFill>
                  <a:schemeClr val="bg1"/>
                </a:solidFill>
              </a:rPr>
              <a:t>RF </a:t>
            </a:r>
            <a:r>
              <a:rPr lang="en-US" sz="1400" b="0" dirty="0" smtClean="0">
                <a:solidFill>
                  <a:schemeClr val="bg1"/>
                </a:solidFill>
              </a:rPr>
              <a:t>frequency=77GHz,LO Frequency=80GHz,130nm </a:t>
            </a:r>
            <a:r>
              <a:rPr lang="en-US" sz="1400" b="0" dirty="0" err="1">
                <a:solidFill>
                  <a:schemeClr val="bg1"/>
                </a:solidFill>
              </a:rPr>
              <a:t>BiCMOS</a:t>
            </a:r>
            <a:r>
              <a:rPr lang="en-US" sz="1400" b="0" dirty="0">
                <a:solidFill>
                  <a:schemeClr val="bg1"/>
                </a:solidFill>
              </a:rPr>
              <a:t> Technology</a:t>
            </a:r>
          </a:p>
          <a:p>
            <a:r>
              <a:rPr lang="en-US" sz="1400" b="0" dirty="0">
                <a:solidFill>
                  <a:schemeClr val="bg1"/>
                </a:solidFill>
              </a:rPr>
              <a:t>For X junction, reducing the width of path at crossing </a:t>
            </a:r>
            <a:r>
              <a:rPr lang="en-US" sz="1400" b="0" dirty="0" smtClean="0">
                <a:solidFill>
                  <a:schemeClr val="bg1"/>
                </a:solidFill>
              </a:rPr>
              <a:t>point allows </a:t>
            </a:r>
            <a:r>
              <a:rPr lang="en-US" sz="1400" b="0" dirty="0">
                <a:solidFill>
                  <a:schemeClr val="bg1"/>
                </a:solidFill>
              </a:rPr>
              <a:t>minimizing the coupling </a:t>
            </a:r>
            <a:r>
              <a:rPr lang="en-US" sz="1400" b="0" dirty="0" smtClean="0">
                <a:solidFill>
                  <a:schemeClr val="bg1"/>
                </a:solidFill>
              </a:rPr>
              <a:t>effect.</a:t>
            </a:r>
            <a:endParaRPr lang="en-US" sz="1400" b="0" dirty="0">
              <a:solidFill>
                <a:schemeClr val="bg1"/>
              </a:solidFill>
            </a:endParaRPr>
          </a:p>
        </p:txBody>
      </p:sp>
    </p:spTree>
    <p:extLst>
      <p:ext uri="{BB962C8B-B14F-4D97-AF65-F5344CB8AC3E}">
        <p14:creationId xmlns:p14="http://schemas.microsoft.com/office/powerpoint/2010/main" val="12041554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Methodology (cont.)</a:t>
            </a:r>
            <a:endParaRPr lang="en-US" dirty="0"/>
          </a:p>
        </p:txBody>
      </p:sp>
      <p:sp>
        <p:nvSpPr>
          <p:cNvPr id="3" name="Content Placeholder 2"/>
          <p:cNvSpPr>
            <a:spLocks noGrp="1"/>
          </p:cNvSpPr>
          <p:nvPr>
            <p:ph idx="1"/>
          </p:nvPr>
        </p:nvSpPr>
        <p:spPr>
          <a:xfrm>
            <a:off x="711200" y="1524000"/>
            <a:ext cx="6223000" cy="4114800"/>
          </a:xfrm>
        </p:spPr>
        <p:txBody>
          <a:bodyPr/>
          <a:lstStyle/>
          <a:p>
            <a:r>
              <a:rPr lang="en-US" sz="1400" b="0" dirty="0" smtClean="0"/>
              <a:t>Bias signals from large signal circuits (like the VCO and PA) must not be shared with sensitive circuit LNA.</a:t>
            </a:r>
          </a:p>
          <a:p>
            <a:pPr marL="0" indent="0">
              <a:buNone/>
            </a:pPr>
            <a:endParaRPr lang="en-US" sz="1400" b="0" dirty="0" smtClean="0"/>
          </a:p>
          <a:p>
            <a:r>
              <a:rPr lang="en-US" sz="1400" b="0" dirty="0" smtClean="0"/>
              <a:t>When bias lines of different blocks must be crossed, local ground plane should be placed between them to minimize their capacitive coupling.</a:t>
            </a:r>
          </a:p>
          <a:p>
            <a:pPr marL="0" indent="0">
              <a:buNone/>
            </a:pPr>
            <a:endParaRPr lang="en-US" sz="1400" b="0" dirty="0" smtClean="0"/>
          </a:p>
          <a:p>
            <a:r>
              <a:rPr lang="en-US" sz="1400" b="0" dirty="0" smtClean="0"/>
              <a:t>LNA should be placed as far as possible from frequency divider, PA .</a:t>
            </a:r>
          </a:p>
          <a:p>
            <a:pPr marL="0" indent="0">
              <a:buNone/>
            </a:pPr>
            <a:endParaRPr lang="en-US" sz="1400" b="0" dirty="0" smtClean="0"/>
          </a:p>
          <a:p>
            <a:r>
              <a:rPr lang="en-US" sz="1400" b="0" dirty="0" smtClean="0"/>
              <a:t>Capacitance of the metal planes contribute on-chip decoupling which prevents the propagation of high frequency noise between adjacent blocks.so power bias and ground planes are interlaced to increase their capacitance.</a:t>
            </a:r>
          </a:p>
          <a:p>
            <a:endParaRPr lang="en-US" sz="1400" b="0" dirty="0"/>
          </a:p>
          <a:p>
            <a:r>
              <a:rPr lang="en-US" sz="1400" b="0" dirty="0" smtClean="0"/>
              <a:t>Circuit blocks should be surrounded by n-well and p-well isolation ring to prevent noise from emerging or leaving.</a:t>
            </a:r>
            <a:endParaRPr lang="en-US" sz="1400" b="0"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22</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2398" y="1336623"/>
            <a:ext cx="1490294" cy="1472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8145" y="3334566"/>
            <a:ext cx="1798799" cy="1652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7283656" y="2890390"/>
            <a:ext cx="1601721" cy="461665"/>
          </a:xfrm>
          <a:prstGeom prst="rect">
            <a:avLst/>
          </a:prstGeom>
          <a:noFill/>
        </p:spPr>
        <p:txBody>
          <a:bodyPr wrap="none" rtlCol="0">
            <a:spAutoFit/>
          </a:bodyPr>
          <a:lstStyle/>
          <a:p>
            <a:r>
              <a:rPr lang="en-US" sz="1200" dirty="0" smtClean="0">
                <a:solidFill>
                  <a:schemeClr val="bg1"/>
                </a:solidFill>
              </a:rPr>
              <a:t>Local GND plane used</a:t>
            </a:r>
          </a:p>
          <a:p>
            <a:r>
              <a:rPr lang="en-US" sz="1200" dirty="0" smtClean="0">
                <a:solidFill>
                  <a:schemeClr val="bg1"/>
                </a:solidFill>
              </a:rPr>
              <a:t> for isolation</a:t>
            </a:r>
            <a:endParaRPr lang="en-US" sz="1200" dirty="0">
              <a:solidFill>
                <a:schemeClr val="bg1"/>
              </a:solidFill>
            </a:endParaRPr>
          </a:p>
        </p:txBody>
      </p:sp>
      <p:sp>
        <p:nvSpPr>
          <p:cNvPr id="8" name="TextBox 7"/>
          <p:cNvSpPr txBox="1"/>
          <p:nvPr/>
        </p:nvSpPr>
        <p:spPr>
          <a:xfrm>
            <a:off x="7098145" y="5002417"/>
            <a:ext cx="2149243" cy="461665"/>
          </a:xfrm>
          <a:prstGeom prst="rect">
            <a:avLst/>
          </a:prstGeom>
          <a:noFill/>
        </p:spPr>
        <p:txBody>
          <a:bodyPr wrap="none" rtlCol="0">
            <a:spAutoFit/>
          </a:bodyPr>
          <a:lstStyle/>
          <a:p>
            <a:r>
              <a:rPr lang="en-US" sz="1200" dirty="0" smtClean="0">
                <a:solidFill>
                  <a:schemeClr val="bg1"/>
                </a:solidFill>
              </a:rPr>
              <a:t>Metal planes for bias and </a:t>
            </a:r>
          </a:p>
          <a:p>
            <a:r>
              <a:rPr lang="en-US" sz="1200" dirty="0" smtClean="0">
                <a:solidFill>
                  <a:schemeClr val="bg1"/>
                </a:solidFill>
              </a:rPr>
              <a:t>Power distribution (</a:t>
            </a:r>
            <a:r>
              <a:rPr lang="en-US" sz="1200" dirty="0" err="1" smtClean="0">
                <a:solidFill>
                  <a:schemeClr val="bg1"/>
                </a:solidFill>
              </a:rPr>
              <a:t>SiGe</a:t>
            </a:r>
            <a:r>
              <a:rPr lang="en-US" sz="1200" dirty="0" smtClean="0">
                <a:solidFill>
                  <a:schemeClr val="bg1"/>
                </a:solidFill>
              </a:rPr>
              <a:t> Tech.)</a:t>
            </a:r>
            <a:endParaRPr lang="en-US" sz="1200" dirty="0">
              <a:solidFill>
                <a:schemeClr val="bg1"/>
              </a:solidFill>
            </a:endParaRPr>
          </a:p>
        </p:txBody>
      </p:sp>
      <p:sp>
        <p:nvSpPr>
          <p:cNvPr id="9" name="Rectangle 8"/>
          <p:cNvSpPr/>
          <p:nvPr/>
        </p:nvSpPr>
        <p:spPr bwMode="auto">
          <a:xfrm rot="16200000">
            <a:off x="8492024" y="3242024"/>
            <a:ext cx="283329" cy="503379"/>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0" name="Rectangle 9"/>
          <p:cNvSpPr/>
          <p:nvPr/>
        </p:nvSpPr>
        <p:spPr bwMode="auto">
          <a:xfrm rot="16200000">
            <a:off x="8541690" y="4195274"/>
            <a:ext cx="207129" cy="503379"/>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2" name="TextBox 11"/>
              <p:cNvSpPr txBox="1"/>
              <p:nvPr/>
            </p:nvSpPr>
            <p:spPr>
              <a:xfrm>
                <a:off x="8292476" y="4319696"/>
                <a:ext cx="402161" cy="2308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900" b="1" i="1" smtClean="0">
                              <a:solidFill>
                                <a:schemeClr val="bg1"/>
                              </a:solidFill>
                              <a:latin typeface="Cambria Math"/>
                            </a:rPr>
                          </m:ctrlPr>
                        </m:sSubPr>
                        <m:e>
                          <m:r>
                            <a:rPr lang="en-US" sz="900" b="1" i="0" smtClean="0">
                              <a:solidFill>
                                <a:schemeClr val="bg1"/>
                              </a:solidFill>
                              <a:latin typeface="Cambria Math"/>
                            </a:rPr>
                            <m:t>𝐕</m:t>
                          </m:r>
                        </m:e>
                        <m:sub>
                          <m:r>
                            <a:rPr lang="en-US" sz="900" b="1" i="0" smtClean="0">
                              <a:solidFill>
                                <a:schemeClr val="bg1"/>
                              </a:solidFill>
                              <a:latin typeface="Cambria Math"/>
                            </a:rPr>
                            <m:t>𝐃𝐃</m:t>
                          </m:r>
                        </m:sub>
                      </m:sSub>
                    </m:oMath>
                  </m:oMathPara>
                </a14:m>
                <a:endParaRPr lang="en-US" sz="900" b="1" dirty="0">
                  <a:solidFill>
                    <a:schemeClr val="bg1"/>
                  </a:solidFill>
                  <a:cs typeface="Times New Roman" pitchFamily="18"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8292476" y="4319696"/>
                <a:ext cx="402161" cy="230832"/>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8292476" y="3378297"/>
                <a:ext cx="402161" cy="2308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900" b="1" i="1" smtClean="0">
                              <a:solidFill>
                                <a:schemeClr val="bg1"/>
                              </a:solidFill>
                              <a:latin typeface="Cambria Math"/>
                            </a:rPr>
                          </m:ctrlPr>
                        </m:sSubPr>
                        <m:e>
                          <m:r>
                            <a:rPr lang="en-US" sz="900" b="1" i="0" smtClean="0">
                              <a:solidFill>
                                <a:schemeClr val="bg1"/>
                              </a:solidFill>
                              <a:latin typeface="Cambria Math"/>
                            </a:rPr>
                            <m:t>𝐕</m:t>
                          </m:r>
                        </m:e>
                        <m:sub>
                          <m:r>
                            <a:rPr lang="en-US" sz="900" b="1" i="0" smtClean="0">
                              <a:solidFill>
                                <a:schemeClr val="bg1"/>
                              </a:solidFill>
                              <a:latin typeface="Cambria Math"/>
                            </a:rPr>
                            <m:t>𝐃𝐃</m:t>
                          </m:r>
                        </m:sub>
                      </m:sSub>
                    </m:oMath>
                  </m:oMathPara>
                </a14:m>
                <a:endParaRPr lang="en-US" sz="900" b="1" dirty="0">
                  <a:solidFill>
                    <a:schemeClr val="bg1"/>
                  </a:solidFill>
                  <a:cs typeface="Times New Roman" pitchFamily="18"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8292476" y="3378297"/>
                <a:ext cx="402161" cy="230832"/>
              </a:xfrm>
              <a:prstGeom prst="rect">
                <a:avLst/>
              </a:prstGeom>
              <a:blipFill rotWithShape="1">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863228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sz="1400" b="0" dirty="0" smtClean="0"/>
              <a:t>Different passive components are described in mm-wave range. All passive components and transistor interconnections should be verified by EM simulation at this high frequency.</a:t>
            </a:r>
          </a:p>
          <a:p>
            <a:endParaRPr lang="en-US" sz="1400" b="0" dirty="0" smtClean="0"/>
          </a:p>
          <a:p>
            <a:r>
              <a:rPr lang="en-US" sz="1400" b="0" dirty="0" smtClean="0"/>
              <a:t>A number of techniques have been described to design LNA and mixer that ameliorate the challenges </a:t>
            </a:r>
            <a:r>
              <a:rPr lang="en-US" sz="1400" b="0" dirty="0"/>
              <a:t>in mm-wave </a:t>
            </a:r>
            <a:r>
              <a:rPr lang="en-US" sz="1400" b="0" dirty="0" smtClean="0"/>
              <a:t>design.</a:t>
            </a:r>
          </a:p>
          <a:p>
            <a:endParaRPr lang="en-US" sz="1400" b="0" dirty="0" smtClean="0"/>
          </a:p>
          <a:p>
            <a:r>
              <a:rPr lang="en-US" sz="1400" b="0" dirty="0" smtClean="0"/>
              <a:t>Systematic methodologies in layout, coupling among building blocks through the power lines and substrate are critical tasks that must be addressed.</a:t>
            </a:r>
            <a:endParaRPr lang="en-US" sz="1400" b="0"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23</a:t>
            </a:fld>
            <a:endParaRPr lang="en-US"/>
          </a:p>
        </p:txBody>
      </p:sp>
    </p:spTree>
    <p:extLst>
      <p:ext uri="{BB962C8B-B14F-4D97-AF65-F5344CB8AC3E}">
        <p14:creationId xmlns:p14="http://schemas.microsoft.com/office/powerpoint/2010/main" val="11645718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67000"/>
            <a:ext cx="7772400" cy="1143000"/>
          </a:xfrm>
        </p:spPr>
        <p:txBody>
          <a:bodyPr/>
          <a:lstStyle/>
          <a:p>
            <a:r>
              <a:rPr lang="en-US" dirty="0" smtClean="0"/>
              <a:t>Thank you</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24</a:t>
            </a:fld>
            <a:endParaRPr lang="en-US"/>
          </a:p>
        </p:txBody>
      </p:sp>
    </p:spTree>
    <p:extLst>
      <p:ext uri="{BB962C8B-B14F-4D97-AF65-F5344CB8AC3E}">
        <p14:creationId xmlns:p14="http://schemas.microsoft.com/office/powerpoint/2010/main" val="2757614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Challenges in </a:t>
            </a:r>
            <a:r>
              <a:rPr lang="en-US" dirty="0" smtClean="0"/>
              <a:t>mm-wave </a:t>
            </a:r>
            <a:r>
              <a:rPr lang="en-US" dirty="0"/>
              <a:t>Design</a:t>
            </a:r>
          </a:p>
        </p:txBody>
      </p:sp>
      <p:sp>
        <p:nvSpPr>
          <p:cNvPr id="4" name="Slide Number Placeholder 3"/>
          <p:cNvSpPr>
            <a:spLocks noGrp="1"/>
          </p:cNvSpPr>
          <p:nvPr>
            <p:ph type="sldNum" sz="quarter" idx="4"/>
          </p:nvPr>
        </p:nvSpPr>
        <p:spPr/>
        <p:txBody>
          <a:bodyPr/>
          <a:lstStyle/>
          <a:p>
            <a:fld id="{90BE237A-3C10-CB42-9E82-6FFF293908C0}" type="slidenum">
              <a:rPr lang="en-US" smtClean="0"/>
              <a:pPr/>
              <a:t>3</a:t>
            </a:fld>
            <a:endParaRPr lang="en-US"/>
          </a:p>
        </p:txBody>
      </p:sp>
      <mc:AlternateContent xmlns:mc="http://schemas.openxmlformats.org/markup-compatibility/2006" xmlns:a14="http://schemas.microsoft.com/office/drawing/2010/main">
        <mc:Choice Requires="a14">
          <p:sp>
            <p:nvSpPr>
              <p:cNvPr id="5" name="Content Placeholder 2"/>
              <p:cNvSpPr>
                <a:spLocks noGrp="1"/>
              </p:cNvSpPr>
              <p:nvPr>
                <p:ph idx="1"/>
              </p:nvPr>
            </p:nvSpPr>
            <p:spPr>
              <a:xfrm>
                <a:off x="518936" y="1447801"/>
                <a:ext cx="5689601" cy="4114800"/>
              </a:xfrm>
            </p:spPr>
            <p:txBody>
              <a:bodyPr/>
              <a:lstStyle/>
              <a:p>
                <a:r>
                  <a:rPr lang="en-US" sz="1600" b="0" dirty="0" smtClean="0">
                    <a:latin typeface="Arial Narrow" pitchFamily="34" charset="0"/>
                  </a:rPr>
                  <a:t>Wavelength is few millimeters. </a:t>
                </a:r>
                <a:r>
                  <a:rPr lang="el-GR" sz="1600" b="0" dirty="0" smtClean="0">
                    <a:latin typeface="Arial Narrow" pitchFamily="34" charset="0"/>
                  </a:rPr>
                  <a:t>λ</a:t>
                </a:r>
                <a:r>
                  <a:rPr lang="en-US" sz="1600" b="0" dirty="0" smtClean="0">
                    <a:latin typeface="Arial Narrow" pitchFamily="34" charset="0"/>
                  </a:rPr>
                  <a:t>=</a:t>
                </a:r>
                <a14:m>
                  <m:oMath xmlns:m="http://schemas.openxmlformats.org/officeDocument/2006/math">
                    <m:f>
                      <m:fPr>
                        <m:ctrlPr>
                          <a:rPr lang="en-US" sz="1600" b="0" i="1" smtClean="0">
                            <a:latin typeface="Cambria Math"/>
                          </a:rPr>
                        </m:ctrlPr>
                      </m:fPr>
                      <m:num>
                        <m:r>
                          <m:rPr>
                            <m:sty m:val="p"/>
                          </m:rPr>
                          <a:rPr lang="en-US" sz="1600" b="0" i="0" smtClean="0">
                            <a:latin typeface="Cambria Math"/>
                          </a:rPr>
                          <m:t>C</m:t>
                        </m:r>
                      </m:num>
                      <m:den>
                        <m:r>
                          <m:rPr>
                            <m:sty m:val="p"/>
                          </m:rPr>
                          <a:rPr lang="en-US" sz="1600" b="0" i="0" smtClean="0">
                            <a:latin typeface="Cambria Math"/>
                          </a:rPr>
                          <m:t>f</m:t>
                        </m:r>
                        <m:rad>
                          <m:radPr>
                            <m:degHide m:val="on"/>
                            <m:ctrlPr>
                              <a:rPr lang="en-US" sz="1600" b="0" i="1" smtClean="0">
                                <a:latin typeface="Cambria Math"/>
                              </a:rPr>
                            </m:ctrlPr>
                          </m:radPr>
                          <m:deg/>
                          <m:e>
                            <m:sSub>
                              <m:sSubPr>
                                <m:ctrlPr>
                                  <a:rPr lang="en-US" sz="1600" b="0" i="1" smtClean="0">
                                    <a:latin typeface="Cambria Math"/>
                                  </a:rPr>
                                </m:ctrlPr>
                              </m:sSubPr>
                              <m:e>
                                <m:r>
                                  <m:rPr>
                                    <m:sty m:val="p"/>
                                  </m:rPr>
                                  <a:rPr lang="en-US" sz="1600" b="0" i="0" smtClean="0">
                                    <a:latin typeface="Cambria Math"/>
                                    <a:ea typeface="Cambria Math"/>
                                  </a:rPr>
                                  <m:t>ε</m:t>
                                </m:r>
                              </m:e>
                              <m:sub>
                                <m:r>
                                  <m:rPr>
                                    <m:sty m:val="p"/>
                                  </m:rPr>
                                  <a:rPr lang="en-US" sz="1600" b="0" i="0" smtClean="0">
                                    <a:latin typeface="Cambria Math"/>
                                  </a:rPr>
                                  <m:t>eff</m:t>
                                </m:r>
                              </m:sub>
                            </m:sSub>
                          </m:e>
                        </m:rad>
                      </m:den>
                    </m:f>
                  </m:oMath>
                </a14:m>
                <a:r>
                  <a:rPr lang="en-US" sz="1600" b="0" dirty="0" smtClean="0">
                    <a:latin typeface="Arial Narrow" pitchFamily="34" charset="0"/>
                  </a:rPr>
                  <a:t>  so when signal traverse components with appreciable size of wavelength, their true nature is like wave .so distributed effect must be considered as a part of design process.</a:t>
                </a:r>
              </a:p>
              <a:p>
                <a:pPr marL="0" indent="0">
                  <a:buNone/>
                </a:pPr>
                <a:endParaRPr lang="en-US" sz="1600" b="0" dirty="0" smtClean="0">
                  <a:latin typeface="Arial Narrow" pitchFamily="34" charset="0"/>
                </a:endParaRPr>
              </a:p>
              <a:p>
                <a:r>
                  <a:rPr lang="en-US" sz="1600" b="0" dirty="0">
                    <a:latin typeface="Arial Narrow" pitchFamily="34" charset="0"/>
                  </a:rPr>
                  <a:t>Transmission lines provide better model accuracy than inductors due to well define ground planes</a:t>
                </a:r>
                <a:r>
                  <a:rPr lang="en-US" sz="1600" b="0" dirty="0" smtClean="0">
                    <a:latin typeface="Arial Narrow" pitchFamily="34" charset="0"/>
                  </a:rPr>
                  <a:t>.</a:t>
                </a:r>
                <a:r>
                  <a:rPr lang="en-US" sz="1600" b="0" dirty="0">
                    <a:latin typeface="Arial Narrow" pitchFamily="34" charset="0"/>
                  </a:rPr>
                  <a:t> </a:t>
                </a:r>
                <a:endParaRPr lang="en-US" sz="1600" b="0" dirty="0" smtClean="0">
                  <a:latin typeface="Arial Narrow" pitchFamily="34" charset="0"/>
                </a:endParaRPr>
              </a:p>
              <a:p>
                <a:pPr marL="0" indent="0">
                  <a:buNone/>
                </a:pPr>
                <a:endParaRPr lang="en-US" sz="1600" b="0" dirty="0">
                  <a:latin typeface="Arial Narrow" pitchFamily="34" charset="0"/>
                </a:endParaRPr>
              </a:p>
              <a:p>
                <a:r>
                  <a:rPr lang="en-US" sz="1600" b="0" dirty="0" smtClean="0">
                    <a:latin typeface="Arial Narrow" pitchFamily="34" charset="0"/>
                  </a:rPr>
                  <a:t>Ground shielded Coplanar waveguide (G-CPW) is widely used for matching of interconnection. </a:t>
                </a:r>
              </a:p>
              <a:p>
                <a:pPr marL="0" indent="0">
                  <a:buNone/>
                </a:pPr>
                <a:endParaRPr lang="en-US" sz="1600" b="0" dirty="0" smtClean="0">
                  <a:latin typeface="Arial Narrow" pitchFamily="34" charset="0"/>
                </a:endParaRPr>
              </a:p>
              <a:p>
                <a:endParaRPr lang="en-US" sz="1600" b="0" dirty="0" smtClean="0">
                  <a:latin typeface="Arial Narrow" pitchFamily="34" charset="0"/>
                </a:endParaRPr>
              </a:p>
              <a:p>
                <a:r>
                  <a:rPr lang="en-US" sz="1600" b="0" dirty="0" smtClean="0">
                    <a:latin typeface="Arial Narrow" pitchFamily="34" charset="0"/>
                  </a:rPr>
                  <a:t>Use of T-lines results noticeable increase in chip-area, alternatively SW-CPW are used.</a:t>
                </a:r>
                <a:endParaRPr lang="en-US" sz="1600" b="0" dirty="0">
                  <a:latin typeface="Arial Narrow" pitchFamily="34" charset="0"/>
                </a:endParaRPr>
              </a:p>
              <a:p>
                <a:endParaRPr lang="en-US" sz="1600" b="0" dirty="0" smtClean="0">
                  <a:latin typeface="Arial Narrow" pitchFamily="34" charset="0"/>
                </a:endParaRPr>
              </a:p>
              <a:p>
                <a:endParaRPr lang="en-US" sz="1600" b="0" dirty="0">
                  <a:latin typeface="Arial Narrow" pitchFamily="34" charset="0"/>
                </a:endParaRPr>
              </a:p>
              <a:p>
                <a:pPr marL="0" indent="0">
                  <a:buNone/>
                </a:pPr>
                <a:endParaRPr lang="en-US" sz="1600" b="0" dirty="0">
                  <a:latin typeface="Arial Narrow" pitchFamily="34" charset="0"/>
                </a:endParaRPr>
              </a:p>
              <a:p>
                <a:endParaRPr lang="en-US" sz="1600" b="0" dirty="0" smtClean="0">
                  <a:latin typeface="Arial Narrow" pitchFamily="34" charset="0"/>
                </a:endParaRPr>
              </a:p>
              <a:p>
                <a:endParaRPr lang="en-US" sz="1600" b="0" dirty="0" smtClean="0">
                  <a:latin typeface="Arial Narrow" pitchFamily="34" charset="0"/>
                </a:endParaRPr>
              </a:p>
              <a:p>
                <a:endParaRPr lang="en-US" sz="1600" b="0" dirty="0">
                  <a:latin typeface="Arial Narrow" pitchFamily="34" charset="0"/>
                </a:endParaRPr>
              </a:p>
            </p:txBody>
          </p:sp>
        </mc:Choice>
        <mc:Fallback xmlns="">
          <p:sp>
            <p:nvSpPr>
              <p:cNvPr id="5" name="Content Placeholder 2"/>
              <p:cNvSpPr>
                <a:spLocks noGrp="1" noRot="1" noChangeAspect="1" noMove="1" noResize="1" noEditPoints="1" noAdjustHandles="1" noChangeArrowheads="1" noChangeShapeType="1" noTextEdit="1"/>
              </p:cNvSpPr>
              <p:nvPr>
                <p:ph idx="1"/>
              </p:nvPr>
            </p:nvSpPr>
            <p:spPr>
              <a:xfrm>
                <a:off x="518936" y="1447801"/>
                <a:ext cx="5689601" cy="4114800"/>
              </a:xfrm>
              <a:blipFill rotWithShape="1">
                <a:blip r:embed="rId3"/>
                <a:stretch>
                  <a:fillRect r="-750"/>
                </a:stretch>
              </a:blipFill>
            </p:spPr>
            <p:txBody>
              <a:bodyPr/>
              <a:lstStyle/>
              <a:p>
                <a:r>
                  <a:rPr lang="en-US">
                    <a:noFill/>
                  </a:rPr>
                  <a:t> </a:t>
                </a:r>
              </a:p>
            </p:txBody>
          </p:sp>
        </mc:Fallback>
      </mc:AlternateContent>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3402" y="2647548"/>
            <a:ext cx="2730598" cy="1772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831289" y="4523088"/>
            <a:ext cx="2236510" cy="261610"/>
          </a:xfrm>
          <a:prstGeom prst="rect">
            <a:avLst/>
          </a:prstGeom>
          <a:noFill/>
        </p:spPr>
        <p:txBody>
          <a:bodyPr wrap="none" rtlCol="0">
            <a:spAutoFit/>
          </a:bodyPr>
          <a:lstStyle/>
          <a:p>
            <a:r>
              <a:rPr lang="en-US" sz="1100" dirty="0" smtClean="0">
                <a:solidFill>
                  <a:schemeClr val="bg1"/>
                </a:solidFill>
              </a:rPr>
              <a:t>CPW (IBM </a:t>
            </a:r>
            <a:r>
              <a:rPr lang="en-US" sz="1100" dirty="0" err="1" smtClean="0">
                <a:solidFill>
                  <a:schemeClr val="bg1"/>
                </a:solidFill>
              </a:rPr>
              <a:t>SIGe</a:t>
            </a:r>
            <a:r>
              <a:rPr lang="en-US" sz="1100" dirty="0" smtClean="0">
                <a:solidFill>
                  <a:schemeClr val="bg1"/>
                </a:solidFill>
              </a:rPr>
              <a:t> </a:t>
            </a:r>
            <a:r>
              <a:rPr lang="en-US" sz="1100" dirty="0" err="1" smtClean="0">
                <a:solidFill>
                  <a:schemeClr val="bg1"/>
                </a:solidFill>
              </a:rPr>
              <a:t>BiCMOS</a:t>
            </a:r>
            <a:r>
              <a:rPr lang="en-US" sz="1100" dirty="0" smtClean="0">
                <a:solidFill>
                  <a:schemeClr val="bg1"/>
                </a:solidFill>
              </a:rPr>
              <a:t> process)</a:t>
            </a:r>
            <a:endParaRPr lang="en-US" sz="1100" dirty="0">
              <a:solidFill>
                <a:schemeClr val="bg1"/>
              </a:solidFill>
            </a:endParaRPr>
          </a:p>
        </p:txBody>
      </p:sp>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8405" y="4953000"/>
            <a:ext cx="2679394" cy="1275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bwMode="auto">
          <a:xfrm rot="16200000">
            <a:off x="6501492" y="4631760"/>
            <a:ext cx="283329" cy="685636"/>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pic>
        <p:nvPicPr>
          <p:cNvPr id="1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6584" y="1447799"/>
            <a:ext cx="2761215" cy="727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7311425" y="6325449"/>
            <a:ext cx="784189" cy="261610"/>
          </a:xfrm>
          <a:prstGeom prst="rect">
            <a:avLst/>
          </a:prstGeom>
          <a:noFill/>
        </p:spPr>
        <p:txBody>
          <a:bodyPr wrap="none" rtlCol="0">
            <a:spAutoFit/>
          </a:bodyPr>
          <a:lstStyle/>
          <a:p>
            <a:r>
              <a:rPr lang="en-US" sz="1100" dirty="0" smtClean="0">
                <a:solidFill>
                  <a:schemeClr val="bg1"/>
                </a:solidFill>
              </a:rPr>
              <a:t>SW-CPW </a:t>
            </a:r>
            <a:endParaRPr lang="en-US" sz="1100" dirty="0">
              <a:solidFill>
                <a:schemeClr val="bg1"/>
              </a:solidFill>
            </a:endParaRPr>
          </a:p>
        </p:txBody>
      </p:sp>
    </p:spTree>
    <p:extLst>
      <p:ext uri="{BB962C8B-B14F-4D97-AF65-F5344CB8AC3E}">
        <p14:creationId xmlns:p14="http://schemas.microsoft.com/office/powerpoint/2010/main" val="1163568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Passive components</a:t>
            </a:r>
            <a:endParaRPr lang="en-US" dirty="0"/>
          </a:p>
        </p:txBody>
      </p:sp>
      <p:sp>
        <p:nvSpPr>
          <p:cNvPr id="3" name="Content Placeholder 2"/>
          <p:cNvSpPr>
            <a:spLocks noGrp="1"/>
          </p:cNvSpPr>
          <p:nvPr>
            <p:ph idx="1"/>
          </p:nvPr>
        </p:nvSpPr>
        <p:spPr>
          <a:xfrm>
            <a:off x="609600" y="1371600"/>
            <a:ext cx="5791200" cy="4114800"/>
          </a:xfrm>
        </p:spPr>
        <p:txBody>
          <a:bodyPr/>
          <a:lstStyle/>
          <a:p>
            <a:r>
              <a:rPr lang="en-US" sz="1400" b="0" dirty="0" smtClean="0"/>
              <a:t>Folded </a:t>
            </a:r>
            <a:r>
              <a:rPr lang="en-US" sz="1400" b="0" dirty="0" err="1" smtClean="0"/>
              <a:t>Microstrip</a:t>
            </a:r>
            <a:r>
              <a:rPr lang="en-US" sz="1400" b="0" dirty="0" smtClean="0"/>
              <a:t> lines can also be used for inductor.</a:t>
            </a:r>
          </a:p>
          <a:p>
            <a:endParaRPr lang="en-US" sz="1400" b="0" dirty="0" smtClean="0"/>
          </a:p>
          <a:p>
            <a:r>
              <a:rPr lang="en-US" sz="1400" b="0" dirty="0" smtClean="0"/>
              <a:t>Transformer based </a:t>
            </a:r>
            <a:r>
              <a:rPr lang="en-US" sz="1400" b="0" dirty="0" err="1" smtClean="0"/>
              <a:t>balun</a:t>
            </a:r>
            <a:r>
              <a:rPr lang="en-US" sz="1400" b="0" dirty="0" smtClean="0"/>
              <a:t> is widely used to make single ended to</a:t>
            </a:r>
            <a:r>
              <a:rPr lang="en-US" sz="1400" b="0" dirty="0"/>
              <a:t> </a:t>
            </a:r>
            <a:r>
              <a:rPr lang="en-US" sz="1400" b="0" dirty="0" smtClean="0"/>
              <a:t>differential. Usually </a:t>
            </a:r>
            <a:r>
              <a:rPr lang="en-US" sz="1400" b="0" dirty="0" err="1" smtClean="0"/>
              <a:t>Baluns</a:t>
            </a:r>
            <a:r>
              <a:rPr lang="en-US" sz="1400" b="0" dirty="0" smtClean="0"/>
              <a:t> are routed with top two thick metal layers.</a:t>
            </a:r>
          </a:p>
          <a:p>
            <a:endParaRPr lang="en-US" sz="1400" b="0" dirty="0"/>
          </a:p>
          <a:p>
            <a:endParaRPr lang="en-US" sz="1400" b="0" dirty="0" smtClean="0"/>
          </a:p>
          <a:p>
            <a:endParaRPr lang="en-US" sz="1400" b="0" dirty="0"/>
          </a:p>
          <a:p>
            <a:endParaRPr lang="en-US" sz="1400" b="0" dirty="0" smtClean="0"/>
          </a:p>
          <a:p>
            <a:endParaRPr lang="en-US" sz="1400" b="0" dirty="0"/>
          </a:p>
          <a:p>
            <a:endParaRPr lang="en-US" sz="1400" b="0" dirty="0" smtClean="0"/>
          </a:p>
          <a:p>
            <a:endParaRPr lang="en-US" sz="1400" b="0" dirty="0" smtClean="0"/>
          </a:p>
          <a:p>
            <a:endParaRPr lang="en-US" sz="1400" b="0" dirty="0"/>
          </a:p>
          <a:p>
            <a:r>
              <a:rPr lang="en-US" sz="1400" b="0" dirty="0" smtClean="0"/>
              <a:t>Metal-insulator-metal (MIM) capacitor terminations must be considered as T-lines and modeled consequently.</a:t>
            </a:r>
          </a:p>
        </p:txBody>
      </p:sp>
      <p:sp>
        <p:nvSpPr>
          <p:cNvPr id="4" name="Slide Number Placeholder 3"/>
          <p:cNvSpPr>
            <a:spLocks noGrp="1"/>
          </p:cNvSpPr>
          <p:nvPr>
            <p:ph type="sldNum" sz="quarter" idx="4"/>
          </p:nvPr>
        </p:nvSpPr>
        <p:spPr/>
        <p:txBody>
          <a:bodyPr/>
          <a:lstStyle/>
          <a:p>
            <a:fld id="{90BE237A-3C10-CB42-9E82-6FFF293908C0}" type="slidenum">
              <a:rPr lang="en-US" smtClean="0"/>
              <a:pPr/>
              <a:t>4</a:t>
            </a:fld>
            <a:endParaRPr lang="en-US"/>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6663" y="2771690"/>
            <a:ext cx="2151093" cy="1322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216" y="1371600"/>
            <a:ext cx="2783584" cy="115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bwMode="auto">
          <a:xfrm rot="16200000">
            <a:off x="7358668" y="870931"/>
            <a:ext cx="141664" cy="11430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2" name="TextBox 11"/>
          <p:cNvSpPr txBox="1"/>
          <p:nvPr/>
        </p:nvSpPr>
        <p:spPr>
          <a:xfrm>
            <a:off x="6284216" y="2559658"/>
            <a:ext cx="2685351" cy="261610"/>
          </a:xfrm>
          <a:prstGeom prst="rect">
            <a:avLst/>
          </a:prstGeom>
          <a:noFill/>
        </p:spPr>
        <p:txBody>
          <a:bodyPr wrap="none" rtlCol="0">
            <a:spAutoFit/>
          </a:bodyPr>
          <a:lstStyle/>
          <a:p>
            <a:r>
              <a:rPr lang="en-US" sz="1100" dirty="0" smtClean="0">
                <a:solidFill>
                  <a:schemeClr val="bg1"/>
                </a:solidFill>
              </a:rPr>
              <a:t>Folded </a:t>
            </a:r>
            <a:r>
              <a:rPr lang="en-US" sz="1100" dirty="0" err="1" smtClean="0">
                <a:solidFill>
                  <a:schemeClr val="bg1"/>
                </a:solidFill>
              </a:rPr>
              <a:t>Microstrip</a:t>
            </a:r>
            <a:r>
              <a:rPr lang="en-US" sz="1100" dirty="0" smtClean="0">
                <a:solidFill>
                  <a:schemeClr val="bg1"/>
                </a:solidFill>
              </a:rPr>
              <a:t> line (90nm CMOS Tech.)</a:t>
            </a:r>
            <a:endParaRPr lang="en-US" sz="1100" dirty="0">
              <a:solidFill>
                <a:schemeClr val="bg1"/>
              </a:solidFill>
            </a:endParaRPr>
          </a:p>
        </p:txBody>
      </p:sp>
      <p:pic>
        <p:nvPicPr>
          <p:cNvPr id="1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4457" y="2936729"/>
            <a:ext cx="2179760" cy="1279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bwMode="auto">
          <a:xfrm rot="16200000">
            <a:off x="2096779" y="2909724"/>
            <a:ext cx="350979" cy="9144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5" name="Rectangle 14"/>
          <p:cNvSpPr/>
          <p:nvPr/>
        </p:nvSpPr>
        <p:spPr bwMode="auto">
          <a:xfrm rot="16200000">
            <a:off x="2324131" y="2996139"/>
            <a:ext cx="350979" cy="9144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rot="16200000">
            <a:off x="2096779" y="3119188"/>
            <a:ext cx="350979" cy="9144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bwMode="auto">
          <a:xfrm rot="16200000">
            <a:off x="2585098" y="2966652"/>
            <a:ext cx="113853" cy="91440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8" name="Rectangle 17"/>
          <p:cNvSpPr/>
          <p:nvPr/>
        </p:nvSpPr>
        <p:spPr bwMode="auto">
          <a:xfrm rot="16200000">
            <a:off x="3184710" y="3320260"/>
            <a:ext cx="266252" cy="321037"/>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9" name="TextBox 18"/>
          <p:cNvSpPr txBox="1"/>
          <p:nvPr/>
        </p:nvSpPr>
        <p:spPr>
          <a:xfrm>
            <a:off x="949493" y="4146727"/>
            <a:ext cx="2382383" cy="261610"/>
          </a:xfrm>
          <a:prstGeom prst="rect">
            <a:avLst/>
          </a:prstGeom>
          <a:noFill/>
        </p:spPr>
        <p:txBody>
          <a:bodyPr wrap="none" rtlCol="0">
            <a:spAutoFit/>
          </a:bodyPr>
          <a:lstStyle/>
          <a:p>
            <a:r>
              <a:rPr lang="en-US" sz="1100" dirty="0" smtClean="0">
                <a:solidFill>
                  <a:schemeClr val="bg1"/>
                </a:solidFill>
              </a:rPr>
              <a:t>Octagonal Transformer (center tapped)</a:t>
            </a:r>
            <a:endParaRPr lang="en-US" sz="1100" dirty="0">
              <a:solidFill>
                <a:schemeClr val="bg1"/>
              </a:solidFill>
            </a:endParaRPr>
          </a:p>
        </p:txBody>
      </p:sp>
      <p:sp>
        <p:nvSpPr>
          <p:cNvPr id="20" name="TextBox 19"/>
          <p:cNvSpPr txBox="1"/>
          <p:nvPr/>
        </p:nvSpPr>
        <p:spPr>
          <a:xfrm>
            <a:off x="3932441" y="4180405"/>
            <a:ext cx="2435282" cy="261610"/>
          </a:xfrm>
          <a:prstGeom prst="rect">
            <a:avLst/>
          </a:prstGeom>
          <a:noFill/>
        </p:spPr>
        <p:txBody>
          <a:bodyPr wrap="none" rtlCol="0">
            <a:spAutoFit/>
          </a:bodyPr>
          <a:lstStyle/>
          <a:p>
            <a:r>
              <a:rPr lang="en-US" sz="1100" dirty="0" smtClean="0">
                <a:solidFill>
                  <a:schemeClr val="bg1"/>
                </a:solidFill>
              </a:rPr>
              <a:t>Square Transformer (SONNET </a:t>
            </a:r>
            <a:r>
              <a:rPr lang="en-US" sz="1100" dirty="0">
                <a:solidFill>
                  <a:schemeClr val="bg1"/>
                </a:solidFill>
              </a:rPr>
              <a:t>L</a:t>
            </a:r>
            <a:r>
              <a:rPr lang="en-US" sz="1100" dirty="0" smtClean="0">
                <a:solidFill>
                  <a:schemeClr val="bg1"/>
                </a:solidFill>
              </a:rPr>
              <a:t>ayout)</a:t>
            </a:r>
            <a:endParaRPr lang="en-US" sz="1100" dirty="0">
              <a:solidFill>
                <a:schemeClr val="bg1"/>
              </a:solidFill>
            </a:endParaRPr>
          </a:p>
        </p:txBody>
      </p:sp>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8243" y="3693018"/>
            <a:ext cx="2612399" cy="2537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6517000" y="6256440"/>
            <a:ext cx="2730235" cy="430887"/>
          </a:xfrm>
          <a:prstGeom prst="rect">
            <a:avLst/>
          </a:prstGeom>
          <a:noFill/>
        </p:spPr>
        <p:txBody>
          <a:bodyPr wrap="none" rtlCol="0">
            <a:spAutoFit/>
          </a:bodyPr>
          <a:lstStyle/>
          <a:p>
            <a:r>
              <a:rPr lang="en-US" sz="1100" dirty="0" smtClean="0">
                <a:solidFill>
                  <a:schemeClr val="bg1"/>
                </a:solidFill>
              </a:rPr>
              <a:t>3pF MIM Capacitor and its equivalent model</a:t>
            </a:r>
          </a:p>
          <a:p>
            <a:r>
              <a:rPr lang="en-US" sz="1100" dirty="0" smtClean="0">
                <a:solidFill>
                  <a:schemeClr val="bg1"/>
                </a:solidFill>
              </a:rPr>
              <a:t>(0.13um </a:t>
            </a:r>
            <a:r>
              <a:rPr lang="en-US" sz="1100" dirty="0" err="1" smtClean="0">
                <a:solidFill>
                  <a:schemeClr val="bg1"/>
                </a:solidFill>
              </a:rPr>
              <a:t>SiGe</a:t>
            </a:r>
            <a:r>
              <a:rPr lang="en-US" sz="1100" dirty="0" smtClean="0">
                <a:solidFill>
                  <a:schemeClr val="bg1"/>
                </a:solidFill>
              </a:rPr>
              <a:t> </a:t>
            </a:r>
            <a:r>
              <a:rPr lang="en-US" sz="1100" dirty="0" err="1" smtClean="0">
                <a:solidFill>
                  <a:schemeClr val="bg1"/>
                </a:solidFill>
              </a:rPr>
              <a:t>BiCMOS</a:t>
            </a:r>
            <a:r>
              <a:rPr lang="en-US" sz="1100" dirty="0" smtClean="0">
                <a:solidFill>
                  <a:schemeClr val="bg1"/>
                </a:solidFill>
              </a:rPr>
              <a:t> process)</a:t>
            </a:r>
            <a:endParaRPr lang="en-US" sz="1100" dirty="0">
              <a:solidFill>
                <a:schemeClr val="bg1"/>
              </a:solidFill>
            </a:endParaRPr>
          </a:p>
        </p:txBody>
      </p:sp>
      <p:sp>
        <p:nvSpPr>
          <p:cNvPr id="25" name="Rectangle 24"/>
          <p:cNvSpPr/>
          <p:nvPr/>
        </p:nvSpPr>
        <p:spPr bwMode="auto">
          <a:xfrm>
            <a:off x="8896574" y="4572000"/>
            <a:ext cx="247426" cy="1658420"/>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7055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LNA Design in mm-wave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33400" y="1371600"/>
                <a:ext cx="8382000" cy="4724400"/>
              </a:xfrm>
            </p:spPr>
            <p:txBody>
              <a:bodyPr/>
              <a:lstStyle/>
              <a:p>
                <a:endParaRPr lang="en-US" sz="1600" b="0" dirty="0" smtClean="0">
                  <a:latin typeface="Arial Narrow" pitchFamily="34" charset="0"/>
                </a:endParaRPr>
              </a:p>
              <a:p>
                <a:endParaRPr lang="en-US" sz="1600" b="0" dirty="0">
                  <a:latin typeface="Arial Narrow" pitchFamily="34" charset="0"/>
                </a:endParaRPr>
              </a:p>
              <a:p>
                <a:endParaRPr lang="en-US" sz="1600" b="0" dirty="0" smtClean="0">
                  <a:latin typeface="Arial Narrow" pitchFamily="34" charset="0"/>
                </a:endParaRPr>
              </a:p>
              <a:p>
                <a:endParaRPr lang="en-US" sz="1600" b="0" dirty="0">
                  <a:latin typeface="Arial Narrow" pitchFamily="34" charset="0"/>
                </a:endParaRPr>
              </a:p>
              <a:p>
                <a:endParaRPr lang="en-US" sz="1600" b="0" dirty="0" smtClean="0">
                  <a:latin typeface="Arial Narrow" pitchFamily="34" charset="0"/>
                </a:endParaRPr>
              </a:p>
              <a:p>
                <a:endParaRPr lang="en-US" sz="1600" b="0" dirty="0">
                  <a:latin typeface="Arial Narrow" pitchFamily="34" charset="0"/>
                </a:endParaRPr>
              </a:p>
              <a:p>
                <a:r>
                  <a:rPr lang="en-US" sz="1600" b="0" dirty="0" smtClean="0">
                    <a:latin typeface="Arial Narrow" pitchFamily="34" charset="0"/>
                  </a:rPr>
                  <a:t>Simultaneous conjugate matching and noise matching at LNA input.</a:t>
                </a:r>
              </a:p>
              <a:p>
                <a:endParaRPr lang="en-US" sz="1600" b="0" dirty="0" smtClean="0">
                  <a:latin typeface="Arial Narrow" pitchFamily="34" charset="0"/>
                </a:endParaRPr>
              </a:p>
              <a:p>
                <a:r>
                  <a:rPr lang="en-US" sz="1600" b="0" dirty="0">
                    <a:latin typeface="Arial Narrow" pitchFamily="34" charset="0"/>
                  </a:rPr>
                  <a:t>M</a:t>
                </a:r>
                <a:r>
                  <a:rPr lang="en-US" sz="1600" b="0" dirty="0" smtClean="0">
                    <a:latin typeface="Arial Narrow" pitchFamily="34" charset="0"/>
                  </a:rPr>
                  <a:t>ultistage LNA: Inter-stage matching and stability.</a:t>
                </a:r>
              </a:p>
              <a:p>
                <a:endParaRPr lang="en-US" sz="1600" b="0" dirty="0" smtClean="0">
                  <a:latin typeface="Arial Narrow" pitchFamily="34" charset="0"/>
                </a:endParaRPr>
              </a:p>
              <a:p>
                <a:r>
                  <a:rPr lang="en-US" sz="1600" b="0" dirty="0" smtClean="0">
                    <a:latin typeface="Arial Narrow" pitchFamily="34" charset="0"/>
                  </a:rPr>
                  <a:t>Transistors operate close to their </a:t>
                </a:r>
                <a14:m>
                  <m:oMath xmlns:m="http://schemas.openxmlformats.org/officeDocument/2006/math">
                    <m:sSub>
                      <m:sSubPr>
                        <m:ctrlPr>
                          <a:rPr lang="en-US" sz="1600" b="0" i="1" smtClean="0">
                            <a:latin typeface="Cambria Math"/>
                          </a:rPr>
                        </m:ctrlPr>
                      </m:sSubPr>
                      <m:e>
                        <m:r>
                          <a:rPr lang="en-US" sz="1600" b="0" i="1" smtClean="0">
                            <a:latin typeface="Cambria Math"/>
                          </a:rPr>
                          <m:t>𝑓</m:t>
                        </m:r>
                      </m:e>
                      <m:sub>
                        <m:r>
                          <a:rPr lang="en-US" sz="1600" b="0" i="1" smtClean="0">
                            <a:latin typeface="Cambria Math"/>
                          </a:rPr>
                          <m:t>𝑇</m:t>
                        </m:r>
                      </m:sub>
                    </m:sSub>
                  </m:oMath>
                </a14:m>
                <a:r>
                  <a:rPr lang="en-US" sz="1600" b="0" dirty="0" smtClean="0">
                    <a:latin typeface="Arial Narrow" pitchFamily="34" charset="0"/>
                  </a:rPr>
                  <a:t> 	</a:t>
                </a:r>
                <a:r>
                  <a:rPr lang="en-US" sz="1600" b="0" dirty="0">
                    <a:solidFill>
                      <a:schemeClr val="bg1"/>
                    </a:solidFill>
                    <a:latin typeface="Arial Narrow" pitchFamily="34" charset="0"/>
                  </a:rPr>
                  <a:t>L</a:t>
                </a:r>
                <a:r>
                  <a:rPr lang="en-US" sz="1600" b="0" dirty="0" smtClean="0">
                    <a:solidFill>
                      <a:schemeClr val="bg1"/>
                    </a:solidFill>
                    <a:latin typeface="Arial Narrow" pitchFamily="34" charset="0"/>
                  </a:rPr>
                  <a:t>ower gain</a:t>
                </a:r>
              </a:p>
              <a:p>
                <a:pPr marL="0" indent="0">
                  <a:buNone/>
                </a:pPr>
                <a:r>
                  <a:rPr lang="en-US" sz="1600" b="0" dirty="0">
                    <a:solidFill>
                      <a:schemeClr val="bg1"/>
                    </a:solidFill>
                    <a:latin typeface="Arial Narrow" pitchFamily="34" charset="0"/>
                  </a:rPr>
                  <a:t>	</a:t>
                </a:r>
                <a:r>
                  <a:rPr lang="en-US" sz="1600" b="0" dirty="0" smtClean="0">
                    <a:solidFill>
                      <a:schemeClr val="bg1"/>
                    </a:solidFill>
                    <a:latin typeface="Arial Narrow" pitchFamily="34" charset="0"/>
                  </a:rPr>
                  <a:t>			higher NF</a:t>
                </a:r>
              </a:p>
              <a:p>
                <a:endParaRPr lang="en-US" sz="1600" b="0" dirty="0">
                  <a:latin typeface="Arial Narrow" pitchFamily="34" charset="0"/>
                </a:endParaRPr>
              </a:p>
              <a:p>
                <a:r>
                  <a:rPr lang="en-US" sz="1600" b="0" dirty="0" smtClean="0">
                    <a:latin typeface="Arial Narrow" pitchFamily="34" charset="0"/>
                  </a:rPr>
                  <a:t>Device requirement : High -current gain, cutoff  frequency and breakdown voltage.</a:t>
                </a:r>
              </a:p>
              <a:p>
                <a:endParaRPr lang="en-US" sz="1600" b="0" dirty="0">
                  <a:latin typeface="Arial Narrow" pitchFamily="34"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33400" y="1371600"/>
                <a:ext cx="8382000" cy="4724400"/>
              </a:xfrm>
              <a:blipFill rotWithShape="1">
                <a:blip r:embed="rId2"/>
                <a:stretch>
                  <a:fillRect/>
                </a:stretch>
              </a:blipFill>
            </p:spPr>
            <p:txBody>
              <a:bodyPr/>
              <a:lstStyle/>
              <a:p>
                <a:r>
                  <a:rPr lang="en-US">
                    <a:noFill/>
                  </a:rPr>
                  <a:t> </a:t>
                </a:r>
              </a:p>
            </p:txBody>
          </p:sp>
        </mc:Fallback>
      </mc:AlternateContent>
      <p:sp>
        <p:nvSpPr>
          <p:cNvPr id="4" name="Slide Number Placeholder 3"/>
          <p:cNvSpPr>
            <a:spLocks noGrp="1"/>
          </p:cNvSpPr>
          <p:nvPr>
            <p:ph type="sldNum" sz="quarter" idx="4"/>
          </p:nvPr>
        </p:nvSpPr>
        <p:spPr/>
        <p:txBody>
          <a:bodyPr/>
          <a:lstStyle/>
          <a:p>
            <a:fld id="{90BE237A-3C10-CB42-9E82-6FFF293908C0}" type="slidenum">
              <a:rPr lang="en-US" smtClean="0"/>
              <a:pPr/>
              <a:t>5</a:t>
            </a:fld>
            <a:endParaRPr lang="en-US"/>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49049"/>
            <a:ext cx="5705475"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6" name="TextBox 5"/>
              <p:cNvSpPr txBox="1"/>
              <p:nvPr/>
            </p:nvSpPr>
            <p:spPr>
              <a:xfrm>
                <a:off x="5026076" y="1359799"/>
                <a:ext cx="559897" cy="29129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bg1"/>
                              </a:solidFill>
                              <a:latin typeface="Cambria Math"/>
                            </a:rPr>
                          </m:ctrlPr>
                        </m:sSubPr>
                        <m:e>
                          <m:r>
                            <a:rPr lang="en-US" sz="1200" b="0" i="1" smtClean="0">
                              <a:solidFill>
                                <a:schemeClr val="bg1"/>
                              </a:solidFill>
                              <a:latin typeface="Cambria Math"/>
                            </a:rPr>
                            <m:t>𝑍</m:t>
                          </m:r>
                        </m:e>
                        <m:sub>
                          <m:r>
                            <a:rPr lang="en-US" sz="1200" b="0" i="1" smtClean="0">
                              <a:solidFill>
                                <a:schemeClr val="bg1"/>
                              </a:solidFill>
                              <a:latin typeface="Cambria Math"/>
                            </a:rPr>
                            <m:t>𝑠𝑜𝑝𝑡</m:t>
                          </m:r>
                        </m:sub>
                      </m:sSub>
                    </m:oMath>
                  </m:oMathPara>
                </a14:m>
                <a:endParaRPr lang="en-US" sz="1200" dirty="0"/>
              </a:p>
            </p:txBody>
          </p:sp>
        </mc:Choice>
        <mc:Fallback xmlns="">
          <p:sp>
            <p:nvSpPr>
              <p:cNvPr id="6" name="TextBox 5"/>
              <p:cNvSpPr txBox="1">
                <a:spLocks noRot="1" noChangeAspect="1" noMove="1" noResize="1" noEditPoints="1" noAdjustHandles="1" noChangeArrowheads="1" noChangeShapeType="1" noTextEdit="1"/>
              </p:cNvSpPr>
              <p:nvPr/>
            </p:nvSpPr>
            <p:spPr>
              <a:xfrm>
                <a:off x="5026076" y="1359799"/>
                <a:ext cx="559897" cy="291298"/>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716513" y="1383347"/>
                <a:ext cx="631711" cy="29129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bg1"/>
                              </a:solidFill>
                              <a:latin typeface="Cambria Math"/>
                            </a:rPr>
                          </m:ctrlPr>
                        </m:sSubPr>
                        <m:e>
                          <m:sSup>
                            <m:sSupPr>
                              <m:ctrlPr>
                                <a:rPr lang="en-US" sz="1200" i="1" smtClean="0">
                                  <a:solidFill>
                                    <a:schemeClr val="bg1"/>
                                  </a:solidFill>
                                  <a:latin typeface="Cambria Math"/>
                                </a:rPr>
                              </m:ctrlPr>
                            </m:sSupPr>
                            <m:e>
                              <m:r>
                                <a:rPr lang="en-US" sz="1200" b="0" i="1" smtClean="0">
                                  <a:solidFill>
                                    <a:schemeClr val="bg1"/>
                                  </a:solidFill>
                                  <a:latin typeface="Cambria Math"/>
                                </a:rPr>
                                <m:t>𝑍</m:t>
                              </m:r>
                            </m:e>
                            <m:sup>
                              <m:r>
                                <a:rPr lang="en-US" sz="1200" b="0" i="1" smtClean="0">
                                  <a:solidFill>
                                    <a:schemeClr val="bg1"/>
                                  </a:solidFill>
                                  <a:latin typeface="Cambria Math"/>
                                </a:rPr>
                                <m:t>∗</m:t>
                              </m:r>
                            </m:sup>
                          </m:sSup>
                        </m:e>
                        <m:sub>
                          <m:r>
                            <a:rPr lang="en-US" sz="1200" b="0" i="1" smtClean="0">
                              <a:solidFill>
                                <a:schemeClr val="bg1"/>
                              </a:solidFill>
                              <a:latin typeface="Cambria Math"/>
                            </a:rPr>
                            <m:t>𝑠𝑜𝑝𝑡</m:t>
                          </m:r>
                        </m:sub>
                      </m:sSub>
                    </m:oMath>
                  </m:oMathPara>
                </a14:m>
                <a:endParaRPr lang="en-US" sz="1200" i="1" dirty="0">
                  <a:solidFill>
                    <a:schemeClr val="bg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716513" y="1383347"/>
                <a:ext cx="631711" cy="29129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2438400" y="1379095"/>
                <a:ext cx="733214"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bg1"/>
                              </a:solidFill>
                              <a:latin typeface="Cambria Math"/>
                            </a:rPr>
                          </m:ctrlPr>
                        </m:sSubPr>
                        <m:e>
                          <m:r>
                            <a:rPr lang="en-US" sz="1200" b="0" i="1" smtClean="0">
                              <a:solidFill>
                                <a:schemeClr val="bg1"/>
                              </a:solidFill>
                              <a:latin typeface="Cambria Math"/>
                            </a:rPr>
                            <m:t>𝑍</m:t>
                          </m:r>
                        </m:e>
                        <m:sub>
                          <m:r>
                            <a:rPr lang="en-US" sz="1200" b="0" i="1" smtClean="0">
                              <a:solidFill>
                                <a:schemeClr val="bg1"/>
                              </a:solidFill>
                              <a:latin typeface="Cambria Math"/>
                            </a:rPr>
                            <m:t>0</m:t>
                          </m:r>
                        </m:sub>
                      </m:sSub>
                      <m:sSub>
                        <m:sSubPr>
                          <m:ctrlPr>
                            <a:rPr lang="en-US" sz="1200" i="1" smtClean="0">
                              <a:solidFill>
                                <a:schemeClr val="bg1"/>
                              </a:solidFill>
                              <a:latin typeface="Cambria Math"/>
                            </a:rPr>
                          </m:ctrlPr>
                        </m:sSubPr>
                        <m:e>
                          <m:r>
                            <a:rPr lang="en-US" sz="1200" b="0" i="1" smtClean="0">
                              <a:solidFill>
                                <a:schemeClr val="bg1"/>
                              </a:solidFill>
                              <a:latin typeface="Cambria Math"/>
                            </a:rPr>
                            <m:t>=</m:t>
                          </m:r>
                          <m:r>
                            <a:rPr lang="en-US" sz="1200" b="0" i="1" smtClean="0">
                              <a:solidFill>
                                <a:schemeClr val="bg1"/>
                              </a:solidFill>
                              <a:latin typeface="Cambria Math"/>
                            </a:rPr>
                            <m:t>𝑍</m:t>
                          </m:r>
                        </m:e>
                        <m:sub>
                          <m:r>
                            <a:rPr lang="en-US" sz="1200" b="0" i="1" smtClean="0">
                              <a:solidFill>
                                <a:schemeClr val="bg1"/>
                              </a:solidFill>
                              <a:latin typeface="Cambria Math"/>
                            </a:rPr>
                            <m:t>𝑠</m:t>
                          </m:r>
                        </m:sub>
                      </m:sSub>
                    </m:oMath>
                  </m:oMathPara>
                </a14:m>
                <a:endParaRPr lang="en-US" sz="1200" dirty="0"/>
              </a:p>
            </p:txBody>
          </p:sp>
        </mc:Choice>
        <mc:Fallback xmlns="">
          <p:sp>
            <p:nvSpPr>
              <p:cNvPr id="10" name="TextBox 9"/>
              <p:cNvSpPr txBox="1">
                <a:spLocks noRot="1" noChangeAspect="1" noMove="1" noResize="1" noEditPoints="1" noAdjustHandles="1" noChangeArrowheads="1" noChangeShapeType="1" noTextEdit="1"/>
              </p:cNvSpPr>
              <p:nvPr/>
            </p:nvSpPr>
            <p:spPr>
              <a:xfrm>
                <a:off x="2438400" y="1379095"/>
                <a:ext cx="733214" cy="276999"/>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828800" y="1381593"/>
                <a:ext cx="373244"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bg1"/>
                              </a:solidFill>
                              <a:latin typeface="Cambria Math"/>
                            </a:rPr>
                          </m:ctrlPr>
                        </m:sSubPr>
                        <m:e>
                          <m:r>
                            <a:rPr lang="en-US" sz="1200" b="0" i="1" smtClean="0">
                              <a:solidFill>
                                <a:schemeClr val="bg1"/>
                              </a:solidFill>
                              <a:latin typeface="Cambria Math"/>
                            </a:rPr>
                            <m:t>𝑍</m:t>
                          </m:r>
                        </m:e>
                        <m:sub>
                          <m:r>
                            <a:rPr lang="en-US" sz="1200" b="0" i="1" smtClean="0">
                              <a:solidFill>
                                <a:schemeClr val="bg1"/>
                              </a:solidFill>
                              <a:latin typeface="Cambria Math"/>
                            </a:rPr>
                            <m:t>𝑠</m:t>
                          </m:r>
                        </m:sub>
                      </m:sSub>
                    </m:oMath>
                  </m:oMathPara>
                </a14:m>
                <a:endParaRPr lang="en-US" sz="1200" dirty="0"/>
              </a:p>
            </p:txBody>
          </p:sp>
        </mc:Choice>
        <mc:Fallback xmlns="">
          <p:sp>
            <p:nvSpPr>
              <p:cNvPr id="11" name="TextBox 10"/>
              <p:cNvSpPr txBox="1">
                <a:spLocks noRot="1" noChangeAspect="1" noMove="1" noResize="1" noEditPoints="1" noAdjustHandles="1" noChangeArrowheads="1" noChangeShapeType="1" noTextEdit="1"/>
              </p:cNvSpPr>
              <p:nvPr/>
            </p:nvSpPr>
            <p:spPr>
              <a:xfrm>
                <a:off x="1828800" y="1381593"/>
                <a:ext cx="373244" cy="276999"/>
              </a:xfrm>
              <a:prstGeom prst="rect">
                <a:avLst/>
              </a:prstGeom>
              <a:blipFill rotWithShape="1">
                <a:blip r:embed="rId7"/>
                <a:stretch>
                  <a:fillRect/>
                </a:stretch>
              </a:blipFill>
            </p:spPr>
            <p:txBody>
              <a:bodyPr/>
              <a:lstStyle/>
              <a:p>
                <a:r>
                  <a:rPr lang="en-US">
                    <a:noFill/>
                  </a:rPr>
                  <a:t> </a:t>
                </a:r>
              </a:p>
            </p:txBody>
          </p:sp>
        </mc:Fallback>
      </mc:AlternateContent>
      <p:cxnSp>
        <p:nvCxnSpPr>
          <p:cNvPr id="9" name="Straight Arrow Connector 8"/>
          <p:cNvCxnSpPr/>
          <p:nvPr/>
        </p:nvCxnSpPr>
        <p:spPr bwMode="auto">
          <a:xfrm flipH="1" flipV="1">
            <a:off x="5026076" y="1656094"/>
            <a:ext cx="460324" cy="2498"/>
          </a:xfrm>
          <a:prstGeom prst="straightConnector1">
            <a:avLst/>
          </a:prstGeom>
          <a:solidFill>
            <a:schemeClr val="accent1"/>
          </a:solidFill>
          <a:ln w="12700" cap="sq" cmpd="sng" algn="ctr">
            <a:solidFill>
              <a:schemeClr val="bg1"/>
            </a:solidFill>
            <a:prstDash val="solid"/>
            <a:round/>
            <a:headEnd type="none" w="sm" len="sm"/>
            <a:tailEnd type="arrow"/>
          </a:ln>
          <a:effectLst/>
        </p:spPr>
      </p:cxnSp>
      <p:cxnSp>
        <p:nvCxnSpPr>
          <p:cNvPr id="16" name="Straight Arrow Connector 15"/>
          <p:cNvCxnSpPr/>
          <p:nvPr/>
        </p:nvCxnSpPr>
        <p:spPr bwMode="auto">
          <a:xfrm>
            <a:off x="5874971" y="1656094"/>
            <a:ext cx="417381" cy="0"/>
          </a:xfrm>
          <a:prstGeom prst="straightConnector1">
            <a:avLst/>
          </a:prstGeom>
          <a:solidFill>
            <a:schemeClr val="accent1"/>
          </a:solidFill>
          <a:ln w="12700" cap="sq" cmpd="sng" algn="ctr">
            <a:solidFill>
              <a:schemeClr val="bg1"/>
            </a:solidFill>
            <a:prstDash val="solid"/>
            <a:round/>
            <a:headEnd type="none" w="sm" len="sm"/>
            <a:tailEnd type="arrow"/>
          </a:ln>
          <a:effectLst/>
        </p:spPr>
      </p:cxnSp>
      <p:sp>
        <p:nvSpPr>
          <p:cNvPr id="5" name="Right Arrow 4"/>
          <p:cNvSpPr/>
          <p:nvPr/>
        </p:nvSpPr>
        <p:spPr bwMode="auto">
          <a:xfrm>
            <a:off x="3810000" y="4419600"/>
            <a:ext cx="304800" cy="152400"/>
          </a:xfrm>
          <a:prstGeom prst="rightArrow">
            <a:avLst/>
          </a:prstGeom>
          <a:solidFill>
            <a:schemeClr val="tx1"/>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3" name="Right Arrow 12"/>
          <p:cNvSpPr/>
          <p:nvPr/>
        </p:nvSpPr>
        <p:spPr bwMode="auto">
          <a:xfrm>
            <a:off x="3810000" y="4724400"/>
            <a:ext cx="304800" cy="152400"/>
          </a:xfrm>
          <a:prstGeom prst="rightArrow">
            <a:avLst/>
          </a:prstGeom>
          <a:solidFill>
            <a:schemeClr val="tx1"/>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858911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LNA topology</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6</a:t>
            </a:fld>
            <a:endParaRPr lang="en-US"/>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8081" y="2133600"/>
            <a:ext cx="2540611" cy="244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447799" y="1447800"/>
            <a:ext cx="2016899" cy="307777"/>
          </a:xfrm>
          <a:prstGeom prst="rect">
            <a:avLst/>
          </a:prstGeom>
          <a:noFill/>
        </p:spPr>
        <p:txBody>
          <a:bodyPr wrap="none" rtlCol="0">
            <a:spAutoFit/>
          </a:bodyPr>
          <a:lstStyle/>
          <a:p>
            <a:r>
              <a:rPr lang="en-US" sz="1400" b="1" dirty="0" smtClean="0">
                <a:solidFill>
                  <a:schemeClr val="bg1"/>
                </a:solidFill>
              </a:rPr>
              <a:t>Common gate topology:</a:t>
            </a:r>
            <a:endParaRPr lang="en-US" sz="1400" b="1" dirty="0">
              <a:solidFill>
                <a:schemeClr val="bg1"/>
              </a:solidFill>
            </a:endParaRPr>
          </a:p>
        </p:txBody>
      </p:sp>
      <p:sp>
        <p:nvSpPr>
          <p:cNvPr id="11" name="TextBox 10"/>
          <p:cNvSpPr txBox="1"/>
          <p:nvPr/>
        </p:nvSpPr>
        <p:spPr>
          <a:xfrm>
            <a:off x="990599" y="6499153"/>
            <a:ext cx="7654660" cy="369332"/>
          </a:xfrm>
          <a:prstGeom prst="rect">
            <a:avLst/>
          </a:prstGeom>
          <a:noFill/>
        </p:spPr>
        <p:txBody>
          <a:bodyPr wrap="none" rtlCol="0">
            <a:spAutoFit/>
          </a:bodyPr>
          <a:lstStyle/>
          <a:p>
            <a:r>
              <a:rPr lang="en-US" sz="900" dirty="0" smtClean="0">
                <a:solidFill>
                  <a:schemeClr val="bg1"/>
                </a:solidFill>
              </a:rPr>
              <a:t>Reference</a:t>
            </a:r>
            <a:r>
              <a:rPr lang="en-US" sz="900" dirty="0">
                <a:solidFill>
                  <a:schemeClr val="bg1"/>
                </a:solidFill>
              </a:rPr>
              <a:t>: </a:t>
            </a:r>
            <a:r>
              <a:rPr lang="en-US" sz="900" dirty="0" err="1">
                <a:solidFill>
                  <a:schemeClr val="bg1"/>
                </a:solidFill>
              </a:rPr>
              <a:t>Bezad</a:t>
            </a:r>
            <a:r>
              <a:rPr lang="en-US" sz="900" dirty="0">
                <a:solidFill>
                  <a:schemeClr val="bg1"/>
                </a:solidFill>
              </a:rPr>
              <a:t> </a:t>
            </a:r>
            <a:r>
              <a:rPr lang="en-US" sz="900" dirty="0" err="1">
                <a:solidFill>
                  <a:schemeClr val="bg1"/>
                </a:solidFill>
              </a:rPr>
              <a:t>Razavi,Fellow,IEEE</a:t>
            </a:r>
            <a:r>
              <a:rPr lang="en-US" sz="900" dirty="0">
                <a:solidFill>
                  <a:schemeClr val="bg1"/>
                </a:solidFill>
              </a:rPr>
              <a:t> </a:t>
            </a:r>
            <a:r>
              <a:rPr lang="en-US" sz="900" dirty="0" smtClean="0">
                <a:solidFill>
                  <a:schemeClr val="bg1"/>
                </a:solidFill>
              </a:rPr>
              <a:t>,“Design of millimeter-wave CMOS </a:t>
            </a:r>
            <a:r>
              <a:rPr lang="en-US" sz="900" dirty="0" err="1" smtClean="0">
                <a:solidFill>
                  <a:schemeClr val="bg1"/>
                </a:solidFill>
              </a:rPr>
              <a:t>Radios:A</a:t>
            </a:r>
            <a:r>
              <a:rPr lang="en-US" sz="900" dirty="0" smtClean="0">
                <a:solidFill>
                  <a:schemeClr val="bg1"/>
                </a:solidFill>
              </a:rPr>
              <a:t> tutorial” ,IEEE transactions on circuits and </a:t>
            </a:r>
            <a:r>
              <a:rPr lang="en-US" sz="900" dirty="0" err="1" smtClean="0">
                <a:solidFill>
                  <a:schemeClr val="bg1"/>
                </a:solidFill>
              </a:rPr>
              <a:t>systems,regular</a:t>
            </a:r>
            <a:r>
              <a:rPr lang="en-US" sz="900" dirty="0" smtClean="0">
                <a:solidFill>
                  <a:schemeClr val="bg1"/>
                </a:solidFill>
              </a:rPr>
              <a:t> </a:t>
            </a:r>
            <a:r>
              <a:rPr lang="en-US" sz="900" dirty="0" err="1" smtClean="0">
                <a:solidFill>
                  <a:schemeClr val="bg1"/>
                </a:solidFill>
              </a:rPr>
              <a:t>papers,VOL</a:t>
            </a:r>
            <a:r>
              <a:rPr lang="en-US" sz="900" dirty="0" smtClean="0">
                <a:solidFill>
                  <a:schemeClr val="bg1"/>
                </a:solidFill>
              </a:rPr>
              <a:t> 56,</a:t>
            </a:r>
          </a:p>
          <a:p>
            <a:r>
              <a:rPr lang="en-US" sz="900" dirty="0" smtClean="0">
                <a:solidFill>
                  <a:schemeClr val="bg1"/>
                </a:solidFill>
              </a:rPr>
              <a:t>No.1 Jan 2009</a:t>
            </a:r>
            <a:endParaRPr lang="en-US" sz="900" dirty="0">
              <a:solidFill>
                <a:schemeClr val="bg1"/>
              </a:solidFill>
            </a:endParaRPr>
          </a:p>
        </p:txBody>
      </p:sp>
      <p:sp>
        <p:nvSpPr>
          <p:cNvPr id="3" name="Oval 2"/>
          <p:cNvSpPr/>
          <p:nvPr/>
        </p:nvSpPr>
        <p:spPr bwMode="auto">
          <a:xfrm>
            <a:off x="4648200" y="1601688"/>
            <a:ext cx="3581400" cy="531912"/>
          </a:xfrm>
          <a:prstGeom prst="ellipse">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1" lang="en-US" sz="1800" b="1" i="0" u="none" strike="noStrike" cap="none" normalizeH="0" baseline="0" dirty="0" smtClean="0">
                <a:ln>
                  <a:noFill/>
                </a:ln>
                <a:solidFill>
                  <a:schemeClr val="bg1"/>
                </a:solidFill>
                <a:effectLst/>
              </a:rPr>
              <a:t>Two Serious Issues:</a:t>
            </a:r>
          </a:p>
        </p:txBody>
      </p:sp>
      <mc:AlternateContent xmlns:mc="http://schemas.openxmlformats.org/markup-compatibility/2006" xmlns:a14="http://schemas.microsoft.com/office/drawing/2010/main">
        <mc:Choice Requires="a14">
          <p:sp>
            <p:nvSpPr>
              <p:cNvPr id="6" name="Rounded Rectangle 5"/>
              <p:cNvSpPr/>
              <p:nvPr/>
            </p:nvSpPr>
            <p:spPr bwMode="auto">
              <a:xfrm>
                <a:off x="4648200" y="2514600"/>
                <a:ext cx="3733800" cy="842572"/>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smtClean="0">
                    <a:solidFill>
                      <a:schemeClr val="bg1"/>
                    </a:solidFill>
                    <a:latin typeface="Arial Narrow" pitchFamily="34" charset="0"/>
                  </a:rPr>
                  <a:t>Matching and Gain degrades because of </a:t>
                </a:r>
                <a:r>
                  <a:rPr lang="en-US" b="1" dirty="0">
                    <a:solidFill>
                      <a:schemeClr val="bg1"/>
                    </a:solidFill>
                    <a:latin typeface="Arial Narrow" pitchFamily="34" charset="0"/>
                  </a:rPr>
                  <a:t>a parasitic </a:t>
                </a:r>
                <a:r>
                  <a:rPr lang="en-US" b="1" dirty="0" smtClean="0">
                    <a:solidFill>
                      <a:schemeClr val="bg1"/>
                    </a:solidFill>
                    <a:latin typeface="Arial Narrow" pitchFamily="34" charset="0"/>
                  </a:rPr>
                  <a:t>inductance between </a:t>
                </a:r>
                <a14:m>
                  <m:oMath xmlns:m="http://schemas.openxmlformats.org/officeDocument/2006/math">
                    <m:sSub>
                      <m:sSubPr>
                        <m:ctrlPr>
                          <a:rPr lang="en-US" b="1" i="1" smtClean="0">
                            <a:solidFill>
                              <a:schemeClr val="bg1"/>
                            </a:solidFill>
                            <a:latin typeface="Cambria Math"/>
                          </a:rPr>
                        </m:ctrlPr>
                      </m:sSubPr>
                      <m:e>
                        <m:r>
                          <a:rPr lang="en-US" b="1" i="1">
                            <a:solidFill>
                              <a:schemeClr val="bg1"/>
                            </a:solidFill>
                            <a:latin typeface="Cambria Math"/>
                          </a:rPr>
                          <m:t>𝑪</m:t>
                        </m:r>
                      </m:e>
                      <m:sub>
                        <m:r>
                          <a:rPr lang="en-US" b="1" i="1">
                            <a:solidFill>
                              <a:schemeClr val="bg1"/>
                            </a:solidFill>
                            <a:latin typeface="Cambria Math"/>
                          </a:rPr>
                          <m:t>𝑮</m:t>
                        </m:r>
                      </m:sub>
                    </m:sSub>
                  </m:oMath>
                </a14:m>
                <a:r>
                  <a:rPr lang="en-US" b="1" dirty="0">
                    <a:solidFill>
                      <a:schemeClr val="bg1"/>
                    </a:solidFill>
                    <a:latin typeface="Arial Narrow" pitchFamily="34" charset="0"/>
                  </a:rPr>
                  <a:t> and its connections to gate and </a:t>
                </a:r>
                <a:r>
                  <a:rPr lang="en-US" b="1" dirty="0" smtClean="0">
                    <a:solidFill>
                      <a:schemeClr val="bg1"/>
                    </a:solidFill>
                    <a:latin typeface="Arial Narrow" pitchFamily="34" charset="0"/>
                  </a:rPr>
                  <a:t>to ground.</a:t>
                </a:r>
                <a:endParaRPr kumimoji="1" lang="en-US" b="1" i="0" u="none" strike="noStrike" cap="none" normalizeH="0" baseline="0" dirty="0" smtClean="0">
                  <a:ln>
                    <a:noFill/>
                  </a:ln>
                  <a:solidFill>
                    <a:schemeClr val="tx1"/>
                  </a:solidFill>
                  <a:effectLst/>
                  <a:latin typeface="Arial Narrow" pitchFamily="34" charset="0"/>
                </a:endParaRPr>
              </a:p>
            </p:txBody>
          </p:sp>
        </mc:Choice>
        <mc:Fallback xmlns="">
          <p:sp>
            <p:nvSpPr>
              <p:cNvPr id="6" name="Rounded Rectangle 5"/>
              <p:cNvSpPr>
                <a:spLocks noRot="1" noChangeAspect="1" noMove="1" noResize="1" noEditPoints="1" noAdjustHandles="1" noChangeArrowheads="1" noChangeShapeType="1" noTextEdit="1"/>
              </p:cNvSpPr>
              <p:nvPr/>
            </p:nvSpPr>
            <p:spPr bwMode="auto">
              <a:xfrm>
                <a:off x="4648200" y="2514600"/>
                <a:ext cx="3733800" cy="842572"/>
              </a:xfrm>
              <a:prstGeom prst="roundRect">
                <a:avLst/>
              </a:prstGeom>
              <a:blipFill rotWithShape="1">
                <a:blip r:embed="rId4"/>
                <a:stretch>
                  <a:fillRect b="-9859"/>
                </a:stretch>
              </a:blipFill>
              <a:ln w="25400" cap="sq" cmpd="sng" algn="ctr">
                <a:solidFill>
                  <a:schemeClr val="bg1">
                    <a:lumMod val="75000"/>
                    <a:lumOff val="25000"/>
                  </a:schemeClr>
                </a:solidFill>
                <a:prstDash val="solid"/>
                <a:round/>
                <a:headEnd type="none" w="sm" len="sm"/>
                <a:tailEnd type="none" w="sm" len="sm"/>
              </a:ln>
              <a:effectLst/>
            </p:spPr>
            <p:txBody>
              <a:bodyPr/>
              <a:lstStyle/>
              <a:p>
                <a:r>
                  <a:rPr lang="en-US">
                    <a:noFill/>
                  </a:rPr>
                  <a:t> </a:t>
                </a:r>
              </a:p>
            </p:txBody>
          </p:sp>
        </mc:Fallback>
      </mc:AlternateContent>
      <p:sp>
        <p:nvSpPr>
          <p:cNvPr id="13" name="Rounded Rectangle 12"/>
          <p:cNvSpPr/>
          <p:nvPr/>
        </p:nvSpPr>
        <p:spPr bwMode="auto">
          <a:xfrm>
            <a:off x="4686300" y="3679460"/>
            <a:ext cx="3733800" cy="685800"/>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a:solidFill>
                  <a:schemeClr val="bg1"/>
                </a:solidFill>
                <a:latin typeface="Arial Narrow" pitchFamily="34" charset="0"/>
              </a:rPr>
              <a:t>Gain of CG stage is much lower at mm-wave frequency</a:t>
            </a:r>
            <a:r>
              <a:rPr lang="en-US" b="1" dirty="0" smtClean="0">
                <a:solidFill>
                  <a:schemeClr val="bg1"/>
                </a:solidFill>
                <a:latin typeface="Arial Narrow" pitchFamily="34" charset="0"/>
              </a:rPr>
              <a:t>.</a:t>
            </a:r>
            <a:endParaRPr kumimoji="1" lang="en-US" b="1" i="0" u="none" strike="noStrike" cap="none" normalizeH="0" baseline="0" dirty="0" smtClean="0">
              <a:ln>
                <a:noFill/>
              </a:ln>
              <a:solidFill>
                <a:schemeClr val="tx1"/>
              </a:solidFill>
              <a:effectLst/>
              <a:latin typeface="Arial Narrow" pitchFamily="34" charset="0"/>
            </a:endParaRPr>
          </a:p>
        </p:txBody>
      </p:sp>
      <p:sp>
        <p:nvSpPr>
          <p:cNvPr id="10" name="Right Arrow 9"/>
          <p:cNvSpPr/>
          <p:nvPr/>
        </p:nvSpPr>
        <p:spPr bwMode="auto">
          <a:xfrm>
            <a:off x="4267200" y="2819400"/>
            <a:ext cx="304800" cy="228600"/>
          </a:xfrm>
          <a:prstGeom prst="rightArrow">
            <a:avLst/>
          </a:prstGeom>
          <a:solidFill>
            <a:schemeClr val="tx1"/>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15" name="Right Arrow 14"/>
          <p:cNvSpPr/>
          <p:nvPr/>
        </p:nvSpPr>
        <p:spPr bwMode="auto">
          <a:xfrm>
            <a:off x="4267200" y="3878077"/>
            <a:ext cx="304800" cy="228600"/>
          </a:xfrm>
          <a:prstGeom prst="rightArrow">
            <a:avLst/>
          </a:prstGeom>
          <a:solidFill>
            <a:schemeClr val="tx1"/>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6189342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90BE237A-3C10-CB42-9E82-6FFF293908C0}" type="slidenum">
              <a:rPr lang="en-US" smtClean="0"/>
              <a:pPr/>
              <a:t>7</a:t>
            </a:fld>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4282" y="2362200"/>
            <a:ext cx="2209800" cy="2471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769294" y="1524000"/>
            <a:ext cx="3430747" cy="307777"/>
          </a:xfrm>
          <a:prstGeom prst="rect">
            <a:avLst/>
          </a:prstGeom>
          <a:noFill/>
        </p:spPr>
        <p:txBody>
          <a:bodyPr wrap="none" rtlCol="0">
            <a:spAutoFit/>
          </a:bodyPr>
          <a:lstStyle/>
          <a:p>
            <a:r>
              <a:rPr lang="en-US" sz="1400" b="1" dirty="0" smtClean="0">
                <a:solidFill>
                  <a:schemeClr val="bg1"/>
                </a:solidFill>
              </a:rPr>
              <a:t>Inductively degenerated </a:t>
            </a:r>
            <a:r>
              <a:rPr lang="en-US" sz="1400" b="1" dirty="0" err="1" smtClean="0">
                <a:solidFill>
                  <a:schemeClr val="bg1"/>
                </a:solidFill>
              </a:rPr>
              <a:t>cascode</a:t>
            </a:r>
            <a:r>
              <a:rPr lang="en-US" sz="1400" b="1" dirty="0" smtClean="0">
                <a:solidFill>
                  <a:schemeClr val="bg1"/>
                </a:solidFill>
              </a:rPr>
              <a:t> topology:</a:t>
            </a:r>
            <a:endParaRPr lang="en-US" sz="1400" b="1" dirty="0">
              <a:solidFill>
                <a:schemeClr val="bg1"/>
              </a:solidFill>
            </a:endParaRPr>
          </a:p>
        </p:txBody>
      </p:sp>
      <p:sp>
        <p:nvSpPr>
          <p:cNvPr id="8" name="Title 1"/>
          <p:cNvSpPr>
            <a:spLocks noGrp="1"/>
          </p:cNvSpPr>
          <p:nvPr>
            <p:ph type="title"/>
          </p:nvPr>
        </p:nvSpPr>
        <p:spPr>
          <a:xfrm>
            <a:off x="685800" y="76200"/>
            <a:ext cx="7772400" cy="1143000"/>
          </a:xfrm>
        </p:spPr>
        <p:txBody>
          <a:bodyPr/>
          <a:lstStyle/>
          <a:p>
            <a:r>
              <a:rPr lang="en-US" dirty="0" smtClean="0"/>
              <a:t>LNA topology (cont.)</a:t>
            </a:r>
            <a:endParaRPr lang="en-US" dirty="0"/>
          </a:p>
        </p:txBody>
      </p:sp>
      <p:sp>
        <p:nvSpPr>
          <p:cNvPr id="9" name="Rounded Rectangle 8"/>
          <p:cNvSpPr/>
          <p:nvPr/>
        </p:nvSpPr>
        <p:spPr bwMode="auto">
          <a:xfrm>
            <a:off x="5037944" y="1815538"/>
            <a:ext cx="3733800" cy="622862"/>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a:solidFill>
                  <a:schemeClr val="bg1"/>
                </a:solidFill>
                <a:latin typeface="Arial Narrow" pitchFamily="34" charset="0"/>
              </a:rPr>
              <a:t>Input matching depends on package </a:t>
            </a:r>
            <a:r>
              <a:rPr lang="en-US" b="1" dirty="0" smtClean="0">
                <a:solidFill>
                  <a:schemeClr val="bg1"/>
                </a:solidFill>
                <a:latin typeface="Arial Narrow" pitchFamily="34" charset="0"/>
              </a:rPr>
              <a:t>parasitic.</a:t>
            </a:r>
            <a:endParaRPr kumimoji="1" lang="en-US" b="1" i="0" u="none" strike="noStrike" cap="none" normalizeH="0" baseline="0" dirty="0" smtClean="0">
              <a:ln>
                <a:noFill/>
              </a:ln>
              <a:solidFill>
                <a:schemeClr val="tx1"/>
              </a:solidFill>
              <a:effectLst/>
              <a:latin typeface="Arial Narrow" pitchFamily="34" charset="0"/>
            </a:endParaRPr>
          </a:p>
        </p:txBody>
      </p:sp>
      <mc:AlternateContent xmlns:mc="http://schemas.openxmlformats.org/markup-compatibility/2006" xmlns:a14="http://schemas.microsoft.com/office/drawing/2010/main">
        <mc:Choice Requires="a14">
          <p:sp>
            <p:nvSpPr>
              <p:cNvPr id="10" name="Rounded Rectangle 9"/>
              <p:cNvSpPr/>
              <p:nvPr/>
            </p:nvSpPr>
            <p:spPr bwMode="auto">
              <a:xfrm>
                <a:off x="5037944" y="3416348"/>
                <a:ext cx="3733800" cy="939703"/>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smtClean="0">
                    <a:solidFill>
                      <a:schemeClr val="bg1"/>
                    </a:solidFill>
                    <a:latin typeface="Arial Narrow" pitchFamily="34" charset="0"/>
                  </a:rPr>
                  <a:t>GND </a:t>
                </a:r>
                <a:r>
                  <a:rPr lang="en-US" b="1" dirty="0">
                    <a:solidFill>
                      <a:schemeClr val="bg1"/>
                    </a:solidFill>
                    <a:latin typeface="Arial Narrow" pitchFamily="34" charset="0"/>
                  </a:rPr>
                  <a:t>return path for </a:t>
                </a: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𝑳</m:t>
                        </m:r>
                      </m:e>
                      <m:sub>
                        <m:r>
                          <a:rPr lang="en-US" b="1" i="1">
                            <a:solidFill>
                              <a:schemeClr val="bg1"/>
                            </a:solidFill>
                            <a:latin typeface="Cambria Math"/>
                          </a:rPr>
                          <m:t>𝟏</m:t>
                        </m:r>
                      </m:sub>
                    </m:sSub>
                  </m:oMath>
                </a14:m>
                <a:r>
                  <a:rPr lang="en-US" b="1" dirty="0">
                    <a:solidFill>
                      <a:schemeClr val="bg1"/>
                    </a:solidFill>
                    <a:latin typeface="Arial Narrow" pitchFamily="34" charset="0"/>
                  </a:rPr>
                  <a:t> and </a:t>
                </a: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𝑳</m:t>
                        </m:r>
                      </m:e>
                      <m:sub>
                        <m:r>
                          <a:rPr lang="en-US" b="1" i="1">
                            <a:solidFill>
                              <a:schemeClr val="bg1"/>
                            </a:solidFill>
                            <a:latin typeface="Cambria Math"/>
                          </a:rPr>
                          <m:t>𝟐</m:t>
                        </m:r>
                      </m:sub>
                    </m:sSub>
                  </m:oMath>
                </a14:m>
                <a:r>
                  <a:rPr lang="en-US" b="1" dirty="0">
                    <a:solidFill>
                      <a:schemeClr val="bg1"/>
                    </a:solidFill>
                    <a:latin typeface="Arial Narrow" pitchFamily="34" charset="0"/>
                  </a:rPr>
                  <a:t> </a:t>
                </a:r>
                <a:r>
                  <a:rPr lang="en-US" b="1" dirty="0" smtClean="0">
                    <a:solidFill>
                      <a:schemeClr val="bg1"/>
                    </a:solidFill>
                    <a:latin typeface="Arial Narrow" pitchFamily="34" charset="0"/>
                  </a:rPr>
                  <a:t>should display </a:t>
                </a:r>
                <a:r>
                  <a:rPr lang="en-US" b="1" dirty="0">
                    <a:solidFill>
                      <a:schemeClr val="bg1"/>
                    </a:solidFill>
                    <a:latin typeface="Arial Narrow" pitchFamily="34" charset="0"/>
                  </a:rPr>
                  <a:t>very low </a:t>
                </a:r>
                <a:r>
                  <a:rPr lang="en-US" b="1" dirty="0" smtClean="0">
                    <a:solidFill>
                      <a:schemeClr val="bg1"/>
                    </a:solidFill>
                    <a:latin typeface="Arial Narrow" pitchFamily="34" charset="0"/>
                  </a:rPr>
                  <a:t>inductance. So </a:t>
                </a:r>
                <a:r>
                  <a:rPr lang="en-US" b="1" dirty="0">
                    <a:solidFill>
                      <a:schemeClr val="bg1"/>
                    </a:solidFill>
                    <a:latin typeface="Arial Narrow" pitchFamily="34" charset="0"/>
                  </a:rPr>
                  <a:t>careful layout consideration is needed.</a:t>
                </a:r>
              </a:p>
            </p:txBody>
          </p:sp>
        </mc:Choice>
        <mc:Fallback xmlns="">
          <p:sp>
            <p:nvSpPr>
              <p:cNvPr id="10" name="Rounded Rectangle 9"/>
              <p:cNvSpPr>
                <a:spLocks noRot="1" noChangeAspect="1" noMove="1" noResize="1" noEditPoints="1" noAdjustHandles="1" noChangeArrowheads="1" noChangeShapeType="1" noTextEdit="1"/>
              </p:cNvSpPr>
              <p:nvPr/>
            </p:nvSpPr>
            <p:spPr bwMode="auto">
              <a:xfrm>
                <a:off x="5037944" y="3416348"/>
                <a:ext cx="3733800" cy="939703"/>
              </a:xfrm>
              <a:prstGeom prst="roundRect">
                <a:avLst/>
              </a:prstGeom>
              <a:blipFill rotWithShape="1">
                <a:blip r:embed="rId3"/>
                <a:stretch>
                  <a:fillRect/>
                </a:stretch>
              </a:blipFill>
              <a:ln w="25400" cap="sq" cmpd="sng" algn="ctr">
                <a:solidFill>
                  <a:schemeClr val="bg1">
                    <a:lumMod val="75000"/>
                    <a:lumOff val="25000"/>
                  </a:schemeClr>
                </a:solidFill>
                <a:prstDash val="solid"/>
                <a:round/>
                <a:headEnd type="none" w="sm" len="sm"/>
                <a:tailEnd type="none" w="sm" len="sm"/>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ounded Rectangle 10"/>
              <p:cNvSpPr/>
              <p:nvPr/>
            </p:nvSpPr>
            <p:spPr bwMode="auto">
              <a:xfrm>
                <a:off x="5081666" y="4572000"/>
                <a:ext cx="3733800" cy="685800"/>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a:solidFill>
                      <a:schemeClr val="bg1"/>
                    </a:solidFill>
                    <a:latin typeface="Arial Narrow" pitchFamily="34" charset="0"/>
                  </a:rPr>
                  <a:t>A </a:t>
                </a:r>
                <a:r>
                  <a:rPr lang="en-US" b="1" dirty="0" smtClean="0">
                    <a:solidFill>
                      <a:schemeClr val="bg1"/>
                    </a:solidFill>
                    <a:latin typeface="Arial Narrow" pitchFamily="34" charset="0"/>
                  </a:rPr>
                  <a:t>pole (</a:t>
                </a:r>
                <a:r>
                  <a:rPr lang="en-US" b="1" dirty="0">
                    <a:solidFill>
                      <a:schemeClr val="bg1"/>
                    </a:solidFill>
                    <a:latin typeface="Arial Narrow" pitchFamily="34" charset="0"/>
                  </a:rPr>
                  <a:t>in the order of </a:t>
                </a: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𝒇</m:t>
                        </m:r>
                      </m:e>
                      <m:sub>
                        <m:r>
                          <a:rPr lang="en-US" b="1" i="1">
                            <a:solidFill>
                              <a:schemeClr val="bg1"/>
                            </a:solidFill>
                            <a:latin typeface="Cambria Math"/>
                          </a:rPr>
                          <m:t>𝑻</m:t>
                        </m:r>
                      </m:sub>
                    </m:sSub>
                    <m:r>
                      <a:rPr lang="en-US" b="1" i="1">
                        <a:solidFill>
                          <a:schemeClr val="bg1"/>
                        </a:solidFill>
                        <a:latin typeface="Cambria Math"/>
                      </a:rPr>
                      <m:t>/</m:t>
                    </m:r>
                    <m:r>
                      <a:rPr lang="en-US" b="1" i="1">
                        <a:solidFill>
                          <a:schemeClr val="bg1"/>
                        </a:solidFill>
                        <a:latin typeface="Cambria Math"/>
                      </a:rPr>
                      <m:t>𝟐</m:t>
                    </m:r>
                  </m:oMath>
                </a14:m>
                <a:r>
                  <a:rPr lang="en-US" b="1" dirty="0">
                    <a:solidFill>
                      <a:schemeClr val="bg1"/>
                    </a:solidFill>
                    <a:latin typeface="Arial Narrow" pitchFamily="34" charset="0"/>
                  </a:rPr>
                  <a:t>) </a:t>
                </a:r>
                <a:r>
                  <a:rPr lang="en-US" b="1" dirty="0" smtClean="0">
                    <a:solidFill>
                      <a:schemeClr val="bg1"/>
                    </a:solidFill>
                    <a:latin typeface="Arial Narrow" pitchFamily="34" charset="0"/>
                  </a:rPr>
                  <a:t>adversely </a:t>
                </a:r>
                <a:r>
                  <a:rPr lang="en-US" b="1" dirty="0">
                    <a:solidFill>
                      <a:schemeClr val="bg1"/>
                    </a:solidFill>
                    <a:latin typeface="Arial Narrow" pitchFamily="34" charset="0"/>
                  </a:rPr>
                  <a:t>impact the gain and noise </a:t>
                </a:r>
                <a:r>
                  <a:rPr lang="en-US" b="1" dirty="0" smtClean="0">
                    <a:solidFill>
                      <a:schemeClr val="bg1"/>
                    </a:solidFill>
                    <a:latin typeface="Arial Narrow" pitchFamily="34" charset="0"/>
                  </a:rPr>
                  <a:t>figure.</a:t>
                </a:r>
                <a:endParaRPr lang="en-US" b="1" dirty="0">
                  <a:solidFill>
                    <a:schemeClr val="bg1"/>
                  </a:solidFill>
                  <a:latin typeface="Arial Narrow" pitchFamily="34" charset="0"/>
                </a:endParaRPr>
              </a:p>
            </p:txBody>
          </p:sp>
        </mc:Choice>
        <mc:Fallback xmlns="">
          <p:sp>
            <p:nvSpPr>
              <p:cNvPr id="11" name="Rounded Rectangle 10"/>
              <p:cNvSpPr>
                <a:spLocks noRot="1" noChangeAspect="1" noMove="1" noResize="1" noEditPoints="1" noAdjustHandles="1" noChangeArrowheads="1" noChangeShapeType="1" noTextEdit="1"/>
              </p:cNvSpPr>
              <p:nvPr/>
            </p:nvSpPr>
            <p:spPr bwMode="auto">
              <a:xfrm>
                <a:off x="5081666" y="4572000"/>
                <a:ext cx="3733800" cy="685800"/>
              </a:xfrm>
              <a:prstGeom prst="roundRect">
                <a:avLst/>
              </a:prstGeom>
              <a:blipFill rotWithShape="1">
                <a:blip r:embed="rId4"/>
                <a:stretch>
                  <a:fillRect/>
                </a:stretch>
              </a:blipFill>
              <a:ln w="25400" cap="sq" cmpd="sng" algn="ctr">
                <a:solidFill>
                  <a:schemeClr val="bg1">
                    <a:lumMod val="75000"/>
                    <a:lumOff val="25000"/>
                  </a:schemeClr>
                </a:solidFill>
                <a:prstDash val="solid"/>
                <a:round/>
                <a:headEnd type="none" w="sm" len="sm"/>
                <a:tailEnd type="none" w="sm" len="sm"/>
              </a:ln>
              <a:effectLst/>
            </p:spPr>
            <p:txBody>
              <a:bodyPr/>
              <a:lstStyle/>
              <a:p>
                <a:r>
                  <a:rPr lang="en-US">
                    <a:noFill/>
                  </a:rPr>
                  <a:t> </a:t>
                </a:r>
              </a:p>
            </p:txBody>
          </p:sp>
        </mc:Fallback>
      </mc:AlternateContent>
      <p:sp>
        <p:nvSpPr>
          <p:cNvPr id="12" name="Rounded Rectangle 11"/>
          <p:cNvSpPr/>
          <p:nvPr/>
        </p:nvSpPr>
        <p:spPr bwMode="auto">
          <a:xfrm>
            <a:off x="5041692" y="2692593"/>
            <a:ext cx="3733800" cy="507808"/>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smtClean="0">
                <a:solidFill>
                  <a:schemeClr val="bg1"/>
                </a:solidFill>
                <a:latin typeface="Arial Narrow" pitchFamily="34" charset="0"/>
              </a:rPr>
              <a:t>All inductors must be </a:t>
            </a:r>
            <a:r>
              <a:rPr lang="en-US" b="1" dirty="0">
                <a:solidFill>
                  <a:schemeClr val="bg1"/>
                </a:solidFill>
                <a:latin typeface="Arial Narrow" pitchFamily="34" charset="0"/>
              </a:rPr>
              <a:t>integrated on </a:t>
            </a:r>
            <a:r>
              <a:rPr lang="en-US" b="1" dirty="0" smtClean="0">
                <a:solidFill>
                  <a:schemeClr val="bg1"/>
                </a:solidFill>
                <a:latin typeface="Arial Narrow" pitchFamily="34" charset="0"/>
              </a:rPr>
              <a:t>chip.</a:t>
            </a:r>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904250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LNA topology (cont.)</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8</a:t>
            </a:fld>
            <a:endParaRPr lang="en-US"/>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666" y="2590800"/>
            <a:ext cx="2309734" cy="2638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609600" y="4266986"/>
            <a:ext cx="223138" cy="276999"/>
          </a:xfrm>
          <a:prstGeom prst="rect">
            <a:avLst/>
          </a:prstGeom>
          <a:noFill/>
        </p:spPr>
        <p:txBody>
          <a:bodyPr wrap="none" rtlCol="0">
            <a:spAutoFit/>
          </a:bodyPr>
          <a:lstStyle/>
          <a:p>
            <a:r>
              <a:rPr lang="en-US" sz="1200" dirty="0" smtClean="0">
                <a:solidFill>
                  <a:schemeClr val="bg1"/>
                </a:solidFill>
              </a:rPr>
              <a:t>.</a:t>
            </a:r>
            <a:endParaRPr lang="en-US" sz="1200" dirty="0">
              <a:solidFill>
                <a:schemeClr val="bg1"/>
              </a:solidFill>
            </a:endParaRPr>
          </a:p>
        </p:txBody>
      </p:sp>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5138" y="2325495"/>
            <a:ext cx="32004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5486400" y="4267200"/>
            <a:ext cx="223138" cy="276999"/>
          </a:xfrm>
          <a:prstGeom prst="rect">
            <a:avLst/>
          </a:prstGeom>
          <a:noFill/>
        </p:spPr>
        <p:txBody>
          <a:bodyPr wrap="none" rtlCol="0">
            <a:spAutoFit/>
          </a:bodyPr>
          <a:lstStyle/>
          <a:p>
            <a:r>
              <a:rPr lang="en-US" sz="1200" dirty="0" smtClean="0">
                <a:solidFill>
                  <a:schemeClr val="bg1"/>
                </a:solidFill>
              </a:rPr>
              <a:t>.</a:t>
            </a:r>
            <a:endParaRPr lang="en-US" sz="1200" dirty="0">
              <a:solidFill>
                <a:schemeClr val="bg1"/>
              </a:solidFill>
            </a:endParaRPr>
          </a:p>
        </p:txBody>
      </p:sp>
      <p:sp>
        <p:nvSpPr>
          <p:cNvPr id="6" name="Right Arrow 5"/>
          <p:cNvSpPr/>
          <p:nvPr/>
        </p:nvSpPr>
        <p:spPr bwMode="auto">
          <a:xfrm>
            <a:off x="3671181" y="3581400"/>
            <a:ext cx="1143000" cy="119062"/>
          </a:xfrm>
          <a:prstGeom prst="rightArrow">
            <a:avLst/>
          </a:prstGeom>
          <a:solidFill>
            <a:schemeClr val="tx1"/>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3429000" y="3713057"/>
            <a:ext cx="1757212" cy="307777"/>
          </a:xfrm>
          <a:prstGeom prst="rect">
            <a:avLst/>
          </a:prstGeom>
          <a:noFill/>
        </p:spPr>
        <p:txBody>
          <a:bodyPr wrap="none" rtlCol="0">
            <a:spAutoFit/>
          </a:bodyPr>
          <a:lstStyle/>
          <a:p>
            <a:r>
              <a:rPr lang="en-US" sz="1400" b="1" dirty="0" smtClean="0">
                <a:solidFill>
                  <a:srgbClr val="0000FF"/>
                </a:solidFill>
                <a:latin typeface="Arial Narrow" pitchFamily="34" charset="0"/>
              </a:rPr>
              <a:t>Cascading three stage</a:t>
            </a:r>
            <a:endParaRPr lang="en-US" sz="1400" b="1" dirty="0">
              <a:solidFill>
                <a:srgbClr val="0000FF"/>
              </a:solidFill>
              <a:latin typeface="Arial Narrow" pitchFamily="34" charset="0"/>
            </a:endParaRPr>
          </a:p>
        </p:txBody>
      </p:sp>
      <p:sp>
        <p:nvSpPr>
          <p:cNvPr id="14" name="TextBox 13"/>
          <p:cNvSpPr txBox="1"/>
          <p:nvPr/>
        </p:nvSpPr>
        <p:spPr>
          <a:xfrm>
            <a:off x="990599" y="6499153"/>
            <a:ext cx="7654660" cy="369332"/>
          </a:xfrm>
          <a:prstGeom prst="rect">
            <a:avLst/>
          </a:prstGeom>
          <a:noFill/>
        </p:spPr>
        <p:txBody>
          <a:bodyPr wrap="none" rtlCol="0">
            <a:spAutoFit/>
          </a:bodyPr>
          <a:lstStyle/>
          <a:p>
            <a:r>
              <a:rPr lang="en-US" sz="900" dirty="0" smtClean="0">
                <a:solidFill>
                  <a:schemeClr val="bg1"/>
                </a:solidFill>
              </a:rPr>
              <a:t>Reference</a:t>
            </a:r>
            <a:r>
              <a:rPr lang="en-US" sz="900" dirty="0">
                <a:solidFill>
                  <a:schemeClr val="bg1"/>
                </a:solidFill>
              </a:rPr>
              <a:t>: </a:t>
            </a:r>
            <a:r>
              <a:rPr lang="en-US" sz="900" dirty="0" err="1">
                <a:solidFill>
                  <a:schemeClr val="bg1"/>
                </a:solidFill>
              </a:rPr>
              <a:t>Bezad</a:t>
            </a:r>
            <a:r>
              <a:rPr lang="en-US" sz="900" dirty="0">
                <a:solidFill>
                  <a:schemeClr val="bg1"/>
                </a:solidFill>
              </a:rPr>
              <a:t> </a:t>
            </a:r>
            <a:r>
              <a:rPr lang="en-US" sz="900" dirty="0" err="1">
                <a:solidFill>
                  <a:schemeClr val="bg1"/>
                </a:solidFill>
              </a:rPr>
              <a:t>Razavi,Fellow,IEEE</a:t>
            </a:r>
            <a:r>
              <a:rPr lang="en-US" sz="900" dirty="0">
                <a:solidFill>
                  <a:schemeClr val="bg1"/>
                </a:solidFill>
              </a:rPr>
              <a:t> </a:t>
            </a:r>
            <a:r>
              <a:rPr lang="en-US" sz="900" dirty="0" smtClean="0">
                <a:solidFill>
                  <a:schemeClr val="bg1"/>
                </a:solidFill>
              </a:rPr>
              <a:t>,“Design of millimeter-wave CMOS </a:t>
            </a:r>
            <a:r>
              <a:rPr lang="en-US" sz="900" dirty="0" err="1" smtClean="0">
                <a:solidFill>
                  <a:schemeClr val="bg1"/>
                </a:solidFill>
              </a:rPr>
              <a:t>Radios:A</a:t>
            </a:r>
            <a:r>
              <a:rPr lang="en-US" sz="900" dirty="0" smtClean="0">
                <a:solidFill>
                  <a:schemeClr val="bg1"/>
                </a:solidFill>
              </a:rPr>
              <a:t> tutorial” ,IEEE transactions on circuits and </a:t>
            </a:r>
            <a:r>
              <a:rPr lang="en-US" sz="900" dirty="0" err="1" smtClean="0">
                <a:solidFill>
                  <a:schemeClr val="bg1"/>
                </a:solidFill>
              </a:rPr>
              <a:t>systems,regular</a:t>
            </a:r>
            <a:r>
              <a:rPr lang="en-US" sz="900" dirty="0" smtClean="0">
                <a:solidFill>
                  <a:schemeClr val="bg1"/>
                </a:solidFill>
              </a:rPr>
              <a:t> </a:t>
            </a:r>
            <a:r>
              <a:rPr lang="en-US" sz="900" dirty="0" err="1" smtClean="0">
                <a:solidFill>
                  <a:schemeClr val="bg1"/>
                </a:solidFill>
              </a:rPr>
              <a:t>papers,VOL</a:t>
            </a:r>
            <a:r>
              <a:rPr lang="en-US" sz="900" dirty="0" smtClean="0">
                <a:solidFill>
                  <a:schemeClr val="bg1"/>
                </a:solidFill>
              </a:rPr>
              <a:t> 56,</a:t>
            </a:r>
          </a:p>
          <a:p>
            <a:r>
              <a:rPr lang="en-US" sz="900" dirty="0" smtClean="0">
                <a:solidFill>
                  <a:schemeClr val="bg1"/>
                </a:solidFill>
              </a:rPr>
              <a:t>No.1 Jan 2009</a:t>
            </a:r>
            <a:endParaRPr lang="en-US" sz="900" dirty="0">
              <a:solidFill>
                <a:schemeClr val="bg1"/>
              </a:solidFill>
            </a:endParaRPr>
          </a:p>
        </p:txBody>
      </p:sp>
      <mc:AlternateContent xmlns:mc="http://schemas.openxmlformats.org/markup-compatibility/2006" xmlns:a14="http://schemas.microsoft.com/office/drawing/2010/main">
        <mc:Choice Requires="a14">
          <p:sp>
            <p:nvSpPr>
              <p:cNvPr id="15" name="Rounded Rectangle 14"/>
              <p:cNvSpPr/>
              <p:nvPr/>
            </p:nvSpPr>
            <p:spPr bwMode="auto">
              <a:xfrm>
                <a:off x="493426" y="1702633"/>
                <a:ext cx="3733800" cy="622862"/>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𝑳</m:t>
                        </m:r>
                      </m:e>
                      <m:sub>
                        <m:r>
                          <a:rPr lang="en-US" b="1" i="1">
                            <a:solidFill>
                              <a:schemeClr val="bg1"/>
                            </a:solidFill>
                            <a:latin typeface="Cambria Math"/>
                          </a:rPr>
                          <m:t>𝒔</m:t>
                        </m:r>
                      </m:sub>
                    </m:sSub>
                  </m:oMath>
                </a14:m>
                <a:r>
                  <a:rPr lang="en-US" b="1" dirty="0">
                    <a:solidFill>
                      <a:schemeClr val="bg1"/>
                    </a:solidFill>
                    <a:latin typeface="Arial Narrow" pitchFamily="34" charset="0"/>
                  </a:rPr>
                  <a:t> can be used as Series resonance, acts as inter-stage matching.</a:t>
                </a:r>
                <a:endParaRPr lang="en-US" b="1" dirty="0">
                  <a:latin typeface="Arial Narrow" pitchFamily="34" charset="0"/>
                </a:endParaRPr>
              </a:p>
            </p:txBody>
          </p:sp>
        </mc:Choice>
        <mc:Fallback xmlns="">
          <p:sp>
            <p:nvSpPr>
              <p:cNvPr id="15" name="Rounded Rectangle 14"/>
              <p:cNvSpPr>
                <a:spLocks noRot="1" noChangeAspect="1" noMove="1" noResize="1" noEditPoints="1" noAdjustHandles="1" noChangeArrowheads="1" noChangeShapeType="1" noTextEdit="1"/>
              </p:cNvSpPr>
              <p:nvPr/>
            </p:nvSpPr>
            <p:spPr bwMode="auto">
              <a:xfrm>
                <a:off x="493426" y="1702633"/>
                <a:ext cx="3733800" cy="622862"/>
              </a:xfrm>
              <a:prstGeom prst="roundRect">
                <a:avLst/>
              </a:prstGeom>
              <a:blipFill rotWithShape="1">
                <a:blip r:embed="rId5"/>
                <a:stretch>
                  <a:fillRect b="-8491"/>
                </a:stretch>
              </a:blipFill>
              <a:ln w="25400" cap="sq" cmpd="sng" algn="ctr">
                <a:solidFill>
                  <a:schemeClr val="bg1">
                    <a:lumMod val="75000"/>
                    <a:lumOff val="25000"/>
                  </a:schemeClr>
                </a:solidFill>
                <a:prstDash val="solid"/>
                <a:round/>
                <a:headEnd type="none" w="sm" len="sm"/>
                <a:tailEnd type="none" w="sm" len="sm"/>
              </a:ln>
              <a:effectLst/>
            </p:spPr>
            <p:txBody>
              <a:bodyPr/>
              <a:lstStyle/>
              <a:p>
                <a:r>
                  <a:rPr lang="en-US">
                    <a:noFill/>
                  </a:rPr>
                  <a:t> </a:t>
                </a:r>
              </a:p>
            </p:txBody>
          </p:sp>
        </mc:Fallback>
      </mc:AlternateContent>
      <p:sp>
        <p:nvSpPr>
          <p:cNvPr id="17" name="Rounded Rectangle 16"/>
          <p:cNvSpPr/>
          <p:nvPr/>
        </p:nvSpPr>
        <p:spPr bwMode="auto">
          <a:xfrm>
            <a:off x="5984040" y="5021705"/>
            <a:ext cx="2646229" cy="577228"/>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smtClean="0">
                <a:solidFill>
                  <a:schemeClr val="bg1"/>
                </a:solidFill>
                <a:latin typeface="Arial Narrow" pitchFamily="34" charset="0"/>
              </a:rPr>
              <a:t>Wide </a:t>
            </a:r>
            <a:r>
              <a:rPr lang="en-US" b="1" dirty="0">
                <a:solidFill>
                  <a:schemeClr val="bg1"/>
                </a:solidFill>
                <a:latin typeface="Arial Narrow" pitchFamily="34" charset="0"/>
              </a:rPr>
              <a:t>Band </a:t>
            </a:r>
            <a:r>
              <a:rPr lang="en-US" b="1" dirty="0" smtClean="0">
                <a:solidFill>
                  <a:schemeClr val="bg1"/>
                </a:solidFill>
                <a:latin typeface="Arial Narrow" pitchFamily="34" charset="0"/>
              </a:rPr>
              <a:t>impedance &amp;</a:t>
            </a:r>
          </a:p>
          <a:p>
            <a:r>
              <a:rPr lang="en-US" b="1" dirty="0" smtClean="0">
                <a:solidFill>
                  <a:schemeClr val="bg1"/>
                </a:solidFill>
                <a:latin typeface="Arial Narrow" pitchFamily="34" charset="0"/>
              </a:rPr>
              <a:t>noise </a:t>
            </a:r>
            <a:r>
              <a:rPr lang="en-US" b="1" dirty="0">
                <a:solidFill>
                  <a:schemeClr val="bg1"/>
                </a:solidFill>
                <a:latin typeface="Arial Narrow" pitchFamily="34" charset="0"/>
              </a:rPr>
              <a:t>matching</a:t>
            </a:r>
            <a:endParaRPr lang="en-US" b="1" dirty="0">
              <a:latin typeface="Arial Narrow" pitchFamily="34" charset="0"/>
            </a:endParaRPr>
          </a:p>
        </p:txBody>
      </p:sp>
      <p:sp>
        <p:nvSpPr>
          <p:cNvPr id="19" name="Rounded Rectangle 18"/>
          <p:cNvSpPr/>
          <p:nvPr/>
        </p:nvSpPr>
        <p:spPr bwMode="auto">
          <a:xfrm>
            <a:off x="5709538" y="1834615"/>
            <a:ext cx="2996000" cy="375186"/>
          </a:xfrm>
          <a:prstGeom prst="roundRect">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sz="1800" b="1" dirty="0">
                <a:solidFill>
                  <a:schemeClr val="bg1"/>
                </a:solidFill>
              </a:rPr>
              <a:t>Transformer feedback </a:t>
            </a:r>
            <a:r>
              <a:rPr lang="en-US" sz="1800" b="1" dirty="0" smtClean="0">
                <a:solidFill>
                  <a:schemeClr val="bg1"/>
                </a:solidFill>
              </a:rPr>
              <a:t>LNA</a:t>
            </a:r>
            <a:endParaRPr lang="en-US" sz="1800" b="1" dirty="0">
              <a:solidFill>
                <a:schemeClr val="bg1"/>
              </a:solidFill>
            </a:endParaRPr>
          </a:p>
        </p:txBody>
      </p:sp>
      <p:sp>
        <p:nvSpPr>
          <p:cNvPr id="5" name="Curved Right Arrow 4"/>
          <p:cNvSpPr/>
          <p:nvPr/>
        </p:nvSpPr>
        <p:spPr bwMode="auto">
          <a:xfrm>
            <a:off x="5505138" y="4800600"/>
            <a:ext cx="286062" cy="509719"/>
          </a:xfrm>
          <a:prstGeom prst="curvedRightArrow">
            <a:avLst/>
          </a:prstGeom>
          <a:solidFill>
            <a:schemeClr val="tx1"/>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8095999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W-band LNA</a:t>
            </a:r>
            <a:endParaRPr lang="en-US" dirty="0"/>
          </a:p>
        </p:txBody>
      </p:sp>
      <p:sp>
        <p:nvSpPr>
          <p:cNvPr id="4" name="Slide Number Placeholder 3"/>
          <p:cNvSpPr>
            <a:spLocks noGrp="1"/>
          </p:cNvSpPr>
          <p:nvPr>
            <p:ph type="sldNum" sz="quarter" idx="4"/>
          </p:nvPr>
        </p:nvSpPr>
        <p:spPr/>
        <p:txBody>
          <a:bodyPr/>
          <a:lstStyle/>
          <a:p>
            <a:fld id="{90BE237A-3C10-CB42-9E82-6FFF293908C0}" type="slidenum">
              <a:rPr lang="en-US" smtClean="0"/>
              <a:pPr/>
              <a:t>9</a:t>
            </a:fld>
            <a:endParaRPr lang="en-US"/>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345598"/>
            <a:ext cx="3173553" cy="1473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987" y="2980930"/>
            <a:ext cx="2971800" cy="3154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4083617" y="5085202"/>
            <a:ext cx="864339" cy="276999"/>
          </a:xfrm>
          <a:prstGeom prst="rect">
            <a:avLst/>
          </a:prstGeom>
          <a:noFill/>
        </p:spPr>
        <p:txBody>
          <a:bodyPr wrap="none" rtlCol="0">
            <a:spAutoFit/>
          </a:bodyPr>
          <a:lstStyle/>
          <a:p>
            <a:r>
              <a:rPr lang="en-US" sz="1200" b="1" dirty="0" smtClean="0">
                <a:solidFill>
                  <a:schemeClr val="bg1"/>
                </a:solidFill>
              </a:rPr>
              <a:t>Next stage</a:t>
            </a:r>
            <a:endParaRPr lang="en-US" sz="1200" b="1" dirty="0">
              <a:solidFill>
                <a:schemeClr val="bg1"/>
              </a:solidFill>
            </a:endParaRPr>
          </a:p>
        </p:txBody>
      </p:sp>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3197" y="2943455"/>
            <a:ext cx="1447090" cy="102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Straight Connector 14"/>
          <p:cNvCxnSpPr/>
          <p:nvPr/>
        </p:nvCxnSpPr>
        <p:spPr bwMode="auto">
          <a:xfrm>
            <a:off x="2520294" y="3115086"/>
            <a:ext cx="740742" cy="0"/>
          </a:xfrm>
          <a:prstGeom prst="line">
            <a:avLst/>
          </a:prstGeom>
          <a:solidFill>
            <a:schemeClr val="accent1"/>
          </a:solidFill>
          <a:ln w="19050" cap="sq" cmpd="sng" algn="ctr">
            <a:solidFill>
              <a:schemeClr val="bg1"/>
            </a:solidFill>
            <a:prstDash val="solid"/>
            <a:round/>
            <a:headEnd type="none" w="sm" len="sm"/>
            <a:tailEnd type="none" w="sm" len="sm"/>
          </a:ln>
          <a:effectLst/>
        </p:spPr>
      </p:cxnSp>
      <p:pic>
        <p:nvPicPr>
          <p:cNvPr id="615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123" y="3925963"/>
            <a:ext cx="1635283" cy="1143000"/>
          </a:xfrm>
          <a:prstGeom prst="rect">
            <a:avLst/>
          </a:prstGeom>
          <a:noFill/>
          <a:ln>
            <a:noFill/>
          </a:ln>
          <a:effectLst/>
        </p:spPr>
      </p:pic>
      <p:sp>
        <p:nvSpPr>
          <p:cNvPr id="24" name="Rectangle 23"/>
          <p:cNvSpPr/>
          <p:nvPr/>
        </p:nvSpPr>
        <p:spPr bwMode="auto">
          <a:xfrm rot="16200000">
            <a:off x="987498" y="3640133"/>
            <a:ext cx="350979" cy="663782"/>
          </a:xfrm>
          <a:prstGeom prst="rect">
            <a:avLst/>
          </a:prstGeom>
          <a:solidFill>
            <a:srgbClr val="FFFFFF"/>
          </a:solidFill>
          <a:ln w="25400" cap="sq"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17" name="TextBox 16"/>
              <p:cNvSpPr txBox="1"/>
              <p:nvPr/>
            </p:nvSpPr>
            <p:spPr>
              <a:xfrm>
                <a:off x="1411481" y="4291658"/>
                <a:ext cx="415435"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100" i="1" smtClean="0">
                              <a:solidFill>
                                <a:schemeClr val="bg1"/>
                              </a:solidFill>
                              <a:latin typeface="Cambria Math"/>
                            </a:rPr>
                          </m:ctrlPr>
                        </m:sSubPr>
                        <m:e>
                          <m:r>
                            <a:rPr lang="en-US" sz="1100" b="0" i="1" smtClean="0">
                              <a:solidFill>
                                <a:schemeClr val="bg1"/>
                              </a:solidFill>
                              <a:latin typeface="Cambria Math"/>
                            </a:rPr>
                            <m:t>𝑉</m:t>
                          </m:r>
                        </m:e>
                        <m:sub>
                          <m:r>
                            <a:rPr lang="en-US" sz="1100" b="0" i="1" smtClean="0">
                              <a:solidFill>
                                <a:schemeClr val="bg1"/>
                              </a:solidFill>
                              <a:latin typeface="Cambria Math"/>
                            </a:rPr>
                            <m:t>𝑏</m:t>
                          </m:r>
                          <m:r>
                            <a:rPr lang="en-US" sz="1100" b="0" i="1" smtClean="0">
                              <a:solidFill>
                                <a:schemeClr val="bg1"/>
                              </a:solidFill>
                              <a:latin typeface="Cambria Math"/>
                            </a:rPr>
                            <m:t>3</m:t>
                          </m:r>
                        </m:sub>
                      </m:sSub>
                    </m:oMath>
                  </m:oMathPara>
                </a14:m>
                <a:endParaRPr lang="en-US" sz="1100" dirty="0">
                  <a:solidFill>
                    <a:schemeClr val="bg1"/>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411481" y="4291658"/>
                <a:ext cx="415435" cy="261610"/>
              </a:xfrm>
              <a:prstGeom prst="rect">
                <a:avLst/>
              </a:prstGeom>
              <a:blipFill rotWithShape="1">
                <a:blip r:embed="rId7"/>
                <a:stretch>
                  <a:fillRect/>
                </a:stretch>
              </a:blipFill>
            </p:spPr>
            <p:txBody>
              <a:bodyPr/>
              <a:lstStyle/>
              <a:p>
                <a:r>
                  <a:rPr lang="en-US">
                    <a:noFill/>
                  </a:rPr>
                  <a:t> </a:t>
                </a:r>
              </a:p>
            </p:txBody>
          </p:sp>
        </mc:Fallback>
      </mc:AlternateContent>
      <p:cxnSp>
        <p:nvCxnSpPr>
          <p:cNvPr id="19" name="Straight Arrow Connector 18"/>
          <p:cNvCxnSpPr/>
          <p:nvPr/>
        </p:nvCxnSpPr>
        <p:spPr bwMode="auto">
          <a:xfrm flipH="1" flipV="1">
            <a:off x="1826916" y="4490366"/>
            <a:ext cx="838200" cy="135807"/>
          </a:xfrm>
          <a:prstGeom prst="straightConnector1">
            <a:avLst/>
          </a:prstGeom>
          <a:solidFill>
            <a:schemeClr val="accent1"/>
          </a:solidFill>
          <a:ln w="38100" cap="sq" cmpd="sng" algn="ctr">
            <a:solidFill>
              <a:srgbClr val="C00000"/>
            </a:solidFill>
            <a:prstDash val="solid"/>
            <a:round/>
            <a:headEnd type="none" w="sm" len="sm"/>
            <a:tailEnd type="arrow"/>
          </a:ln>
          <a:effectLst/>
        </p:spPr>
      </p:cxnSp>
      <p:sp>
        <p:nvSpPr>
          <p:cNvPr id="28" name="Rounded Rectangle 27"/>
          <p:cNvSpPr/>
          <p:nvPr/>
        </p:nvSpPr>
        <p:spPr bwMode="auto">
          <a:xfrm>
            <a:off x="202446" y="3925964"/>
            <a:ext cx="1604296" cy="1061644"/>
          </a:xfrm>
          <a:prstGeom prst="roundRect">
            <a:avLst/>
          </a:prstGeom>
          <a:noFill/>
          <a:ln w="38100" cap="sq" cmpd="sng" algn="ctr">
            <a:solidFill>
              <a:srgbClr val="C00000"/>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2400" b="0" i="0"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0" name="TextBox 19"/>
              <p:cNvSpPr txBox="1"/>
              <p:nvPr/>
            </p:nvSpPr>
            <p:spPr>
              <a:xfrm>
                <a:off x="3288518" y="4826783"/>
                <a:ext cx="391004"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bg1"/>
                              </a:solidFill>
                              <a:latin typeface="Cambria Math"/>
                            </a:rPr>
                          </m:ctrlPr>
                        </m:sSubPr>
                        <m:e>
                          <m:r>
                            <a:rPr lang="en-US" sz="1200" b="0" i="1" smtClean="0">
                              <a:solidFill>
                                <a:schemeClr val="bg1"/>
                              </a:solidFill>
                              <a:latin typeface="Cambria Math"/>
                            </a:rPr>
                            <m:t>𝑄</m:t>
                          </m:r>
                        </m:e>
                        <m:sub>
                          <m:r>
                            <a:rPr lang="en-US" sz="1200" b="0" i="1" smtClean="0">
                              <a:solidFill>
                                <a:schemeClr val="bg1"/>
                              </a:solidFill>
                              <a:latin typeface="Cambria Math"/>
                            </a:rPr>
                            <m:t>1</m:t>
                          </m:r>
                        </m:sub>
                      </m:sSub>
                    </m:oMath>
                  </m:oMathPara>
                </a14:m>
                <a:endParaRPr lang="en-US" sz="1200" dirty="0">
                  <a:solidFill>
                    <a:schemeClr val="bg1"/>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288518" y="4826783"/>
                <a:ext cx="391004" cy="276999"/>
              </a:xfrm>
              <a:prstGeom prst="rect">
                <a:avLst/>
              </a:prstGeom>
              <a:blipFill rotWithShape="1">
                <a:blip r:embed="rId8"/>
                <a:stretch>
                  <a:fillRect b="-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3289823" y="4220464"/>
                <a:ext cx="394595"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solidFill>
                                <a:schemeClr val="bg1"/>
                              </a:solidFill>
                              <a:latin typeface="Cambria Math"/>
                            </a:rPr>
                          </m:ctrlPr>
                        </m:sSubPr>
                        <m:e>
                          <m:r>
                            <a:rPr lang="en-US" sz="1200" b="0" i="1" smtClean="0">
                              <a:solidFill>
                                <a:schemeClr val="bg1"/>
                              </a:solidFill>
                              <a:latin typeface="Cambria Math"/>
                            </a:rPr>
                            <m:t>𝑄</m:t>
                          </m:r>
                        </m:e>
                        <m:sub>
                          <m:r>
                            <a:rPr lang="en-US" sz="1200" b="0" i="1" smtClean="0">
                              <a:solidFill>
                                <a:schemeClr val="bg1"/>
                              </a:solidFill>
                              <a:latin typeface="Cambria Math"/>
                            </a:rPr>
                            <m:t>2</m:t>
                          </m:r>
                        </m:sub>
                      </m:sSub>
                    </m:oMath>
                  </m:oMathPara>
                </a14:m>
                <a:endParaRPr lang="en-US" sz="1200" dirty="0">
                  <a:solidFill>
                    <a:schemeClr val="bg1"/>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289823" y="4220464"/>
                <a:ext cx="394595" cy="276999"/>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1002313" y="6500734"/>
                <a:ext cx="7011856" cy="369332"/>
              </a:xfrm>
              <a:prstGeom prst="rect">
                <a:avLst/>
              </a:prstGeom>
            </p:spPr>
            <p:txBody>
              <a:bodyPr wrap="none">
                <a:spAutoFit/>
              </a:bodyPr>
              <a:lstStyle/>
              <a:p>
                <a:r>
                  <a:rPr lang="en-US" sz="900" dirty="0" smtClean="0">
                    <a:solidFill>
                      <a:schemeClr val="bg1"/>
                    </a:solidFill>
                  </a:rPr>
                  <a:t>Reference: </a:t>
                </a:r>
                <a:r>
                  <a:rPr lang="en-US" sz="900" dirty="0" err="1" smtClean="0">
                    <a:solidFill>
                      <a:schemeClr val="bg1"/>
                    </a:solidFill>
                  </a:rPr>
                  <a:t>Zhiming</a:t>
                </a:r>
                <a:r>
                  <a:rPr lang="en-US" sz="900" dirty="0" smtClean="0">
                    <a:solidFill>
                      <a:schemeClr val="bg1"/>
                    </a:solidFill>
                  </a:rPr>
                  <a:t> </a:t>
                </a:r>
                <a:r>
                  <a:rPr lang="en-US" sz="900" dirty="0" err="1" smtClean="0">
                    <a:solidFill>
                      <a:schemeClr val="bg1"/>
                    </a:solidFill>
                  </a:rPr>
                  <a:t>cheng,chun-cheng</a:t>
                </a:r>
                <a:r>
                  <a:rPr lang="en-US" sz="900" dirty="0" smtClean="0">
                    <a:solidFill>
                      <a:schemeClr val="bg1"/>
                    </a:solidFill>
                  </a:rPr>
                  <a:t> </a:t>
                </a:r>
                <a:r>
                  <a:rPr lang="en-US" sz="900" dirty="0" err="1" smtClean="0">
                    <a:solidFill>
                      <a:schemeClr val="bg1"/>
                    </a:solidFill>
                  </a:rPr>
                  <a:t>wang,Hsin-cheng</a:t>
                </a:r>
                <a:r>
                  <a:rPr lang="en-US" sz="900" dirty="0" smtClean="0">
                    <a:solidFill>
                      <a:schemeClr val="bg1"/>
                    </a:solidFill>
                  </a:rPr>
                  <a:t> </a:t>
                </a:r>
                <a:r>
                  <a:rPr lang="en-US" sz="900" dirty="0" err="1" smtClean="0">
                    <a:solidFill>
                      <a:schemeClr val="bg1"/>
                    </a:solidFill>
                  </a:rPr>
                  <a:t>yao,Payam</a:t>
                </a:r>
                <a:r>
                  <a:rPr lang="en-US" sz="900" dirty="0" smtClean="0">
                    <a:solidFill>
                      <a:schemeClr val="bg1"/>
                    </a:solidFill>
                  </a:rPr>
                  <a:t> </a:t>
                </a:r>
                <a:r>
                  <a:rPr lang="en-US" sz="900" dirty="0" err="1" smtClean="0">
                    <a:solidFill>
                      <a:schemeClr val="bg1"/>
                    </a:solidFill>
                  </a:rPr>
                  <a:t>heydari</a:t>
                </a:r>
                <a:r>
                  <a:rPr lang="en-US" sz="900" dirty="0" smtClean="0">
                    <a:solidFill>
                      <a:schemeClr val="bg1"/>
                    </a:solidFill>
                  </a:rPr>
                  <a:t>,”A </a:t>
                </a:r>
                <a:r>
                  <a:rPr lang="en-US" sz="900" dirty="0" err="1" smtClean="0">
                    <a:solidFill>
                      <a:schemeClr val="bg1"/>
                    </a:solidFill>
                  </a:rPr>
                  <a:t>BiCMOS</a:t>
                </a:r>
                <a:r>
                  <a:rPr lang="en-US" sz="900" dirty="0" smtClean="0">
                    <a:solidFill>
                      <a:schemeClr val="bg1"/>
                    </a:solidFill>
                  </a:rPr>
                  <a:t> W-band 2</a:t>
                </a:r>
                <a14:m>
                  <m:oMath xmlns:m="http://schemas.openxmlformats.org/officeDocument/2006/math">
                    <m:r>
                      <a:rPr lang="en-US" sz="900" i="1" smtClean="0">
                        <a:solidFill>
                          <a:schemeClr val="bg1"/>
                        </a:solidFill>
                        <a:latin typeface="Cambria Math"/>
                        <a:ea typeface="Cambria Math"/>
                      </a:rPr>
                      <m:t>×</m:t>
                    </m:r>
                    <m:r>
                      <a:rPr lang="en-US" sz="900" b="0" i="1" smtClean="0">
                        <a:solidFill>
                          <a:schemeClr val="bg1"/>
                        </a:solidFill>
                        <a:latin typeface="Cambria Math"/>
                        <a:ea typeface="Cambria Math"/>
                      </a:rPr>
                      <m:t>2</m:t>
                    </m:r>
                  </m:oMath>
                </a14:m>
                <a:r>
                  <a:rPr lang="en-US" sz="900" dirty="0" smtClean="0">
                    <a:solidFill>
                      <a:schemeClr val="bg1"/>
                    </a:solidFill>
                  </a:rPr>
                  <a:t> focal-plane Array with On-chip Antenna”,</a:t>
                </a:r>
              </a:p>
              <a:p>
                <a:r>
                  <a:rPr lang="en-US" sz="900" dirty="0" smtClean="0">
                    <a:solidFill>
                      <a:schemeClr val="bg1"/>
                    </a:solidFill>
                  </a:rPr>
                  <a:t>IEEE journal of Solid State Circuits,Vot.47,No.10,Octobar 2012.</a:t>
                </a:r>
                <a:endParaRPr lang="en-US" sz="900" dirty="0"/>
              </a:p>
            </p:txBody>
          </p:sp>
        </mc:Choice>
        <mc:Fallback xmlns="">
          <p:sp>
            <p:nvSpPr>
              <p:cNvPr id="3" name="Rectangle 2"/>
              <p:cNvSpPr>
                <a:spLocks noRot="1" noChangeAspect="1" noMove="1" noResize="1" noEditPoints="1" noAdjustHandles="1" noChangeArrowheads="1" noChangeShapeType="1" noTextEdit="1"/>
              </p:cNvSpPr>
              <p:nvPr/>
            </p:nvSpPr>
            <p:spPr>
              <a:xfrm>
                <a:off x="1002313" y="6500734"/>
                <a:ext cx="7011856" cy="369332"/>
              </a:xfrm>
              <a:prstGeom prst="rect">
                <a:avLst/>
              </a:prstGeom>
              <a:blipFill rotWithShape="1">
                <a:blip r:embed="rId11"/>
                <a:stretch>
                  <a:fillRect b="-4918"/>
                </a:stretch>
              </a:blipFill>
            </p:spPr>
            <p:txBody>
              <a:bodyPr/>
              <a:lstStyle/>
              <a:p>
                <a:r>
                  <a:rPr lang="en-US">
                    <a:noFill/>
                  </a:rPr>
                  <a:t> </a:t>
                </a:r>
              </a:p>
            </p:txBody>
          </p:sp>
        </mc:Fallback>
      </mc:AlternateContent>
      <p:cxnSp>
        <p:nvCxnSpPr>
          <p:cNvPr id="11" name="Straight Arrow Connector 10"/>
          <p:cNvCxnSpPr/>
          <p:nvPr/>
        </p:nvCxnSpPr>
        <p:spPr bwMode="auto">
          <a:xfrm flipH="1" flipV="1">
            <a:off x="3525186" y="2819400"/>
            <a:ext cx="349817" cy="440575"/>
          </a:xfrm>
          <a:prstGeom prst="straightConnector1">
            <a:avLst/>
          </a:prstGeom>
          <a:solidFill>
            <a:schemeClr val="accent1"/>
          </a:solidFill>
          <a:ln w="38100" cap="sq" cmpd="sng" algn="ctr">
            <a:solidFill>
              <a:srgbClr val="C00000"/>
            </a:solidFill>
            <a:prstDash val="solid"/>
            <a:round/>
            <a:headEnd type="none" w="sm" len="sm"/>
            <a:tailEnd type="arrow"/>
          </a:ln>
          <a:effectLst/>
        </p:spPr>
      </p:cxnSp>
      <p:sp>
        <p:nvSpPr>
          <p:cNvPr id="25" name="Rounded Rectangle 24"/>
          <p:cNvSpPr/>
          <p:nvPr/>
        </p:nvSpPr>
        <p:spPr bwMode="auto">
          <a:xfrm>
            <a:off x="5181600" y="1524000"/>
            <a:ext cx="3810000" cy="703173"/>
          </a:xfrm>
          <a:prstGeom prst="roundRect">
            <a:avLst/>
          </a:prstGeom>
          <a:solidFill>
            <a:srgbClr val="FF6600"/>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r>
              <a:rPr lang="en-US" b="1" dirty="0">
                <a:solidFill>
                  <a:schemeClr val="bg1"/>
                </a:solidFill>
                <a:latin typeface="Arial Narrow" pitchFamily="34" charset="0"/>
              </a:rPr>
              <a:t>Four stage </a:t>
            </a:r>
            <a:r>
              <a:rPr lang="en-US" b="1" dirty="0" smtClean="0">
                <a:solidFill>
                  <a:schemeClr val="bg1"/>
                </a:solidFill>
                <a:latin typeface="Arial Narrow" pitchFamily="34" charset="0"/>
              </a:rPr>
              <a:t>LNA, Gain=25 dB, NF=8.3 dB, 0.18um </a:t>
            </a:r>
            <a:r>
              <a:rPr lang="en-US" b="1" dirty="0" err="1">
                <a:solidFill>
                  <a:schemeClr val="bg1"/>
                </a:solidFill>
                <a:latin typeface="Arial Narrow" pitchFamily="34" charset="0"/>
              </a:rPr>
              <a:t>SiGe</a:t>
            </a:r>
            <a:r>
              <a:rPr lang="en-US" b="1" dirty="0">
                <a:solidFill>
                  <a:schemeClr val="bg1"/>
                </a:solidFill>
                <a:latin typeface="Arial Narrow" pitchFamily="34" charset="0"/>
              </a:rPr>
              <a:t> </a:t>
            </a:r>
            <a:r>
              <a:rPr lang="en-US" b="1" dirty="0" err="1">
                <a:solidFill>
                  <a:schemeClr val="bg1"/>
                </a:solidFill>
                <a:latin typeface="Arial Narrow" pitchFamily="34" charset="0"/>
              </a:rPr>
              <a:t>BiCMOS</a:t>
            </a:r>
            <a:r>
              <a:rPr lang="en-US" b="1" dirty="0">
                <a:solidFill>
                  <a:schemeClr val="bg1"/>
                </a:solidFill>
                <a:latin typeface="Arial Narrow" pitchFamily="34" charset="0"/>
              </a:rPr>
              <a:t> technology.</a:t>
            </a:r>
          </a:p>
        </p:txBody>
      </p:sp>
      <mc:AlternateContent xmlns:mc="http://schemas.openxmlformats.org/markup-compatibility/2006" xmlns:a14="http://schemas.microsoft.com/office/drawing/2010/main">
        <mc:Choice Requires="a14">
          <p:sp>
            <p:nvSpPr>
              <p:cNvPr id="26" name="Rounded Rectangle 25"/>
              <p:cNvSpPr/>
              <p:nvPr/>
            </p:nvSpPr>
            <p:spPr bwMode="auto">
              <a:xfrm>
                <a:off x="5179102" y="2590800"/>
                <a:ext cx="3810000" cy="2951187"/>
              </a:xfrm>
              <a:prstGeom prst="roundRect">
                <a:avLst/>
              </a:prstGeom>
              <a:solidFill>
                <a:schemeClr val="accent5"/>
              </a:solidFill>
              <a:ln w="25400" cap="sq" cmpd="sng" algn="ctr">
                <a:solidFill>
                  <a:schemeClr val="bg1">
                    <a:lumMod val="75000"/>
                    <a:lumOff val="25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285750" indent="-285750">
                  <a:buFont typeface="Arial" pitchFamily="34" charset="0"/>
                  <a:buChar char="•"/>
                </a:pPr>
                <a:r>
                  <a:rPr lang="en-US" b="1" dirty="0" smtClean="0">
                    <a:solidFill>
                      <a:schemeClr val="bg1"/>
                    </a:solidFill>
                    <a:latin typeface="Arial Narrow" pitchFamily="34" charset="0"/>
                  </a:rPr>
                  <a:t>Capacitance of GSG pad should </a:t>
                </a:r>
                <a:r>
                  <a:rPr lang="en-US" b="1" dirty="0">
                    <a:solidFill>
                      <a:schemeClr val="bg1"/>
                    </a:solidFill>
                    <a:latin typeface="Arial Narrow" pitchFamily="34" charset="0"/>
                  </a:rPr>
                  <a:t>be absorbed by input matching network</a:t>
                </a:r>
                <a:r>
                  <a:rPr lang="en-US" b="1" dirty="0" smtClean="0">
                    <a:solidFill>
                      <a:schemeClr val="bg1"/>
                    </a:solidFill>
                    <a:latin typeface="Arial Narrow" pitchFamily="34" charset="0"/>
                  </a:rPr>
                  <a:t>.</a:t>
                </a:r>
              </a:p>
              <a:p>
                <a:pPr marL="285750" indent="-285750">
                  <a:buFont typeface="Arial" pitchFamily="34" charset="0"/>
                  <a:buChar char="•"/>
                </a:pP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 </m:t>
                        </m:r>
                        <m:r>
                          <a:rPr lang="en-US" b="1" i="1">
                            <a:solidFill>
                              <a:schemeClr val="bg1"/>
                            </a:solidFill>
                            <a:latin typeface="Cambria Math"/>
                          </a:rPr>
                          <m:t>𝑪</m:t>
                        </m:r>
                      </m:e>
                      <m:sub>
                        <m:r>
                          <a:rPr lang="en-US" b="1" i="1">
                            <a:solidFill>
                              <a:schemeClr val="bg1"/>
                            </a:solidFill>
                            <a:latin typeface="Cambria Math"/>
                          </a:rPr>
                          <m:t>𝟐</m:t>
                        </m:r>
                      </m:sub>
                    </m:sSub>
                  </m:oMath>
                </a14:m>
                <a:r>
                  <a:rPr lang="en-US" b="1" dirty="0">
                    <a:solidFill>
                      <a:schemeClr val="bg1"/>
                    </a:solidFill>
                    <a:latin typeface="Arial Narrow" pitchFamily="34" charset="0"/>
                  </a:rPr>
                  <a:t> is put as close as possible to the base of </a:t>
                </a: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𝑸</m:t>
                        </m:r>
                      </m:e>
                      <m:sub>
                        <m:r>
                          <a:rPr lang="en-US" b="1" i="1">
                            <a:solidFill>
                              <a:schemeClr val="bg1"/>
                            </a:solidFill>
                            <a:latin typeface="Cambria Math"/>
                          </a:rPr>
                          <m:t>𝟐</m:t>
                        </m:r>
                      </m:sub>
                    </m:sSub>
                    <m:r>
                      <a:rPr lang="en-US" b="1" i="1">
                        <a:solidFill>
                          <a:schemeClr val="bg1"/>
                        </a:solidFill>
                        <a:latin typeface="Cambria Math"/>
                      </a:rPr>
                      <m:t> </m:t>
                    </m:r>
                  </m:oMath>
                </a14:m>
                <a:r>
                  <a:rPr lang="en-US" b="1" dirty="0" smtClean="0">
                    <a:solidFill>
                      <a:schemeClr val="bg1"/>
                    </a:solidFill>
                    <a:latin typeface="Arial Narrow" pitchFamily="34" charset="0"/>
                  </a:rPr>
                  <a:t>to </a:t>
                </a:r>
                <a:r>
                  <a:rPr lang="en-US" b="1" dirty="0">
                    <a:solidFill>
                      <a:schemeClr val="bg1"/>
                    </a:solidFill>
                    <a:latin typeface="Arial Narrow" pitchFamily="34" charset="0"/>
                  </a:rPr>
                  <a:t>minimize parasitic inductance </a:t>
                </a:r>
                <a:r>
                  <a:rPr lang="en-US" b="1" dirty="0" smtClean="0">
                    <a:solidFill>
                      <a:schemeClr val="bg1"/>
                    </a:solidFill>
                    <a:latin typeface="Arial Narrow" pitchFamily="34" charset="0"/>
                  </a:rPr>
                  <a:t>and ensure stability.</a:t>
                </a:r>
              </a:p>
              <a:p>
                <a:pPr marL="285750" indent="-285750">
                  <a:buFont typeface="Arial" pitchFamily="34" charset="0"/>
                  <a:buChar char="•"/>
                </a:pPr>
                <a:r>
                  <a:rPr lang="en-US" b="1" dirty="0">
                    <a:solidFill>
                      <a:schemeClr val="bg1"/>
                    </a:solidFill>
                    <a:latin typeface="Arial Narrow" pitchFamily="34" charset="0"/>
                  </a:rPr>
                  <a:t>Local decoupling network for power supply is </a:t>
                </a:r>
                <a14:m>
                  <m:oMath xmlns:m="http://schemas.openxmlformats.org/officeDocument/2006/math">
                    <m:sSub>
                      <m:sSubPr>
                        <m:ctrlPr>
                          <a:rPr lang="en-US" b="1" i="1">
                            <a:solidFill>
                              <a:schemeClr val="bg1"/>
                            </a:solidFill>
                            <a:latin typeface="Cambria Math"/>
                          </a:rPr>
                        </m:ctrlPr>
                      </m:sSubPr>
                      <m:e>
                        <m:r>
                          <a:rPr lang="en-US" b="1" i="1">
                            <a:solidFill>
                              <a:schemeClr val="bg1"/>
                            </a:solidFill>
                            <a:latin typeface="Cambria Math"/>
                          </a:rPr>
                          <m:t>𝑪</m:t>
                        </m:r>
                      </m:e>
                      <m:sub>
                        <m:r>
                          <a:rPr lang="en-US" b="1" i="1">
                            <a:solidFill>
                              <a:schemeClr val="bg1"/>
                            </a:solidFill>
                            <a:latin typeface="Cambria Math"/>
                          </a:rPr>
                          <m:t>𝟑</m:t>
                        </m:r>
                      </m:sub>
                    </m:sSub>
                  </m:oMath>
                </a14:m>
                <a:r>
                  <a:rPr lang="en-US" b="1" dirty="0">
                    <a:solidFill>
                      <a:schemeClr val="bg1"/>
                    </a:solidFill>
                    <a:latin typeface="Arial Narrow" pitchFamily="34" charset="0"/>
                  </a:rPr>
                  <a:t> </a:t>
                </a:r>
                <a14:m>
                  <m:oMath xmlns:m="http://schemas.openxmlformats.org/officeDocument/2006/math">
                    <m:sSub>
                      <m:sSubPr>
                        <m:ctrlPr>
                          <a:rPr lang="en-US" b="1" i="1" dirty="0">
                            <a:solidFill>
                              <a:schemeClr val="bg1"/>
                            </a:solidFill>
                            <a:latin typeface="Cambria Math"/>
                          </a:rPr>
                        </m:ctrlPr>
                      </m:sSubPr>
                      <m:e>
                        <m:r>
                          <a:rPr lang="en-US" b="1" i="1" dirty="0">
                            <a:solidFill>
                              <a:schemeClr val="bg1"/>
                            </a:solidFill>
                            <a:latin typeface="Cambria Math"/>
                          </a:rPr>
                          <m:t>𝑪</m:t>
                        </m:r>
                      </m:e>
                      <m:sub>
                        <m:r>
                          <a:rPr lang="en-US" b="1" i="1" dirty="0">
                            <a:solidFill>
                              <a:schemeClr val="bg1"/>
                            </a:solidFill>
                            <a:latin typeface="Cambria Math"/>
                          </a:rPr>
                          <m:t>𝟒</m:t>
                        </m:r>
                      </m:sub>
                    </m:sSub>
                    <m:sSub>
                      <m:sSubPr>
                        <m:ctrlPr>
                          <a:rPr lang="en-US" b="1" i="1" dirty="0">
                            <a:solidFill>
                              <a:schemeClr val="bg1"/>
                            </a:solidFill>
                            <a:latin typeface="Cambria Math"/>
                          </a:rPr>
                        </m:ctrlPr>
                      </m:sSubPr>
                      <m:e>
                        <m:r>
                          <a:rPr lang="en-US" b="1" i="1" dirty="0">
                            <a:solidFill>
                              <a:schemeClr val="bg1"/>
                            </a:solidFill>
                            <a:latin typeface="Cambria Math"/>
                          </a:rPr>
                          <m:t>,</m:t>
                        </m:r>
                        <m:r>
                          <a:rPr lang="en-US" b="1" i="1" dirty="0">
                            <a:solidFill>
                              <a:schemeClr val="bg1"/>
                            </a:solidFill>
                            <a:latin typeface="Cambria Math"/>
                          </a:rPr>
                          <m:t>𝑹</m:t>
                        </m:r>
                      </m:e>
                      <m:sub>
                        <m:r>
                          <a:rPr lang="en-US" b="1" i="1" dirty="0">
                            <a:solidFill>
                              <a:schemeClr val="bg1"/>
                            </a:solidFill>
                            <a:latin typeface="Cambria Math"/>
                          </a:rPr>
                          <m:t>𝟐</m:t>
                        </m:r>
                      </m:sub>
                    </m:sSub>
                    <m:r>
                      <a:rPr lang="en-US" b="1" i="1" dirty="0">
                        <a:solidFill>
                          <a:schemeClr val="bg1"/>
                        </a:solidFill>
                        <a:latin typeface="Cambria Math"/>
                      </a:rPr>
                      <m:t>.</m:t>
                    </m:r>
                  </m:oMath>
                </a14:m>
                <a:endParaRPr lang="en-US" b="1" dirty="0" smtClean="0">
                  <a:solidFill>
                    <a:schemeClr val="bg1"/>
                  </a:solidFill>
                  <a:latin typeface="Arial Narrow" pitchFamily="34" charset="0"/>
                </a:endParaRPr>
              </a:p>
              <a:p>
                <a:pPr marL="285750" indent="-285750">
                  <a:buFont typeface="Arial" pitchFamily="34" charset="0"/>
                  <a:buChar char="•"/>
                </a:pPr>
                <a:r>
                  <a:rPr lang="en-US" b="1" dirty="0">
                    <a:solidFill>
                      <a:schemeClr val="bg1"/>
                    </a:solidFill>
                    <a:latin typeface="Arial Narrow" pitchFamily="34" charset="0"/>
                  </a:rPr>
                  <a:t>To reduce footprint ,lumped inductors are used instead of T-lines, as well as inter-stage matching.</a:t>
                </a:r>
              </a:p>
              <a:p>
                <a:pPr marL="285750" indent="-285750">
                  <a:buFont typeface="Arial" pitchFamily="34" charset="0"/>
                  <a:buChar char="•"/>
                </a:pPr>
                <a:endParaRPr lang="en-US" b="1" dirty="0">
                  <a:solidFill>
                    <a:schemeClr val="bg1"/>
                  </a:solidFill>
                  <a:latin typeface="Arial Narrow" pitchFamily="34" charset="0"/>
                </a:endParaRPr>
              </a:p>
              <a:p>
                <a:pPr marL="285750" indent="-285750">
                  <a:buFont typeface="Arial" pitchFamily="34" charset="0"/>
                  <a:buChar char="•"/>
                </a:pPr>
                <a:endParaRPr lang="en-US" b="1" dirty="0" smtClean="0">
                  <a:solidFill>
                    <a:schemeClr val="bg1"/>
                  </a:solidFill>
                  <a:latin typeface="Arial Narrow" pitchFamily="34" charset="0"/>
                </a:endParaRPr>
              </a:p>
              <a:p>
                <a:endParaRPr lang="en-US" b="1" dirty="0">
                  <a:solidFill>
                    <a:schemeClr val="bg1"/>
                  </a:solidFill>
                  <a:latin typeface="Arial Narrow" pitchFamily="34" charset="0"/>
                </a:endParaRPr>
              </a:p>
            </p:txBody>
          </p:sp>
        </mc:Choice>
        <mc:Fallback xmlns="">
          <p:sp>
            <p:nvSpPr>
              <p:cNvPr id="26" name="Rounded Rectangle 25"/>
              <p:cNvSpPr>
                <a:spLocks noRot="1" noChangeAspect="1" noMove="1" noResize="1" noEditPoints="1" noAdjustHandles="1" noChangeArrowheads="1" noChangeShapeType="1" noTextEdit="1"/>
              </p:cNvSpPr>
              <p:nvPr/>
            </p:nvSpPr>
            <p:spPr bwMode="auto">
              <a:xfrm>
                <a:off x="5179102" y="2590800"/>
                <a:ext cx="3810000" cy="2951187"/>
              </a:xfrm>
              <a:prstGeom prst="roundRect">
                <a:avLst/>
              </a:prstGeom>
              <a:blipFill rotWithShape="1">
                <a:blip r:embed="rId12"/>
                <a:stretch>
                  <a:fillRect/>
                </a:stretch>
              </a:blipFill>
              <a:ln w="25400" cap="sq" cmpd="sng" algn="ctr">
                <a:solidFill>
                  <a:schemeClr val="bg1">
                    <a:lumMod val="75000"/>
                    <a:lumOff val="25000"/>
                  </a:schemeClr>
                </a:solidFill>
                <a:prstDash val="solid"/>
                <a:round/>
                <a:headEnd type="none" w="sm" len="sm"/>
                <a:tailEnd type="none" w="sm" len="sm"/>
              </a:ln>
              <a:effectLst/>
            </p:spPr>
            <p:txBody>
              <a:bodyPr/>
              <a:lstStyle/>
              <a:p>
                <a:r>
                  <a:rPr lang="en-US">
                    <a:noFill/>
                  </a:rPr>
                  <a:t> </a:t>
                </a:r>
              </a:p>
            </p:txBody>
          </p:sp>
        </mc:Fallback>
      </mc:AlternateContent>
    </p:spTree>
    <p:extLst>
      <p:ext uri="{BB962C8B-B14F-4D97-AF65-F5344CB8AC3E}">
        <p14:creationId xmlns:p14="http://schemas.microsoft.com/office/powerpoint/2010/main" val="8136684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RANCHTO" val="0"/>
  <p:tag name="HOTSPOTTYPE" val="PreviousSlide"/>
  <p:tag name="DEFINEDINNAVIGATOR" val="False"/>
  <p:tag name="_INSTRUCTOR VIEW19C14C36-AC8E-43BC-9DB6-C2AAF774C7DC|PANE__TAG" val="_"/>
</p:tagLst>
</file>

<file path=ppt/theme/theme1.xml><?xml version="1.0" encoding="utf-8"?>
<a:theme xmlns:a="http://schemas.openxmlformats.org/drawingml/2006/main" name="Default Design">
  <a:themeElements>
    <a:clrScheme name="">
      <a:dk1>
        <a:srgbClr val="00354E"/>
      </a:dk1>
      <a:lt1>
        <a:srgbClr val="EAEAEA"/>
      </a:lt1>
      <a:dk2>
        <a:srgbClr val="002244"/>
      </a:dk2>
      <a:lt2>
        <a:srgbClr val="CCECFF"/>
      </a:lt2>
      <a:accent1>
        <a:srgbClr val="006699"/>
      </a:accent1>
      <a:accent2>
        <a:srgbClr val="6699FF"/>
      </a:accent2>
      <a:accent3>
        <a:srgbClr val="AAABB0"/>
      </a:accent3>
      <a:accent4>
        <a:srgbClr val="C8C8C8"/>
      </a:accent4>
      <a:accent5>
        <a:srgbClr val="AAB8CA"/>
      </a:accent5>
      <a:accent6>
        <a:srgbClr val="5C8AE7"/>
      </a:accent6>
      <a:hlink>
        <a:srgbClr val="CCCCFF"/>
      </a:hlink>
      <a:folHlink>
        <a:srgbClr val="5E6FD4"/>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25400" cap="sq" cmpd="sng" algn="ctr">
          <a:solidFill>
            <a:schemeClr val="bg1">
              <a:lumMod val="75000"/>
              <a:lumOff val="25000"/>
            </a:schemeClr>
          </a:solidFill>
          <a:prstDash val="solid"/>
          <a:round/>
          <a:headEnd type="none" w="sm" len="sm"/>
          <a:tailEnd type="none" w="sm" len="sm"/>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Default Design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CCCCFF"/>
        </a:hlink>
        <a:folHlink>
          <a:srgbClr val="5E6FD4"/>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EAEAEA"/>
        </a:hlink>
        <a:folHlink>
          <a:srgbClr val="5F5F5F"/>
        </a:folHlink>
      </a:clrScheme>
      <a:clrMap bg1="lt1" tx1="dk1" bg2="lt2" tx2="dk2" accent1="accent1" accent2="accent2" accent3="accent3" accent4="accent4" accent5="accent5" accent6="accent6" hlink="hlink" folHlink="folHlink"/>
    </a:extraClrScheme>
    <a:extraClrScheme>
      <a:clrScheme name="Default Design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CCFF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Default Design 6">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FF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
      <a:dk1>
        <a:srgbClr val="00354E"/>
      </a:dk1>
      <a:lt1>
        <a:srgbClr val="EAEAEA"/>
      </a:lt1>
      <a:dk2>
        <a:srgbClr val="002244"/>
      </a:dk2>
      <a:lt2>
        <a:srgbClr val="CCECFF"/>
      </a:lt2>
      <a:accent1>
        <a:srgbClr val="006699"/>
      </a:accent1>
      <a:accent2>
        <a:srgbClr val="6699FF"/>
      </a:accent2>
      <a:accent3>
        <a:srgbClr val="AAABB0"/>
      </a:accent3>
      <a:accent4>
        <a:srgbClr val="C8C8C8"/>
      </a:accent4>
      <a:accent5>
        <a:srgbClr val="AAB8CA"/>
      </a:accent5>
      <a:accent6>
        <a:srgbClr val="5C8AE7"/>
      </a:accent6>
      <a:hlink>
        <a:srgbClr val="CCCCFF"/>
      </a:hlink>
      <a:folHlink>
        <a:srgbClr val="5E6FD4"/>
      </a:folHlink>
    </a:clrScheme>
    <a:fontScheme name="1_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Default Design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1_Default Design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CCCCFF"/>
        </a:hlink>
        <a:folHlink>
          <a:srgbClr val="5E6FD4"/>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EAEAEA"/>
        </a:hlink>
        <a:folHlink>
          <a:srgbClr val="5F5F5F"/>
        </a:folHlink>
      </a:clrScheme>
      <a:clrMap bg1="lt1" tx1="dk1" bg2="lt2" tx2="dk2" accent1="accent1" accent2="accent2" accent3="accent3" accent4="accent4" accent5="accent5" accent6="accent6" hlink="hlink" folHlink="folHlink"/>
    </a:extraClrScheme>
    <a:extraClrScheme>
      <a:clrScheme name="1_Default Design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CCFF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1_Default Design 6">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FF99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41625</TotalTime>
  <Words>2603</Words>
  <Application>Microsoft Office PowerPoint</Application>
  <PresentationFormat>On-screen Show (4:3)</PresentationFormat>
  <Paragraphs>336</Paragraphs>
  <Slides>24</Slides>
  <Notes>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27" baseType="lpstr">
      <vt:lpstr>Default Design</vt:lpstr>
      <vt:lpstr>1_Default Design</vt:lpstr>
      <vt:lpstr>Equation</vt:lpstr>
      <vt:lpstr>LNA and Mixer Design in Millimeter wave</vt:lpstr>
      <vt:lpstr>Outline</vt:lpstr>
      <vt:lpstr> Challenges in mm-wave Design</vt:lpstr>
      <vt:lpstr>Passive components</vt:lpstr>
      <vt:lpstr> LNA Design in mm-wave</vt:lpstr>
      <vt:lpstr>LNA topology</vt:lpstr>
      <vt:lpstr>LNA topology (cont.)</vt:lpstr>
      <vt:lpstr>LNA topology (cont.)</vt:lpstr>
      <vt:lpstr>W-band LNA</vt:lpstr>
      <vt:lpstr>Common base topology for BJT</vt:lpstr>
      <vt:lpstr> Challenges in Mixer Design in mm-wave</vt:lpstr>
      <vt:lpstr>Conversion Gain or Loss</vt:lpstr>
      <vt:lpstr>Homodyne Mixer in Millimeter wave</vt:lpstr>
      <vt:lpstr>Folded structure</vt:lpstr>
      <vt:lpstr>Heterodyne Mixer</vt:lpstr>
      <vt:lpstr>Subharmonic Mixer</vt:lpstr>
      <vt:lpstr>Subharmonic Mixer :Topology 1</vt:lpstr>
      <vt:lpstr>Subharmonic mixer: Topology 2</vt:lpstr>
      <vt:lpstr>Subharmonic Mixer: Topology 3</vt:lpstr>
      <vt:lpstr> Passive Mixer</vt:lpstr>
      <vt:lpstr>Layout Methodology : Isolation</vt:lpstr>
      <vt:lpstr>Layout Methodology (cont.)</vt:lpstr>
      <vt:lpstr>Summary</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for VTVT Presentation</dc:title>
  <dc:creator>Dong Ha</dc:creator>
  <cp:lastModifiedBy>wml11</cp:lastModifiedBy>
  <cp:revision>2323</cp:revision>
  <cp:lastPrinted>2013-03-22T14:16:09Z</cp:lastPrinted>
  <dcterms:created xsi:type="dcterms:W3CDTF">2000-03-27T02:25:26Z</dcterms:created>
  <dcterms:modified xsi:type="dcterms:W3CDTF">2013-06-21T00:47:20Z</dcterms:modified>
</cp:coreProperties>
</file>