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258" r:id="rId2"/>
    <p:sldId id="359" r:id="rId3"/>
    <p:sldId id="357" r:id="rId4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3F6075"/>
    <a:srgbClr val="800040"/>
    <a:srgbClr val="8E2344"/>
    <a:srgbClr val="E87511"/>
    <a:srgbClr val="B6BCD4"/>
    <a:srgbClr val="B5C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4639" autoAdjust="0"/>
  </p:normalViewPr>
  <p:slideViewPr>
    <p:cSldViewPr>
      <p:cViewPr varScale="1">
        <p:scale>
          <a:sx n="116" d="100"/>
          <a:sy n="116" d="100"/>
        </p:scale>
        <p:origin x="-18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108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458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458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F49E0F-EB60-4339-A13C-96677A4FE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458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3388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120" y="3475220"/>
            <a:ext cx="7680960" cy="3291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458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2B8D1C-E2A4-4206-AD33-5D69CF9F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19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77943" indent="-299209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96835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75569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54304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3038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11772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90506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69240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B94354-5887-47E0-A252-EE1394B7BAB5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2DA4-6236-4E76-BB91-93E105D4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236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92BFE-E5ED-4030-9A75-3D777AAD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60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A3BD-666F-4FE6-9D82-222BFDEAE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69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2"/>
            <a:ext cx="8229600" cy="655638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96F4-2973-40D7-9C01-01FD6568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85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EACB-268F-46F9-95C5-51FF437AC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566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8F19-3899-4764-A8FC-8D795F67A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01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BE276-A31D-47F1-B387-983A58A9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51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C0BF-CCC4-45CC-AD84-095AB5A17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53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662A-5AB3-49A8-A9B6-C6AB4A102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0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97AA-6EB0-48A4-8A47-5E56242F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83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8B1D-87AF-4FA9-99D6-76E5F672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23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C2F986-B0A7-448B-BCC5-5FD1EDF7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266700"/>
            <a:ext cx="8686800" cy="6362700"/>
          </a:xfrm>
          <a:prstGeom prst="rect">
            <a:avLst/>
          </a:prstGeom>
          <a:noFill/>
          <a:ln w="38100">
            <a:solidFill>
              <a:srgbClr val="800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1" descr="vt_shield_tag_onwhite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2190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28600" y="6353175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b="1" i="1" smtClean="0">
                <a:latin typeface="Arial Narrow" pitchFamily="34" charset="0"/>
                <a:cs typeface="Arial" pitchFamily="34" charset="0"/>
              </a:rPr>
              <a:t>ECE 5220 RFIC Technology &amp; Design – Prof. Kwang-Jin Koh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800">
          <a:solidFill>
            <a:srgbClr val="E875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400">
          <a:solidFill>
            <a:srgbClr val="8CAFA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1676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ECE 5220 RFIC HW -3                                             </a:t>
            </a:r>
            <a:r>
              <a:rPr lang="en-US" sz="28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(Due: 03/19/2012, Hand in by the end of class time, 10:45AM)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4000" dirty="0" smtClean="0">
              <a:solidFill>
                <a:srgbClr val="8E234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Line 12"/>
          <p:cNvSpPr>
            <a:spLocks noChangeShapeType="1"/>
          </p:cNvSpPr>
          <p:nvPr/>
        </p:nvSpPr>
        <p:spPr bwMode="auto">
          <a:xfrm>
            <a:off x="1295400" y="17526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2" name="Line 13"/>
          <p:cNvSpPr>
            <a:spLocks noChangeShapeType="1"/>
          </p:cNvSpPr>
          <p:nvPr/>
        </p:nvSpPr>
        <p:spPr bwMode="auto">
          <a:xfrm>
            <a:off x="1295400" y="37338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42672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Homework </a:t>
            </a:r>
            <a:r>
              <a:rPr lang="en-US" u="sng" dirty="0" smtClean="0">
                <a:solidFill>
                  <a:srgbClr val="0000FF"/>
                </a:solidFill>
                <a:latin typeface="Arial Black" pitchFamily="34" charset="0"/>
              </a:rPr>
              <a:t>will not </a:t>
            </a:r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be acceptable after the class.  </a:t>
            </a:r>
            <a:endParaRPr lang="en-US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Problem-1: Single-ended amplifier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1804988" cy="153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114799" y="1295400"/>
                <a:ext cx="4419601" cy="53650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Assume that DC bias current is determined by square-law characteristic, i.e., </a:t>
                </a:r>
              </a:p>
              <a:p>
                <a:pPr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𝐷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𝑜𝑥</m:t>
                            </m:r>
                          </m:sub>
                        </m:sSub>
                        <m:f>
                          <m:fPr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𝑊</m:t>
                            </m:r>
                          </m:num>
                          <m:den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𝐿</m:t>
                            </m:r>
                          </m:den>
                        </m:f>
                        <m:d>
                          <m:dPr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𝐺𝑆</m:t>
                                </m:r>
                              </m:sub>
                            </m:sSub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𝑡h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.</a:t>
                </a:r>
              </a:p>
              <a:p>
                <a:pPr>
                  <a:defRPr/>
                </a:pPr>
                <a:endParaRPr lang="en-US" sz="160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Calculate THD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en-US" sz="160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/>
                      </a:rPr>
                      <m:t>𝑐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</a:rPr>
                      <m:t>𝑜𝑠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.</a:t>
                </a: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Calculate output SNR (assumption: the only noise source in drain thermal current noise). </a:t>
                </a: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If we increase W/L twice while maintaining same bias current I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+mn-lt"/>
                  </a:rPr>
                  <a:t>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, how much increase (or decrease) in THD, noise power and SNR?</a:t>
                </a: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If we increase overdriving voltage (V</a:t>
                </a:r>
                <a:r>
                  <a:rPr lang="en-US" sz="1200" dirty="0" smtClean="0">
                    <a:solidFill>
                      <a:srgbClr val="000000"/>
                    </a:solidFill>
                    <a:latin typeface="+mn-lt"/>
                  </a:rPr>
                  <a:t>GS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-</a:t>
                </a:r>
                <a:r>
                  <a:rPr lang="en-US" sz="1600" dirty="0" err="1" smtClean="0">
                    <a:solidFill>
                      <a:srgbClr val="000000"/>
                    </a:solidFill>
                    <a:latin typeface="+mn-lt"/>
                  </a:rPr>
                  <a:t>V</a:t>
                </a:r>
                <a:r>
                  <a:rPr lang="en-US" sz="1200" dirty="0" err="1" smtClean="0">
                    <a:solidFill>
                      <a:srgbClr val="000000"/>
                    </a:solidFill>
                    <a:latin typeface="+mn-lt"/>
                  </a:rPr>
                  <a:t>th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) twice while maintaining same bias current I</a:t>
                </a:r>
                <a:r>
                  <a:rPr lang="en-US" sz="1050" dirty="0" smtClean="0">
                    <a:solidFill>
                      <a:srgbClr val="000000"/>
                    </a:solidFill>
                    <a:latin typeface="+mn-lt"/>
                  </a:rPr>
                  <a:t>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, how much increase  (or decrease) in THD, noise power and SNR? </a:t>
                </a: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If we maintain W/L same and increase I</a:t>
                </a:r>
                <a:r>
                  <a:rPr lang="en-US" sz="1050" dirty="0" smtClean="0">
                    <a:solidFill>
                      <a:srgbClr val="000000"/>
                    </a:solidFill>
                    <a:latin typeface="+mn-lt"/>
                  </a:rPr>
                  <a:t>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 twice, how much increase (or decrease ) in THD, noise power and SNR? </a:t>
                </a:r>
              </a:p>
              <a:p>
                <a:pPr marL="342900" indent="-342900">
                  <a:buFontTx/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Express </a:t>
                </a:r>
                <a:r>
                  <a:rPr lang="en-US" sz="1600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maximum V</a:t>
                </a:r>
                <a:r>
                  <a:rPr lang="en-US" sz="1200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in</a:t>
                </a:r>
                <a:r>
                  <a:rPr lang="en-US" sz="1600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 (in terms of the overdriving voltage) which allows less than 1% of THD.</a:t>
                </a:r>
              </a:p>
              <a:p>
                <a:pPr>
                  <a:defRPr/>
                </a:pPr>
                <a:endParaRPr lang="en-US" sz="160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defRPr/>
                </a:pPr>
                <a:endParaRPr lang="en-US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799" y="1295400"/>
                <a:ext cx="4419601" cy="5365058"/>
              </a:xfrm>
              <a:prstGeom prst="rect">
                <a:avLst/>
              </a:prstGeom>
              <a:blipFill rotWithShape="1">
                <a:blip r:embed="rId3"/>
                <a:stretch>
                  <a:fillRect l="-690" t="-341" r="-1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673894" y="4038599"/>
            <a:ext cx="2895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0000"/>
                </a:solidFill>
              </a:rPr>
              <a:t>* From this question, you can think about sizing of </a:t>
            </a:r>
            <a:r>
              <a:rPr lang="en-US" sz="1600" dirty="0" smtClean="0">
                <a:solidFill>
                  <a:srgbClr val="FF0000"/>
                </a:solidFill>
              </a:rPr>
              <a:t>a </a:t>
            </a:r>
            <a:r>
              <a:rPr lang="en-US" sz="1600" dirty="0">
                <a:solidFill>
                  <a:srgbClr val="FF0000"/>
                </a:solidFill>
              </a:rPr>
              <a:t>transistor and </a:t>
            </a:r>
            <a:r>
              <a:rPr lang="en-US" sz="1600" dirty="0" smtClean="0">
                <a:solidFill>
                  <a:srgbClr val="FF0000"/>
                </a:solidFill>
              </a:rPr>
              <a:t>trade-offs </a:t>
            </a:r>
            <a:r>
              <a:rPr lang="en-US" sz="1600" dirty="0">
                <a:solidFill>
                  <a:srgbClr val="FF0000"/>
                </a:solidFill>
              </a:rPr>
              <a:t>between </a:t>
            </a:r>
            <a:r>
              <a:rPr lang="en-US" sz="1600" dirty="0" smtClean="0">
                <a:solidFill>
                  <a:srgbClr val="FF0000"/>
                </a:solidFill>
              </a:rPr>
              <a:t>linearity, noise figure and power consumption. 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3098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Problem-2: Differential amplifier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114799" y="1066800"/>
                <a:ext cx="4724401" cy="5805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Assume that DC bias current for each transistor is determined by square-law characteristic, i.e., 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𝐷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6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𝑜𝑥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𝑊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𝐺𝑆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𝑡h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600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en-US" sz="1600" b="0" i="0" dirty="0" smtClean="0">
                  <a:solidFill>
                    <a:srgbClr val="000000"/>
                  </a:solidFill>
                  <a:latin typeface="Cambria Math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00"/>
                          </a:solidFill>
                          <a:latin typeface="Cambria Math"/>
                        </a:rPr>
                        <m:t>≪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𝐺𝑆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𝑡h</m:t>
                          </m:r>
                        </m:sub>
                      </m:sSub>
                    </m:oMath>
                  </m:oMathPara>
                </a14:m>
                <a:endParaRPr lang="en-US" sz="160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defRPr/>
                </a:pPr>
                <a:endParaRPr lang="en-US" sz="160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Calculate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THD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en-US" sz="160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/>
                      </a:rPr>
                      <m:t>𝑐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</a:rPr>
                      <m:t>𝑜𝑠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𝜔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</a:rPr>
                      <m:t>𝑡</m:t>
                    </m:r>
                    <m:r>
                      <a:rPr lang="en-US" sz="1600" b="0" i="0" smtClean="0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                                     (use approximation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1−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160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1−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𝑖𝑓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≪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) </a:t>
                </a: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Calculate output SNR (assumption: the only noise source in drain thermal current noise). </a:t>
                </a: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If we increase W/L twice while maintaining same bias current I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+mn-lt"/>
                  </a:rPr>
                  <a:t>B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, how much increase (or decrease) in THD, noise power and SNR?</a:t>
                </a:r>
              </a:p>
              <a:p>
                <a:pPr marL="342900" indent="-342900"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If we increase overdriving voltage (V</a:t>
                </a:r>
                <a:r>
                  <a:rPr lang="en-US" sz="1200" dirty="0" smtClean="0">
                    <a:solidFill>
                      <a:srgbClr val="000000"/>
                    </a:solidFill>
                    <a:latin typeface="+mn-lt"/>
                  </a:rPr>
                  <a:t>GS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-</a:t>
                </a:r>
                <a:r>
                  <a:rPr lang="en-US" sz="1600" dirty="0" err="1" smtClean="0">
                    <a:solidFill>
                      <a:srgbClr val="000000"/>
                    </a:solidFill>
                    <a:latin typeface="+mn-lt"/>
                  </a:rPr>
                  <a:t>V</a:t>
                </a:r>
                <a:r>
                  <a:rPr lang="en-US" sz="1200" dirty="0" err="1" smtClean="0">
                    <a:solidFill>
                      <a:srgbClr val="000000"/>
                    </a:solidFill>
                    <a:latin typeface="+mn-lt"/>
                  </a:rPr>
                  <a:t>th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) twice while maintaining same bias current I</a:t>
                </a:r>
                <a:r>
                  <a:rPr lang="en-US" sz="1050" dirty="0" smtClean="0">
                    <a:solidFill>
                      <a:srgbClr val="000000"/>
                    </a:solidFill>
                    <a:latin typeface="+mn-lt"/>
                  </a:rPr>
                  <a:t>B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, how much increase  (or decrease) in THD, noise power and SNR?  </a:t>
                </a:r>
              </a:p>
              <a:p>
                <a:pPr marL="342900" indent="-342900">
                  <a:buFontTx/>
                  <a:buAutoNum type="arabicParenR"/>
                  <a:defRPr/>
                </a:pPr>
                <a:r>
                  <a:rPr lang="en-US" sz="1600" dirty="0">
                    <a:solidFill>
                      <a:srgbClr val="000000"/>
                    </a:solidFill>
                    <a:latin typeface="+mn-lt"/>
                  </a:rPr>
                  <a:t>If we maintain W/L same and increase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I</a:t>
                </a:r>
                <a:r>
                  <a:rPr lang="en-US" sz="1050" dirty="0" smtClean="0">
                    <a:solidFill>
                      <a:srgbClr val="000000"/>
                    </a:solidFill>
                    <a:latin typeface="+mn-lt"/>
                  </a:rPr>
                  <a:t>B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sz="1600" dirty="0">
                    <a:solidFill>
                      <a:srgbClr val="000000"/>
                    </a:solidFill>
                    <a:latin typeface="+mn-lt"/>
                  </a:rPr>
                  <a:t>twice, how much increase (or decrease ) in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THD, noise power </a:t>
                </a:r>
                <a:r>
                  <a:rPr lang="en-US" sz="1600" dirty="0">
                    <a:solidFill>
                      <a:srgbClr val="000000"/>
                    </a:solidFill>
                    <a:latin typeface="+mn-lt"/>
                  </a:rPr>
                  <a:t>and SNR? </a:t>
                </a:r>
                <a:endParaRPr lang="en-US" sz="160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 marL="342900" indent="-342900">
                  <a:buFontTx/>
                  <a:buAutoNum type="arabicParenR"/>
                  <a:defRPr/>
                </a:pP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Express maximum V</a:t>
                </a:r>
                <a:r>
                  <a:rPr lang="en-US" sz="1200" dirty="0" smtClean="0">
                    <a:solidFill>
                      <a:srgbClr val="000000"/>
                    </a:solidFill>
                    <a:latin typeface="+mn-lt"/>
                  </a:rPr>
                  <a:t>in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 (in terms of the overdriving voltage) which allows less than 1% of THD.</a:t>
                </a:r>
                <a:endParaRPr lang="en-US" sz="1600" dirty="0">
                  <a:solidFill>
                    <a:srgbClr val="000000"/>
                  </a:solidFill>
                  <a:latin typeface="+mn-lt"/>
                </a:endParaRPr>
              </a:p>
              <a:p>
                <a:pPr marL="342900" indent="-342900">
                  <a:buAutoNum type="arabicParenR"/>
                  <a:defRPr/>
                </a:pPr>
                <a:endParaRPr lang="en-US" sz="160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defRPr/>
                </a:pPr>
                <a:endParaRPr lang="en-US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799" y="1066800"/>
                <a:ext cx="4724401" cy="5805948"/>
              </a:xfrm>
              <a:prstGeom prst="rect">
                <a:avLst/>
              </a:prstGeom>
              <a:blipFill rotWithShape="1">
                <a:blip r:embed="rId2"/>
                <a:stretch>
                  <a:fillRect l="-645" t="-3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2544763" cy="217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73894" y="4038599"/>
            <a:ext cx="2895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0000"/>
                </a:solidFill>
              </a:rPr>
              <a:t>* </a:t>
            </a:r>
            <a:r>
              <a:rPr lang="en-US" sz="1600" dirty="0" smtClean="0">
                <a:solidFill>
                  <a:srgbClr val="FF0000"/>
                </a:solidFill>
              </a:rPr>
              <a:t>Think about which topology between single-ended and differential is better for each of noise and linearity perspective. 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irginia Tech-Branding Update022206">
      <a:majorFont>
        <a:latin typeface="Franklin Gothic Demi"/>
        <a:ea typeface=""/>
        <a:cs typeface=""/>
      </a:majorFont>
      <a:minorFont>
        <a:latin typeface="Franklin Gothic Medium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rginia Tech-Branding Update0222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34004</TotalTime>
  <Words>480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Virginia Tech-Branding Update022206</vt:lpstr>
      <vt:lpstr>PowerPoint Presentation</vt:lpstr>
      <vt:lpstr>Problem-1: Single-ended amplifier</vt:lpstr>
      <vt:lpstr>Problem-2: Differential amplifier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Template5</dc:title>
  <dc:creator>giffin</dc:creator>
  <cp:lastModifiedBy>kkoh</cp:lastModifiedBy>
  <cp:revision>691</cp:revision>
  <cp:lastPrinted>2012-03-08T06:22:04Z</cp:lastPrinted>
  <dcterms:created xsi:type="dcterms:W3CDTF">2005-10-14T12:27:33Z</dcterms:created>
  <dcterms:modified xsi:type="dcterms:W3CDTF">2012-03-08T06:36:49Z</dcterms:modified>
</cp:coreProperties>
</file>